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2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390" r:id="rId14"/>
    <p:sldId id="388" r:id="rId15"/>
    <p:sldId id="270" r:id="rId16"/>
    <p:sldId id="288" r:id="rId17"/>
    <p:sldId id="289" r:id="rId18"/>
    <p:sldId id="290" r:id="rId19"/>
    <p:sldId id="291" r:id="rId20"/>
    <p:sldId id="297" r:id="rId21"/>
    <p:sldId id="296" r:id="rId22"/>
    <p:sldId id="299" r:id="rId23"/>
    <p:sldId id="298" r:id="rId24"/>
    <p:sldId id="300" r:id="rId25"/>
    <p:sldId id="294" r:id="rId26"/>
    <p:sldId id="292" r:id="rId27"/>
    <p:sldId id="301" r:id="rId28"/>
    <p:sldId id="307" r:id="rId29"/>
    <p:sldId id="304" r:id="rId30"/>
    <p:sldId id="309" r:id="rId31"/>
    <p:sldId id="302" r:id="rId32"/>
    <p:sldId id="310" r:id="rId33"/>
    <p:sldId id="315" r:id="rId34"/>
    <p:sldId id="316" r:id="rId35"/>
    <p:sldId id="314" r:id="rId36"/>
    <p:sldId id="317" r:id="rId37"/>
    <p:sldId id="303" r:id="rId38"/>
    <p:sldId id="308" r:id="rId39"/>
    <p:sldId id="393" r:id="rId40"/>
    <p:sldId id="305" r:id="rId41"/>
    <p:sldId id="318" r:id="rId42"/>
    <p:sldId id="313" r:id="rId43"/>
    <p:sldId id="312" r:id="rId44"/>
    <p:sldId id="311" r:id="rId45"/>
    <p:sldId id="319" r:id="rId46"/>
    <p:sldId id="320" r:id="rId47"/>
    <p:sldId id="321" r:id="rId48"/>
    <p:sldId id="293" r:id="rId49"/>
    <p:sldId id="322" r:id="rId50"/>
    <p:sldId id="391" r:id="rId51"/>
    <p:sldId id="389" r:id="rId52"/>
    <p:sldId id="323" r:id="rId53"/>
    <p:sldId id="324" r:id="rId54"/>
    <p:sldId id="330" r:id="rId55"/>
    <p:sldId id="331" r:id="rId56"/>
    <p:sldId id="332" r:id="rId57"/>
    <p:sldId id="345" r:id="rId58"/>
    <p:sldId id="344" r:id="rId59"/>
    <p:sldId id="343" r:id="rId60"/>
    <p:sldId id="342" r:id="rId61"/>
    <p:sldId id="341" r:id="rId62"/>
    <p:sldId id="340" r:id="rId63"/>
    <p:sldId id="339" r:id="rId64"/>
    <p:sldId id="338" r:id="rId65"/>
    <p:sldId id="337" r:id="rId66"/>
    <p:sldId id="336" r:id="rId67"/>
    <p:sldId id="335" r:id="rId68"/>
    <p:sldId id="358" r:id="rId69"/>
    <p:sldId id="394" r:id="rId70"/>
    <p:sldId id="356" r:id="rId71"/>
    <p:sldId id="355" r:id="rId72"/>
    <p:sldId id="354" r:id="rId73"/>
    <p:sldId id="353" r:id="rId74"/>
    <p:sldId id="352" r:id="rId75"/>
    <p:sldId id="351" r:id="rId76"/>
    <p:sldId id="350" r:id="rId77"/>
    <p:sldId id="349" r:id="rId78"/>
    <p:sldId id="348" r:id="rId79"/>
    <p:sldId id="347" r:id="rId80"/>
    <p:sldId id="380" r:id="rId81"/>
    <p:sldId id="379" r:id="rId82"/>
    <p:sldId id="378" r:id="rId83"/>
    <p:sldId id="377" r:id="rId84"/>
    <p:sldId id="376" r:id="rId85"/>
    <p:sldId id="375" r:id="rId86"/>
    <p:sldId id="374" r:id="rId87"/>
    <p:sldId id="395" r:id="rId88"/>
    <p:sldId id="396" r:id="rId89"/>
    <p:sldId id="397" r:id="rId90"/>
    <p:sldId id="398" r:id="rId91"/>
    <p:sldId id="399" r:id="rId92"/>
    <p:sldId id="400" r:id="rId93"/>
    <p:sldId id="401" r:id="rId94"/>
    <p:sldId id="402" r:id="rId95"/>
    <p:sldId id="403" r:id="rId96"/>
    <p:sldId id="404" r:id="rId97"/>
    <p:sldId id="373" r:id="rId98"/>
    <p:sldId id="372" r:id="rId99"/>
    <p:sldId id="371" r:id="rId100"/>
    <p:sldId id="405" r:id="rId101"/>
    <p:sldId id="381" r:id="rId102"/>
    <p:sldId id="361" r:id="rId103"/>
    <p:sldId id="387" r:id="rId104"/>
    <p:sldId id="386" r:id="rId105"/>
    <p:sldId id="385" r:id="rId106"/>
    <p:sldId id="384" r:id="rId107"/>
    <p:sldId id="383" r:id="rId108"/>
    <p:sldId id="382" r:id="rId109"/>
    <p:sldId id="406" r:id="rId110"/>
    <p:sldId id="407" r:id="rId111"/>
    <p:sldId id="408" r:id="rId112"/>
    <p:sldId id="409" r:id="rId113"/>
    <p:sldId id="410" r:id="rId114"/>
    <p:sldId id="392" r:id="rId115"/>
    <p:sldId id="326" r:id="rId116"/>
    <p:sldId id="329" r:id="rId117"/>
    <p:sldId id="278" r:id="rId118"/>
    <p:sldId id="327" r:id="rId119"/>
    <p:sldId id="328" r:id="rId120"/>
    <p:sldId id="412" r:id="rId1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4660"/>
  </p:normalViewPr>
  <p:slideViewPr>
    <p:cSldViewPr>
      <p:cViewPr varScale="1">
        <p:scale>
          <a:sx n="110" d="100"/>
          <a:sy n="110" d="100"/>
        </p:scale>
        <p:origin x="-18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10.05.2013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emf"/><Relationship Id="rId4" Type="http://schemas.openxmlformats.org/officeDocument/2006/relationships/image" Target="../media/image10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/hl/core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detail/35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8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dev.heuristiclab.com/svn/hl/core/trunk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4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9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Abgerundetes Rechteck 9"/>
          <p:cNvSpPr/>
          <p:nvPr/>
        </p:nvSpPr>
        <p:spPr>
          <a:xfrm>
            <a:off x="1584100" y="2852936"/>
            <a:ext cx="5796211" cy="3024336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691679" y="3717031"/>
            <a:ext cx="5584883" cy="2052703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19872" y="4005064"/>
            <a:ext cx="3600400" cy="165618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515932" y="4869160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download</a:t>
            </a:r>
            <a:r>
              <a:rPr lang="de-AT" dirty="0" smtClean="0"/>
              <a:t> </a:t>
            </a:r>
            <a:r>
              <a:rPr lang="de-AT" dirty="0" smtClean="0">
                <a:hlinkClick r:id="rId2"/>
              </a:rPr>
              <a:t>http</a:t>
            </a:r>
            <a:r>
              <a:rPr lang="de-AT" dirty="0">
                <a:hlinkClick r:id="rId2"/>
              </a:rPr>
              <a:t>://</a:t>
            </a:r>
            <a:r>
              <a:rPr lang="de-AT" dirty="0" smtClean="0">
                <a:hlinkClick r:id="rId2"/>
              </a:rPr>
              <a:t>dev.heuristiclab.com/AdditionalMaterial#GECCO2012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Picture 6" descr="symbclass open s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05107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(</a:t>
            </a:r>
            <a:r>
              <a:rPr lang="en-US" dirty="0" smtClean="0"/>
              <a:t>MATLAB,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/>
          </a:p>
          <a:p>
            <a:pPr lvl="1"/>
            <a:r>
              <a:rPr lang="en-US" dirty="0" smtClean="0"/>
              <a:t>evolution of </a:t>
            </a:r>
            <a:r>
              <a:rPr lang="en-US" dirty="0" err="1" smtClean="0"/>
              <a:t>Robocode</a:t>
            </a:r>
            <a:r>
              <a:rPr lang="en-US" dirty="0" smtClean="0"/>
              <a:t> bots</a:t>
            </a:r>
            <a:endParaRPr lang="de-AT" dirty="0" smtClean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 smtClean="0"/>
              <a:t>Statistics</a:t>
            </a:r>
            <a:endParaRPr lang="de-AT" dirty="0"/>
          </a:p>
          <a:p>
            <a:pPr lvl="1"/>
            <a:r>
              <a:rPr lang="en-US" dirty="0" smtClean="0"/>
              <a:t>implement statistical tests and automated statistical analysis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dev.heuristiclab.com/trac/hl/core/roadmap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117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research.fh-ooe.at/de/orgunit/detail/356#showpublications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247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Available Algorithms &amp; Problems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/>
          <a:lstStyle/>
          <a:p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Evolution Strategy</a:t>
            </a:r>
          </a:p>
          <a:p>
            <a:r>
              <a:rPr lang="en-US" dirty="0" smtClean="0"/>
              <a:t>Genetic Algorithm</a:t>
            </a:r>
          </a:p>
          <a:p>
            <a:r>
              <a:rPr lang="en-US" dirty="0" smtClean="0"/>
              <a:t>Genetic Programming</a:t>
            </a:r>
          </a:p>
          <a:p>
            <a:r>
              <a:rPr lang="en-US" dirty="0" smtClean="0"/>
              <a:t>Hungarian Algorithm</a:t>
            </a:r>
          </a:p>
          <a:p>
            <a:r>
              <a:rPr lang="en-US" dirty="0" smtClean="0"/>
              <a:t>Island </a:t>
            </a:r>
            <a:r>
              <a:rPr lang="en-US" dirty="0"/>
              <a:t>Genetic Algorithm</a:t>
            </a:r>
          </a:p>
          <a:p>
            <a:r>
              <a:rPr lang="en-US" dirty="0" smtClean="0"/>
              <a:t>Island </a:t>
            </a:r>
            <a:r>
              <a:rPr lang="en-US" dirty="0"/>
              <a:t>Offspring Selection Genetic </a:t>
            </a:r>
            <a:r>
              <a:rPr lang="en-US" dirty="0" smtClean="0"/>
              <a:t>Algorithm</a:t>
            </a:r>
          </a:p>
          <a:p>
            <a:r>
              <a:rPr lang="en-US" dirty="0" smtClean="0"/>
              <a:t>LM-BFGS</a:t>
            </a:r>
            <a:endParaRPr lang="en-US" dirty="0" smtClean="0"/>
          </a:p>
          <a:p>
            <a:r>
              <a:rPr lang="en-US" dirty="0" smtClean="0"/>
              <a:t>Local Search</a:t>
            </a:r>
          </a:p>
          <a:p>
            <a:r>
              <a:rPr lang="en-US" dirty="0" smtClean="0"/>
              <a:t>NSGA-II</a:t>
            </a:r>
          </a:p>
          <a:p>
            <a:r>
              <a:rPr lang="en-US" dirty="0" smtClean="0"/>
              <a:t>Offspring Selection Genetic Algorithm</a:t>
            </a:r>
          </a:p>
          <a:p>
            <a:r>
              <a:rPr lang="en-US" dirty="0" smtClean="0"/>
              <a:t>Particle Swarm </a:t>
            </a:r>
            <a:r>
              <a:rPr lang="en-US" dirty="0" smtClean="0"/>
              <a:t>Optimization</a:t>
            </a:r>
          </a:p>
          <a:p>
            <a:r>
              <a:rPr lang="en-US" dirty="0" smtClean="0"/>
              <a:t>Relevant Alleles Preserving GA (RAPGA)</a:t>
            </a:r>
            <a:endParaRPr lang="en-US" dirty="0" smtClean="0"/>
          </a:p>
          <a:p>
            <a:r>
              <a:rPr lang="en-US" dirty="0" smtClean="0"/>
              <a:t>Robust Taboo Search</a:t>
            </a:r>
            <a:endParaRPr lang="en-US" dirty="0"/>
          </a:p>
          <a:p>
            <a:r>
              <a:rPr lang="en-US" dirty="0" smtClean="0"/>
              <a:t>SASEGASA</a:t>
            </a:r>
          </a:p>
          <a:p>
            <a:r>
              <a:rPr lang="en-US" dirty="0" smtClean="0"/>
              <a:t>Scatter Search</a:t>
            </a:r>
            <a:endParaRPr lang="en-US" dirty="0"/>
          </a:p>
          <a:p>
            <a:r>
              <a:rPr lang="en-US" dirty="0" smtClean="0"/>
              <a:t>Simulated </a:t>
            </a:r>
            <a:r>
              <a:rPr lang="en-US" dirty="0"/>
              <a:t>Annealing</a:t>
            </a:r>
          </a:p>
          <a:p>
            <a:r>
              <a:rPr lang="en-US" dirty="0" err="1"/>
              <a:t>Tabu</a:t>
            </a:r>
            <a:r>
              <a:rPr lang="en-US" dirty="0"/>
              <a:t> </a:t>
            </a:r>
            <a:r>
              <a:rPr lang="en-US" dirty="0" smtClean="0"/>
              <a:t>Search</a:t>
            </a:r>
          </a:p>
          <a:p>
            <a:r>
              <a:rPr lang="en-US" dirty="0" smtClean="0"/>
              <a:t>User-defined Algorithm</a:t>
            </a:r>
          </a:p>
          <a:p>
            <a:r>
              <a:rPr lang="en-US" dirty="0" smtClean="0"/>
              <a:t>Variable Neighborhood Search</a:t>
            </a:r>
          </a:p>
          <a:p>
            <a:r>
              <a:rPr lang="en-US" dirty="0" smtClean="0"/>
              <a:t>Performance </a:t>
            </a:r>
            <a:r>
              <a:rPr lang="en-US" dirty="0" smtClean="0"/>
              <a:t>Benchmarks</a:t>
            </a:r>
            <a:endParaRPr lang="en-US" dirty="0" smtClean="0"/>
          </a:p>
          <a:p>
            <a:r>
              <a:rPr lang="en-US" dirty="0" smtClean="0"/>
              <a:t>Cross </a:t>
            </a:r>
            <a:r>
              <a:rPr lang="en-US" dirty="0" smtClean="0"/>
              <a:t>Validation</a:t>
            </a:r>
          </a:p>
          <a:p>
            <a:r>
              <a:rPr lang="en-US" dirty="0" smtClean="0"/>
              <a:t>Gaussian Process Regression and Least-Squares Classification</a:t>
            </a:r>
            <a:endParaRPr lang="en-US" dirty="0" smtClean="0"/>
          </a:p>
          <a:p>
            <a:r>
              <a:rPr lang="en-US" dirty="0" smtClean="0"/>
              <a:t>k-Means</a:t>
            </a:r>
          </a:p>
          <a:p>
            <a:r>
              <a:rPr lang="en-US" dirty="0" smtClean="0"/>
              <a:t>Linear </a:t>
            </a:r>
            <a:r>
              <a:rPr lang="en-US" dirty="0" err="1" smtClean="0"/>
              <a:t>Discriminant</a:t>
            </a:r>
            <a:r>
              <a:rPr lang="en-US" dirty="0" smtClean="0"/>
              <a:t> Analysis</a:t>
            </a:r>
          </a:p>
          <a:p>
            <a:r>
              <a:rPr lang="en-US" dirty="0" smtClean="0"/>
              <a:t>Linear Regression</a:t>
            </a:r>
          </a:p>
          <a:p>
            <a:r>
              <a:rPr lang="en-US" dirty="0" smtClean="0"/>
              <a:t>Multinomial </a:t>
            </a:r>
            <a:r>
              <a:rPr lang="en-US" dirty="0" err="1" smtClean="0"/>
              <a:t>Logit</a:t>
            </a:r>
            <a:r>
              <a:rPr lang="en-US" dirty="0" smtClean="0"/>
              <a:t> Classification</a:t>
            </a:r>
          </a:p>
          <a:p>
            <a:r>
              <a:rPr lang="en-US" dirty="0" smtClean="0"/>
              <a:t>Nearest Neighbor Regression and Classification</a:t>
            </a:r>
          </a:p>
          <a:p>
            <a:r>
              <a:rPr lang="en-US" dirty="0" smtClean="0"/>
              <a:t>Neural Network Regression and Classification</a:t>
            </a:r>
          </a:p>
          <a:p>
            <a:r>
              <a:rPr lang="en-US" dirty="0" smtClean="0"/>
              <a:t>Random Forest Regression and Classification</a:t>
            </a:r>
          </a:p>
          <a:p>
            <a:r>
              <a:rPr lang="en-US" dirty="0" smtClean="0"/>
              <a:t>Support Vector Regression and Classification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1700809"/>
            <a:ext cx="4041775" cy="468052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Artificial Ant</a:t>
            </a:r>
          </a:p>
          <a:p>
            <a:r>
              <a:rPr lang="en-US" dirty="0" smtClean="0"/>
              <a:t>Classification</a:t>
            </a:r>
          </a:p>
          <a:p>
            <a:r>
              <a:rPr lang="en-US" dirty="0" smtClean="0"/>
              <a:t>Clustering</a:t>
            </a:r>
          </a:p>
          <a:p>
            <a:r>
              <a:rPr lang="en-US" dirty="0" smtClean="0"/>
              <a:t>External Evaluation </a:t>
            </a:r>
            <a:r>
              <a:rPr lang="en-US" dirty="0" smtClean="0"/>
              <a:t>Problem</a:t>
            </a:r>
          </a:p>
          <a:p>
            <a:r>
              <a:rPr lang="en-US" dirty="0" smtClean="0"/>
              <a:t>Job Shop Scheduling</a:t>
            </a:r>
            <a:endParaRPr lang="en-US" dirty="0" smtClean="0"/>
          </a:p>
          <a:p>
            <a:r>
              <a:rPr lang="en-US" dirty="0" smtClean="0"/>
              <a:t>Knapsack</a:t>
            </a:r>
          </a:p>
          <a:p>
            <a:r>
              <a:rPr lang="en-US" dirty="0" smtClean="0"/>
              <a:t>Lawn Mower</a:t>
            </a:r>
          </a:p>
          <a:p>
            <a:r>
              <a:rPr lang="en-US" dirty="0" smtClean="0"/>
              <a:t>Linear Assignment</a:t>
            </a:r>
          </a:p>
          <a:p>
            <a:r>
              <a:rPr lang="en-US" dirty="0" err="1" smtClean="0"/>
              <a:t>OneMax</a:t>
            </a:r>
            <a:endParaRPr lang="en-US" dirty="0" smtClean="0"/>
          </a:p>
          <a:p>
            <a:r>
              <a:rPr lang="en-US" dirty="0" smtClean="0"/>
              <a:t>Quadratic Assignment</a:t>
            </a:r>
          </a:p>
          <a:p>
            <a:r>
              <a:rPr lang="en-US" dirty="0" smtClean="0"/>
              <a:t>Regression</a:t>
            </a:r>
          </a:p>
          <a:p>
            <a:r>
              <a:rPr lang="en-US" dirty="0" smtClean="0"/>
              <a:t>Single-Objective </a:t>
            </a:r>
            <a:r>
              <a:rPr lang="en-US" dirty="0"/>
              <a:t>Test </a:t>
            </a:r>
            <a:r>
              <a:rPr lang="en-US" dirty="0" smtClean="0"/>
              <a:t>Function</a:t>
            </a:r>
          </a:p>
          <a:p>
            <a:r>
              <a:rPr lang="en-US" dirty="0" smtClean="0"/>
              <a:t>Symbolic </a:t>
            </a:r>
            <a:r>
              <a:rPr lang="en-US" dirty="0" smtClean="0"/>
              <a:t>Classification</a:t>
            </a:r>
          </a:p>
          <a:p>
            <a:r>
              <a:rPr lang="en-US" dirty="0" smtClean="0"/>
              <a:t>Symbolic </a:t>
            </a:r>
            <a:r>
              <a:rPr lang="en-US" dirty="0" smtClean="0"/>
              <a:t>Regression</a:t>
            </a:r>
          </a:p>
          <a:p>
            <a:r>
              <a:rPr lang="en-US" dirty="0" smtClean="0"/>
              <a:t>Symbolic Time-Series Prognosis</a:t>
            </a:r>
            <a:endParaRPr lang="en-US" dirty="0" smtClean="0"/>
          </a:p>
          <a:p>
            <a:r>
              <a:rPr lang="en-US" dirty="0" smtClean="0"/>
              <a:t>Traveling Salesman</a:t>
            </a:r>
            <a:endParaRPr lang="en-US" dirty="0"/>
          </a:p>
          <a:p>
            <a:r>
              <a:rPr lang="en-US" dirty="0" smtClean="0"/>
              <a:t>User-defined Problem</a:t>
            </a:r>
          </a:p>
          <a:p>
            <a:r>
              <a:rPr lang="en-US" dirty="0" smtClean="0"/>
              <a:t>Vehicle Routing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hlinkClick r:id="rId2"/>
              </a:rPr>
              <a:t>http://dev.heuristiclab.com</a:t>
            </a:r>
            <a:endParaRPr lang="en-US" sz="44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4400" dirty="0" smtClean="0">
                <a:hlinkClick r:id="rId3"/>
              </a:rPr>
              <a:t>heuristiclab@googlegroups.com</a:t>
            </a:r>
            <a:endParaRPr lang="en-US" sz="4400" dirty="0" smtClean="0"/>
          </a:p>
          <a:p>
            <a:pPr algn="ctr"/>
            <a:endParaRPr lang="en-US" sz="1600" dirty="0"/>
          </a:p>
          <a:p>
            <a:pPr algn="ctr"/>
            <a:r>
              <a:rPr lang="en-US" sz="4400" dirty="0" smtClean="0">
                <a:hlinkClick r:id="rId4"/>
              </a:rPr>
              <a:t>http://www.youtube.com/heuristiclab</a:t>
            </a:r>
            <a:endParaRPr lang="en-US" sz="4400" dirty="0" smtClean="0"/>
          </a:p>
          <a:p>
            <a:pPr algn="ctr"/>
            <a:endParaRPr lang="en-US" sz="1600" dirty="0"/>
          </a:p>
          <a:p>
            <a:pPr algn="ctr"/>
            <a:r>
              <a:rPr lang="en-US" sz="4400" dirty="0" smtClean="0">
                <a:hlinkClick r:id="rId5"/>
              </a:rPr>
              <a:t>http://www.facebook.com/heuristiclab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12776"/>
            <a:ext cx="6447064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691680" y="4581128"/>
            <a:ext cx="5976664" cy="1224136"/>
          </a:xfrm>
          <a:prstGeom prst="roundRect">
            <a:avLst>
              <a:gd name="adj" fmla="val 12459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957388"/>
            <a:ext cx="4733925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276600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4177" y="1412776"/>
            <a:ext cx="6475646" cy="4870378"/>
            <a:chOff x="1181100" y="1143000"/>
            <a:chExt cx="6781800" cy="509991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1100" y="1143000"/>
              <a:ext cx="6781800" cy="5099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1447800" y="2057270"/>
              <a:ext cx="533400" cy="457135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7" name="Gruppieren 10"/>
          <p:cNvGrpSpPr>
            <a:grpSpLocks/>
          </p:cNvGrpSpPr>
          <p:nvPr/>
        </p:nvGrpSpPr>
        <p:grpSpPr bwMode="auto">
          <a:xfrm>
            <a:off x="1331553" y="1412776"/>
            <a:ext cx="6480894" cy="4874363"/>
            <a:chOff x="1187509" y="1143000"/>
            <a:chExt cx="6762750" cy="5085588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7509" y="1143000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59" y="2623916"/>
              <a:ext cx="59102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bgerundetes Rechteck 6"/>
            <p:cNvSpPr/>
            <p:nvPr/>
          </p:nvSpPr>
          <p:spPr>
            <a:xfrm>
              <a:off x="1606609" y="3015969"/>
              <a:ext cx="5827713" cy="269199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4" descr="C:\SVN\heal\documents\Research Group\Photos\2007-06-15 Research Group Single Portraits\5x3\Stefan Wagner (5x3 600dpi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5" y="1844824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SVN\heal\documents\Research Group\Photos\2007-06-15 Research Group Single Portraits\5x3\Gabriel Kronberger (5x3 600dpi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6" y="4077072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100138" y="4725144"/>
            <a:ext cx="6943725" cy="1476375"/>
            <a:chOff x="685800" y="4191000"/>
            <a:chExt cx="6943725" cy="14763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4191000"/>
              <a:ext cx="3352800" cy="1476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600" y="4343400"/>
              <a:ext cx="2828925" cy="1247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Pfeil nach rechts 6"/>
            <p:cNvSpPr>
              <a:spLocks noChangeArrowheads="1"/>
            </p:cNvSpPr>
            <p:nvPr/>
          </p:nvSpPr>
          <p:spPr bwMode="auto">
            <a:xfrm>
              <a:off x="4267200" y="4800600"/>
              <a:ext cx="381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1757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3.3.8 released on May 10th, 2013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Common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/>
              <a:t>Regression (real-</a:t>
            </a:r>
            <a:r>
              <a:rPr lang="de-AT" dirty="0" err="1"/>
              <a:t>valued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 err="1"/>
              <a:t>Classification</a:t>
            </a:r>
            <a:r>
              <a:rPr lang="de-AT" dirty="0"/>
              <a:t> (</a:t>
            </a:r>
            <a:r>
              <a:rPr lang="de-AT" dirty="0" err="1"/>
              <a:t>discrete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Clustering (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,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 err="1"/>
              <a:t>similar</a:t>
            </a:r>
            <a:r>
              <a:rPr lang="de-AT" dirty="0"/>
              <a:t> </a:t>
            </a:r>
            <a:r>
              <a:rPr lang="de-AT" dirty="0" err="1"/>
              <a:t>observations</a:t>
            </a:r>
            <a:r>
              <a:rPr lang="de-AT" dirty="0"/>
              <a:t>)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Data-based Modeling Algorithms in </a:t>
            </a:r>
            <a:r>
              <a:rPr lang="en-US" sz="3600" dirty="0" err="1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based on 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</a:t>
            </a:r>
            <a:r>
              <a:rPr lang="en-US" dirty="0" smtClean="0"/>
              <a:t>ibraries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Support Vector Machines for Regression and Classification</a:t>
            </a:r>
          </a:p>
          <a:p>
            <a:pPr lvl="1"/>
            <a:r>
              <a:rPr lang="en-US" dirty="0"/>
              <a:t>Linear Regression</a:t>
            </a:r>
          </a:p>
          <a:p>
            <a:pPr lvl="1"/>
            <a:r>
              <a:rPr lang="en-US" dirty="0"/>
              <a:t>Linear Discriminate Analysis</a:t>
            </a:r>
          </a:p>
          <a:p>
            <a:pPr lvl="1"/>
            <a:r>
              <a:rPr lang="en-US" dirty="0"/>
              <a:t>K-Means clustering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Case Studies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2"/>
            <a:r>
              <a:rPr lang="de-DE" dirty="0" err="1" smtClean="0"/>
              <a:t>target</a:t>
            </a:r>
            <a:r>
              <a:rPr lang="de-DE" dirty="0" smtClean="0"/>
              <a:t> variable</a:t>
            </a:r>
          </a:p>
          <a:p>
            <a:pPr lvl="2"/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2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2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∙ 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5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1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download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dev.heuristiclab.com/AdditionalMaterial#GECCO2012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Content Placeholder 4" descr="lr import from csv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2" y="2827868"/>
            <a:ext cx="5681135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3.3.8</a:t>
            </a:r>
          </a:p>
          <a:p>
            <a:pPr lvl="2"/>
            <a:r>
              <a:rPr lang="en-US" dirty="0" smtClean="0"/>
              <a:t>released on May 10th, 2013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3.3.8 tag</a:t>
            </a:r>
          </a:p>
          <a:p>
            <a:pPr lvl="2"/>
            <a:r>
              <a:rPr lang="en-US" dirty="0" smtClean="0">
                <a:hlinkClick r:id="rId3"/>
              </a:rPr>
              <a:t>http://dev.heuristiclab.com/svn/hl/core/tags/3.3.8</a:t>
            </a:r>
            <a:endParaRPr lang="en-US" dirty="0" smtClean="0"/>
          </a:p>
          <a:p>
            <a:pPr lvl="1"/>
            <a:r>
              <a:rPr lang="en-US" dirty="0" smtClean="0"/>
              <a:t>current development trunk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http://dev.heuristiclab.com/svn/hl/core/trunk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smtClean="0"/>
              <a:t>Evaluation</a:t>
            </a:r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smtClean="0"/>
              <a:t>Mutation</a:t>
            </a:r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131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3.3.8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68756"/>
            <a:ext cx="2520279" cy="189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890" y="1916832"/>
            <a:ext cx="1779542" cy="19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7" name="Content Placeholder 4" descr="symbreg import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3592" y="2836335"/>
            <a:ext cx="5680075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predict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correctly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3241</Words>
  <Application>Microsoft Office PowerPoint</Application>
  <PresentationFormat>On-screen Show (4:3)</PresentationFormat>
  <Paragraphs>1077</Paragraphs>
  <Slides>120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120</vt:i4>
      </vt:variant>
    </vt:vector>
  </HeadingPairs>
  <TitlesOfParts>
    <vt:vector size="121" baseType="lpstr"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 &amp;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RunCollection Tabular View</vt:lpstr>
      <vt:lpstr>RunCollection Tabular View</vt:lpstr>
      <vt:lpstr>RunCollection BubbleChart</vt:lpstr>
      <vt:lpstr>RunCollection BubbleChart</vt:lpstr>
      <vt:lpstr>RunCollection BoxPlots</vt:lpstr>
      <vt:lpstr>RunCollection BoxPlots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Debugging Algorithms</vt:lpstr>
      <vt:lpstr>Agenda</vt:lpstr>
      <vt:lpstr>Demonstration Part II: Data-based Modeling</vt:lpstr>
      <vt:lpstr>Introduction to Data-based Modeling</vt:lpstr>
      <vt:lpstr>Data-based Modeling Algorithms in HeuristicLab</vt:lpstr>
      <vt:lpstr>Case Studies</vt:lpstr>
      <vt:lpstr>Case Study: Regression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Stefan Wagner</cp:lastModifiedBy>
  <cp:revision>147</cp:revision>
  <dcterms:created xsi:type="dcterms:W3CDTF">2011-02-08T10:23:16Z</dcterms:created>
  <dcterms:modified xsi:type="dcterms:W3CDTF">2013-05-10T13:50:56Z</dcterms:modified>
</cp:coreProperties>
</file>