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slides/slide1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2"/>
  </p:notesMasterIdLst>
  <p:sldIdLst>
    <p:sldId id="256" r:id="rId2"/>
    <p:sldId id="285" r:id="rId3"/>
    <p:sldId id="286" r:id="rId4"/>
    <p:sldId id="287" r:id="rId5"/>
    <p:sldId id="283" r:id="rId6"/>
    <p:sldId id="266" r:id="rId7"/>
    <p:sldId id="269" r:id="rId8"/>
    <p:sldId id="411" r:id="rId9"/>
    <p:sldId id="274" r:id="rId10"/>
    <p:sldId id="271" r:id="rId11"/>
    <p:sldId id="275" r:id="rId12"/>
    <p:sldId id="272" r:id="rId13"/>
    <p:sldId id="390" r:id="rId14"/>
    <p:sldId id="388" r:id="rId15"/>
    <p:sldId id="270" r:id="rId16"/>
    <p:sldId id="288" r:id="rId17"/>
    <p:sldId id="289" r:id="rId18"/>
    <p:sldId id="290" r:id="rId19"/>
    <p:sldId id="291" r:id="rId20"/>
    <p:sldId id="297" r:id="rId21"/>
    <p:sldId id="296" r:id="rId22"/>
    <p:sldId id="299" r:id="rId23"/>
    <p:sldId id="298" r:id="rId24"/>
    <p:sldId id="300" r:id="rId25"/>
    <p:sldId id="294" r:id="rId26"/>
    <p:sldId id="292" r:id="rId27"/>
    <p:sldId id="301" r:id="rId28"/>
    <p:sldId id="307" r:id="rId29"/>
    <p:sldId id="304" r:id="rId30"/>
    <p:sldId id="309" r:id="rId31"/>
    <p:sldId id="302" r:id="rId32"/>
    <p:sldId id="310" r:id="rId33"/>
    <p:sldId id="315" r:id="rId34"/>
    <p:sldId id="316" r:id="rId35"/>
    <p:sldId id="314" r:id="rId36"/>
    <p:sldId id="317" r:id="rId37"/>
    <p:sldId id="303" r:id="rId38"/>
    <p:sldId id="308" r:id="rId39"/>
    <p:sldId id="393" r:id="rId40"/>
    <p:sldId id="305" r:id="rId41"/>
    <p:sldId id="318" r:id="rId42"/>
    <p:sldId id="313" r:id="rId43"/>
    <p:sldId id="312" r:id="rId44"/>
    <p:sldId id="311" r:id="rId45"/>
    <p:sldId id="319" r:id="rId46"/>
    <p:sldId id="320" r:id="rId47"/>
    <p:sldId id="321" r:id="rId48"/>
    <p:sldId id="293" r:id="rId49"/>
    <p:sldId id="322" r:id="rId50"/>
    <p:sldId id="391" r:id="rId51"/>
    <p:sldId id="389" r:id="rId52"/>
    <p:sldId id="323" r:id="rId53"/>
    <p:sldId id="324" r:id="rId54"/>
    <p:sldId id="330" r:id="rId55"/>
    <p:sldId id="331" r:id="rId56"/>
    <p:sldId id="332" r:id="rId57"/>
    <p:sldId id="345" r:id="rId58"/>
    <p:sldId id="344" r:id="rId59"/>
    <p:sldId id="343" r:id="rId60"/>
    <p:sldId id="342" r:id="rId61"/>
    <p:sldId id="341" r:id="rId62"/>
    <p:sldId id="340" r:id="rId63"/>
    <p:sldId id="339" r:id="rId64"/>
    <p:sldId id="338" r:id="rId65"/>
    <p:sldId id="337" r:id="rId66"/>
    <p:sldId id="336" r:id="rId67"/>
    <p:sldId id="335" r:id="rId68"/>
    <p:sldId id="358" r:id="rId69"/>
    <p:sldId id="394" r:id="rId70"/>
    <p:sldId id="356" r:id="rId71"/>
    <p:sldId id="355" r:id="rId72"/>
    <p:sldId id="354" r:id="rId73"/>
    <p:sldId id="353" r:id="rId74"/>
    <p:sldId id="352" r:id="rId75"/>
    <p:sldId id="351" r:id="rId76"/>
    <p:sldId id="350" r:id="rId77"/>
    <p:sldId id="349" r:id="rId78"/>
    <p:sldId id="348" r:id="rId79"/>
    <p:sldId id="347" r:id="rId80"/>
    <p:sldId id="380" r:id="rId81"/>
    <p:sldId id="379" r:id="rId82"/>
    <p:sldId id="378" r:id="rId83"/>
    <p:sldId id="377" r:id="rId84"/>
    <p:sldId id="376" r:id="rId85"/>
    <p:sldId id="375" r:id="rId86"/>
    <p:sldId id="374" r:id="rId87"/>
    <p:sldId id="395" r:id="rId88"/>
    <p:sldId id="396" r:id="rId89"/>
    <p:sldId id="397" r:id="rId90"/>
    <p:sldId id="398" r:id="rId91"/>
    <p:sldId id="399" r:id="rId92"/>
    <p:sldId id="400" r:id="rId93"/>
    <p:sldId id="401" r:id="rId94"/>
    <p:sldId id="402" r:id="rId95"/>
    <p:sldId id="403" r:id="rId96"/>
    <p:sldId id="404" r:id="rId97"/>
    <p:sldId id="373" r:id="rId98"/>
    <p:sldId id="372" r:id="rId99"/>
    <p:sldId id="371" r:id="rId100"/>
    <p:sldId id="405" r:id="rId101"/>
    <p:sldId id="381" r:id="rId102"/>
    <p:sldId id="361" r:id="rId103"/>
    <p:sldId id="387" r:id="rId104"/>
    <p:sldId id="386" r:id="rId105"/>
    <p:sldId id="385" r:id="rId106"/>
    <p:sldId id="384" r:id="rId107"/>
    <p:sldId id="383" r:id="rId108"/>
    <p:sldId id="382" r:id="rId109"/>
    <p:sldId id="406" r:id="rId110"/>
    <p:sldId id="407" r:id="rId111"/>
    <p:sldId id="408" r:id="rId112"/>
    <p:sldId id="409" r:id="rId113"/>
    <p:sldId id="410" r:id="rId114"/>
    <p:sldId id="392" r:id="rId115"/>
    <p:sldId id="326" r:id="rId116"/>
    <p:sldId id="329" r:id="rId117"/>
    <p:sldId id="278" r:id="rId118"/>
    <p:sldId id="327" r:id="rId119"/>
    <p:sldId id="328" r:id="rId120"/>
    <p:sldId id="281" r:id="rId121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278" autoAdjust="0"/>
    <p:restoredTop sz="94660"/>
  </p:normalViewPr>
  <p:slideViewPr>
    <p:cSldViewPr>
      <p:cViewPr varScale="1">
        <p:scale>
          <a:sx n="124" d="100"/>
          <a:sy n="124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slide" Target="slides/slide12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16" Type="http://schemas.openxmlformats.org/officeDocument/2006/relationships/slide" Target="slides/slide115.xml"/><Relationship Id="rId124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11" Type="http://schemas.openxmlformats.org/officeDocument/2006/relationships/slide" Target="slides/slide1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F88095B-826C-4D0E-ACE1-419E2A1A3ECD}" type="datetimeFigureOut">
              <a:rPr lang="de-AT" smtClean="0"/>
              <a:pPr/>
              <a:t>08.07.2012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85D646-3296-4749-B007-1905E4BDEDBC}" type="slidenum">
              <a:rPr lang="de-AT" smtClean="0"/>
              <a:pPr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494373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 durch Klicken hinzufügen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7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10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35516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  <p:pic>
        <p:nvPicPr>
          <p:cNvPr id="6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166708"/>
            <a:ext cx="1171623" cy="1318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6AE60A-B69C-4790-82F7-3882EDF23186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5.png"/></Relationships>
</file>

<file path=ppt/slides/_rels/slide101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2.xml"/></Relationships>
</file>

<file path=ppt/slides/_rels/slide1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/Relationships>
</file>

<file path=ppt/slides/_rels/slide10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/Relationships>
</file>

<file path=ppt/slides/_rels/slide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png"/><Relationship Id="rId1" Type="http://schemas.openxmlformats.org/officeDocument/2006/relationships/slideLayout" Target="../slideLayouts/slideLayout2.xml"/></Relationships>
</file>

<file path=ppt/slides/_rels/slide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3.emf"/><Relationship Id="rId4" Type="http://schemas.openxmlformats.org/officeDocument/2006/relationships/image" Target="../media/image102.emf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png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1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/Relationships>
</file>

<file path=ppt/slides/_rels/slide116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trac/hl/core/roadmap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support@heuristiclab.com" TargetMode="External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" TargetMode="External"/><Relationship Id="rId2" Type="http://schemas.openxmlformats.org/officeDocument/2006/relationships/image" Target="../media/image1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3.gif"/></Relationships>
</file>

<file path=ppt/slides/_rels/slide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2" Type="http://schemas.openxmlformats.org/officeDocument/2006/relationships/hyperlink" Target="http://research.fh-ooe.at/de/orgunit/detail/356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0.xml.rels><?xml version="1.0" encoding="UTF-8" standalone="yes"?>
<Relationships xmlns="http://schemas.openxmlformats.org/package/2006/relationships"><Relationship Id="rId3" Type="http://schemas.openxmlformats.org/officeDocument/2006/relationships/hyperlink" Target="mailto:heuristiclab@googlegroups.com" TargetMode="External"/><Relationship Id="rId2" Type="http://schemas.openxmlformats.org/officeDocument/2006/relationships/hyperlink" Target="http://dev.heuristiclab.com/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heal.heuristiclab.com/team/kronberger" TargetMode="External"/><Relationship Id="rId2" Type="http://schemas.openxmlformats.org/officeDocument/2006/relationships/hyperlink" Target="http://heal.heuristiclab.com/team/wagner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png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hyperlink" Target="http://dev.heuristiclab.com/AdditionalMaterial" TargetMode="Externa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dev.heuristiclab.com/svn/hl/core/tags/3.3.7" TargetMode="External"/><Relationship Id="rId2" Type="http://schemas.openxmlformats.org/officeDocument/2006/relationships/hyperlink" Target="http://dev.heuristiclab.com/download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hyperlink" Target="http://dev.heuristiclab.com/svn/hl/core/trunk" TargetMode="Externa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/Relationships>
</file>

<file path=ppt/slides/_rels/slide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/Relationships>
</file>

<file path=ppt/slides/_rels/slide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8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/Relationships>
</file>

<file path=ppt/slides/_rels/slide9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9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1814959"/>
            <a:ext cx="9144000" cy="1470025"/>
          </a:xfrm>
        </p:spPr>
        <p:txBody>
          <a:bodyPr/>
          <a:lstStyle/>
          <a:p>
            <a:r>
              <a:rPr lang="en-US" dirty="0" smtClean="0"/>
              <a:t>Algorithm and Experiment Design</a:t>
            </a:r>
            <a:br>
              <a:rPr lang="en-US" dirty="0" smtClean="0"/>
            </a:br>
            <a:r>
              <a:rPr lang="en-US" dirty="0" smtClean="0"/>
              <a:t>with </a:t>
            </a:r>
            <a:r>
              <a:rPr lang="en-US" dirty="0" err="1" smtClean="0"/>
              <a:t>HeuristicLab</a:t>
            </a:r>
            <a:endParaRPr lang="en-US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0" y="3454152"/>
            <a:ext cx="9144000" cy="76693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An Open Source Optimization Environment for</a:t>
            </a:r>
            <a:br>
              <a:rPr lang="en-US" dirty="0" smtClean="0"/>
            </a:br>
            <a:r>
              <a:rPr lang="en-US" dirty="0" smtClean="0"/>
              <a:t>Research and Education</a:t>
            </a:r>
          </a:p>
        </p:txBody>
      </p:sp>
      <p:sp>
        <p:nvSpPr>
          <p:cNvPr id="4" name="Untertitel 2"/>
          <p:cNvSpPr txBox="1">
            <a:spLocks/>
          </p:cNvSpPr>
          <p:nvPr/>
        </p:nvSpPr>
        <p:spPr>
          <a:xfrm>
            <a:off x="0" y="4437112"/>
            <a:ext cx="9144000" cy="1080120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S. Wagner, G. Kronberger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Heuristic and Evolutionary Algorithms Laboratory (HEAL)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School of Informatics/Communications/Media, Campus </a:t>
            </a:r>
            <a:r>
              <a:rPr lang="en-US" sz="3200" dirty="0" err="1" smtClean="0">
                <a:solidFill>
                  <a:schemeClr val="tx1">
                    <a:tint val="75000"/>
                  </a:schemeClr>
                </a:solidFill>
              </a:rPr>
              <a:t>Hagenberg</a:t>
            </a:r>
            <a:endParaRPr lang="en-US" sz="3200" dirty="0" smtClean="0">
              <a:solidFill>
                <a:schemeClr val="tx1">
                  <a:tint val="75000"/>
                </a:schemeClr>
              </a:solidFill>
            </a:endParaRPr>
          </a:p>
          <a:p>
            <a:pPr lvl="0" algn="ctr">
              <a:spcBef>
                <a:spcPct val="20000"/>
              </a:spcBef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Applied Sciences </a:t>
            </a:r>
            <a:r>
              <a:rPr lang="en-US" sz="3200" dirty="0">
                <a:solidFill>
                  <a:schemeClr val="tx1">
                    <a:tint val="75000"/>
                  </a:schemeClr>
                </a:solidFill>
              </a:rPr>
              <a:t>Upper </a:t>
            </a:r>
            <a:r>
              <a:rPr lang="en-US" sz="3200" dirty="0" smtClean="0">
                <a:solidFill>
                  <a:schemeClr val="tx1">
                    <a:tint val="75000"/>
                  </a:schemeClr>
                </a:solidFill>
              </a:rPr>
              <a:t>Austria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" name="Picture 2" descr="C:\01_SVN\hl\trunk\documentation\Logo\hl_logo_large_600x120_trans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337592"/>
            <a:ext cx="6096000" cy="1219200"/>
          </a:xfrm>
          <a:prstGeom prst="rect">
            <a:avLst/>
          </a:prstGeom>
          <a:noFill/>
        </p:spPr>
      </p:pic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91573" y="5589240"/>
            <a:ext cx="1760854" cy="1074420"/>
          </a:xfrm>
          <a:prstGeom prst="rect">
            <a:avLst/>
          </a:prstGeom>
          <a:noFill/>
        </p:spPr>
      </p:pic>
      <p:pic>
        <p:nvPicPr>
          <p:cNvPr id="11" name="Picture 6" descr="C:\FH\Ressel\documents\Logo\Ressel_Logo (transparent)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16145" y="5733256"/>
            <a:ext cx="2832319" cy="758656"/>
          </a:xfrm>
          <a:prstGeom prst="rect">
            <a:avLst/>
          </a:prstGeom>
          <a:noFill/>
        </p:spPr>
      </p:pic>
      <p:pic>
        <p:nvPicPr>
          <p:cNvPr id="1026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676464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67408" y="1412776"/>
            <a:ext cx="6609184" cy="49701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4" name="Gruppieren 13"/>
          <p:cNvGrpSpPr/>
          <p:nvPr/>
        </p:nvGrpSpPr>
        <p:grpSpPr>
          <a:xfrm>
            <a:off x="1259632" y="1412776"/>
            <a:ext cx="6624736" cy="4968552"/>
            <a:chOff x="1259632" y="1412776"/>
            <a:chExt cx="6624736" cy="4968552"/>
          </a:xfrm>
        </p:grpSpPr>
        <p:sp>
          <p:nvSpPr>
            <p:cNvPr id="9" name="Rechteck 8"/>
            <p:cNvSpPr/>
            <p:nvPr/>
          </p:nvSpPr>
          <p:spPr>
            <a:xfrm>
              <a:off x="1259632" y="1412776"/>
              <a:ext cx="6624736" cy="4968552"/>
            </a:xfrm>
            <a:prstGeom prst="rect">
              <a:avLst/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AT"/>
            </a:p>
          </p:txBody>
        </p:sp>
        <p:sp>
          <p:nvSpPr>
            <p:cNvPr id="8" name="Abgerundetes Rechteck 7"/>
            <p:cNvSpPr/>
            <p:nvPr/>
          </p:nvSpPr>
          <p:spPr>
            <a:xfrm>
              <a:off x="1475656" y="2132856"/>
              <a:ext cx="6120680" cy="4032448"/>
            </a:xfrm>
            <a:prstGeom prst="roundRect">
              <a:avLst>
                <a:gd name="adj" fmla="val 516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r>
                <a:rPr lang="de-AT" sz="2800" b="1" dirty="0" err="1" smtClean="0">
                  <a:solidFill>
                    <a:srgbClr val="FF0000"/>
                  </a:solidFill>
                </a:rPr>
                <a:t>Algorithm</a:t>
              </a:r>
              <a:r>
                <a:rPr lang="de-AT" sz="2800" b="1" dirty="0" smtClean="0">
                  <a:solidFill>
                    <a:srgbClr val="FF0000"/>
                  </a:solidFill>
                </a:rPr>
                <a:t> View</a:t>
              </a:r>
              <a:endParaRPr lang="de-AT" sz="28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0" name="Abgerundetes Rechteck 9"/>
          <p:cNvSpPr/>
          <p:nvPr/>
        </p:nvSpPr>
        <p:spPr>
          <a:xfrm>
            <a:off x="1584100" y="2852936"/>
            <a:ext cx="5796211" cy="3024336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Problem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1" name="Abgerundetes Rechteck 10"/>
          <p:cNvSpPr/>
          <p:nvPr/>
        </p:nvSpPr>
        <p:spPr>
          <a:xfrm>
            <a:off x="1691679" y="3717031"/>
            <a:ext cx="5584883" cy="2052703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r>
              <a:rPr lang="de-AT" sz="2800" b="1" dirty="0" smtClean="0">
                <a:solidFill>
                  <a:srgbClr val="FF0000"/>
                </a:solidFill>
              </a:rPr>
              <a:t>Parameter</a:t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err="1" smtClean="0">
                <a:solidFill>
                  <a:srgbClr val="FF0000"/>
                </a:solidFill>
              </a:rPr>
              <a:t>Collection</a:t>
            </a:r>
            <a:r>
              <a:rPr lang="de-AT" sz="2800" b="1" dirty="0" smtClean="0">
                <a:solidFill>
                  <a:srgbClr val="FF0000"/>
                </a:solidFill>
              </a:rPr>
              <a:t/>
            </a:r>
            <a:br>
              <a:rPr lang="de-AT" sz="2800" b="1" dirty="0" smtClean="0">
                <a:solidFill>
                  <a:srgbClr val="FF0000"/>
                </a:solidFill>
              </a:rPr>
            </a:br>
            <a:r>
              <a:rPr lang="de-AT" sz="2800" b="1" dirty="0" smtClean="0">
                <a:solidFill>
                  <a:srgbClr val="FF0000"/>
                </a:solidFill>
              </a:rPr>
              <a:t>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2" name="Abgerundetes Rechteck 11"/>
          <p:cNvSpPr/>
          <p:nvPr/>
        </p:nvSpPr>
        <p:spPr>
          <a:xfrm>
            <a:off x="3419872" y="4005064"/>
            <a:ext cx="3600400" cy="1656184"/>
          </a:xfrm>
          <a:prstGeom prst="roundRect">
            <a:avLst>
              <a:gd name="adj" fmla="val 5169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Parameter View</a:t>
            </a:r>
            <a:endParaRPr lang="de-AT" sz="2800" b="1" dirty="0">
              <a:solidFill>
                <a:srgbClr val="FF0000"/>
              </a:solidFill>
            </a:endParaRPr>
          </a:p>
        </p:txBody>
      </p:sp>
      <p:sp>
        <p:nvSpPr>
          <p:cNvPr id="13" name="Abgerundetes Rechteck 12"/>
          <p:cNvSpPr/>
          <p:nvPr/>
        </p:nvSpPr>
        <p:spPr>
          <a:xfrm>
            <a:off x="3515932" y="4869160"/>
            <a:ext cx="3288316" cy="432048"/>
          </a:xfrm>
          <a:prstGeom prst="roundRect">
            <a:avLst>
              <a:gd name="adj" fmla="val 26035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algn="ctr"/>
            <a:r>
              <a:rPr lang="de-AT" sz="2800" b="1" dirty="0" smtClean="0">
                <a:solidFill>
                  <a:srgbClr val="FF0000"/>
                </a:solidFill>
              </a:rPr>
              <a:t>Double Value View</a:t>
            </a:r>
            <a:endParaRPr lang="de-AT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classification</a:t>
            </a:r>
            <a:endParaRPr lang="de-DE" dirty="0" smtClean="0"/>
          </a:p>
          <a:p>
            <a:pPr lvl="1"/>
            <a:r>
              <a:rPr lang="de-DE" dirty="0" err="1" smtClean="0"/>
              <a:t>evolve</a:t>
            </a:r>
            <a:r>
              <a:rPr lang="de-DE" dirty="0" smtClean="0"/>
              <a:t> </a:t>
            </a:r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using</a:t>
            </a:r>
            <a:r>
              <a:rPr lang="de-DE" dirty="0" smtClean="0"/>
              <a:t> GP</a:t>
            </a:r>
          </a:p>
          <a:p>
            <a:pPr lvl="4"/>
            <a:endParaRPr lang="de-DE" dirty="0" smtClean="0"/>
          </a:p>
          <a:p>
            <a:pPr lvl="1"/>
            <a:r>
              <a:rPr lang="de-DE" dirty="0" smtClean="0"/>
              <a:t>find </a:t>
            </a:r>
            <a:r>
              <a:rPr lang="de-DE" dirty="0" err="1" smtClean="0"/>
              <a:t>thresholds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assign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endParaRPr lang="de-DE" dirty="0" smtClean="0"/>
          </a:p>
          <a:p>
            <a:pPr lvl="5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real </a:t>
            </a:r>
            <a:r>
              <a:rPr lang="de-DE" dirty="0" err="1" smtClean="0"/>
              <a:t>world</a:t>
            </a:r>
            <a:r>
              <a:rPr lang="de-DE" dirty="0" smtClean="0"/>
              <a:t> </a:t>
            </a:r>
            <a:r>
              <a:rPr lang="de-DE" dirty="0" err="1" smtClean="0"/>
              <a:t>medical</a:t>
            </a:r>
            <a:r>
              <a:rPr lang="de-DE" dirty="0" smtClean="0"/>
              <a:t> </a:t>
            </a:r>
            <a:r>
              <a:rPr lang="de-DE" dirty="0" err="1" smtClean="0"/>
              <a:t>application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4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 smtClean="0"/>
          </a:p>
          <a:p>
            <a:pPr lvl="2"/>
            <a:r>
              <a:rPr lang="de-DE" dirty="0" err="1" smtClean="0"/>
              <a:t>discriminating</a:t>
            </a:r>
            <a:r>
              <a:rPr lang="de-DE" dirty="0" smtClean="0"/>
              <a:t> </a:t>
            </a:r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DE" dirty="0"/>
          </a:p>
          <a:p>
            <a:pPr lvl="2"/>
            <a:r>
              <a:rPr lang="de-DE" dirty="0" smtClean="0"/>
              <a:t>ROC-</a:t>
            </a:r>
            <a:r>
              <a:rPr lang="de-DE" dirty="0" err="1" smtClean="0"/>
              <a:t>curve</a:t>
            </a:r>
            <a:endParaRPr lang="de-DE" dirty="0" smtClean="0"/>
          </a:p>
          <a:p>
            <a:pPr lvl="2"/>
            <a:r>
              <a:rPr lang="de-DE" dirty="0" err="1" smtClean="0"/>
              <a:t>confusion</a:t>
            </a:r>
            <a:r>
              <a:rPr lang="de-DE" dirty="0" smtClean="0"/>
              <a:t> </a:t>
            </a:r>
            <a:r>
              <a:rPr lang="de-DE" dirty="0" err="1" smtClean="0"/>
              <a:t>matrix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100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 rotWithShape="1">
          <a:blip r:embed="rId2" cstate="print"/>
          <a:srcRect l="33437" t="35281" r="9662" b="7640"/>
          <a:stretch/>
        </p:blipFill>
        <p:spPr bwMode="auto">
          <a:xfrm>
            <a:off x="6084168" y="1447800"/>
            <a:ext cx="2312900" cy="17449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class ROC curve"/>
          <p:cNvPicPr>
            <a:picLocks noChangeAspect="1" noChangeArrowheads="1"/>
          </p:cNvPicPr>
          <p:nvPr/>
        </p:nvPicPr>
        <p:blipFill rotWithShape="1">
          <a:blip r:embed="rId3" cstate="print"/>
          <a:srcRect l="33211" t="37978" r="10450" b="8988"/>
          <a:stretch/>
        </p:blipFill>
        <p:spPr bwMode="auto">
          <a:xfrm>
            <a:off x="6084168" y="3505200"/>
            <a:ext cx="2286535" cy="16188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5" descr="symbclass confusion matrix"/>
          <p:cNvPicPr>
            <a:picLocks noChangeAspect="1" noChangeArrowheads="1"/>
          </p:cNvPicPr>
          <p:nvPr/>
        </p:nvPicPr>
        <p:blipFill rotWithShape="1">
          <a:blip r:embed="rId4" cstate="print"/>
          <a:srcRect l="34113" t="37229" r="34225" b="53782"/>
          <a:stretch/>
        </p:blipFill>
        <p:spPr bwMode="auto">
          <a:xfrm>
            <a:off x="6084168" y="5410200"/>
            <a:ext cx="2339292" cy="4994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77738523"/>
      </p:ext>
    </p:extLst>
  </p:cSld>
  <p:clrMapOvr>
    <a:masterClrMapping/>
  </p:clrMapOvr>
  <p:transition/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Study: </a:t>
            </a:r>
            <a:r>
              <a:rPr lang="de-AT" dirty="0" err="1"/>
              <a:t>Classification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12976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Real </a:t>
            </a:r>
            <a:r>
              <a:rPr lang="de-AT" dirty="0" err="1"/>
              <a:t>world</a:t>
            </a:r>
            <a:r>
              <a:rPr lang="de-AT" dirty="0"/>
              <a:t> </a:t>
            </a:r>
            <a:r>
              <a:rPr lang="de-AT" dirty="0" err="1"/>
              <a:t>medical</a:t>
            </a:r>
            <a:r>
              <a:rPr lang="de-AT" dirty="0"/>
              <a:t> </a:t>
            </a:r>
            <a:r>
              <a:rPr lang="de-AT" dirty="0" err="1"/>
              <a:t>dataset</a:t>
            </a:r>
            <a:r>
              <a:rPr lang="de-AT" dirty="0"/>
              <a:t> (</a:t>
            </a:r>
            <a:r>
              <a:rPr lang="de-AT" i="1" dirty="0" err="1"/>
              <a:t>Mammographic</a:t>
            </a:r>
            <a:r>
              <a:rPr lang="de-AT" i="1" dirty="0"/>
              <a:t> </a:t>
            </a:r>
            <a:r>
              <a:rPr lang="de-AT" i="1" dirty="0" err="1"/>
              <a:t>Mass</a:t>
            </a:r>
            <a:r>
              <a:rPr lang="de-AT" dirty="0"/>
              <a:t>) </a:t>
            </a:r>
            <a:r>
              <a:rPr lang="de-AT" dirty="0" err="1"/>
              <a:t>from</a:t>
            </a:r>
            <a:r>
              <a:rPr lang="de-AT" dirty="0"/>
              <a:t> UCI </a:t>
            </a:r>
            <a:r>
              <a:rPr lang="de-AT" dirty="0" err="1"/>
              <a:t>Machine</a:t>
            </a:r>
            <a:r>
              <a:rPr lang="de-AT" dirty="0"/>
              <a:t> Learning </a:t>
            </a:r>
            <a:r>
              <a:rPr lang="de-AT" dirty="0" smtClean="0"/>
              <a:t>Repository</a:t>
            </a:r>
            <a:endParaRPr lang="de-AT" dirty="0"/>
          </a:p>
          <a:p>
            <a:pPr lvl="1"/>
            <a:r>
              <a:rPr lang="de-AT" dirty="0" err="1"/>
              <a:t>data</a:t>
            </a:r>
            <a:r>
              <a:rPr lang="de-AT" dirty="0"/>
              <a:t> </a:t>
            </a:r>
            <a:r>
              <a:rPr lang="de-AT" dirty="0" err="1"/>
              <a:t>from</a:t>
            </a:r>
            <a:r>
              <a:rPr lang="de-AT" dirty="0"/>
              <a:t> non-invasive </a:t>
            </a:r>
            <a:r>
              <a:rPr lang="de-AT" dirty="0" err="1"/>
              <a:t>mammography</a:t>
            </a:r>
            <a:r>
              <a:rPr lang="de-AT" dirty="0"/>
              <a:t> </a:t>
            </a:r>
            <a:r>
              <a:rPr lang="de-AT" dirty="0" err="1"/>
              <a:t>screening</a:t>
            </a:r>
            <a:endParaRPr lang="de-AT" dirty="0"/>
          </a:p>
          <a:p>
            <a:pPr lvl="1"/>
            <a:r>
              <a:rPr lang="de-AT" dirty="0"/>
              <a:t>variables: </a:t>
            </a:r>
          </a:p>
          <a:p>
            <a:pPr lvl="2"/>
            <a:r>
              <a:rPr lang="de-AT" dirty="0" err="1"/>
              <a:t>patient</a:t>
            </a:r>
            <a:r>
              <a:rPr lang="de-AT" dirty="0"/>
              <a:t> </a:t>
            </a:r>
            <a:r>
              <a:rPr lang="de-AT" dirty="0" err="1"/>
              <a:t>age</a:t>
            </a:r>
            <a:r>
              <a:rPr lang="de-AT" dirty="0"/>
              <a:t> </a:t>
            </a:r>
          </a:p>
          <a:p>
            <a:pPr lvl="2"/>
            <a:r>
              <a:rPr lang="de-AT" dirty="0" err="1"/>
              <a:t>visual</a:t>
            </a:r>
            <a:r>
              <a:rPr lang="de-AT" dirty="0"/>
              <a:t> </a:t>
            </a:r>
            <a:r>
              <a:rPr lang="de-AT" dirty="0" err="1"/>
              <a:t>features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inspected</a:t>
            </a:r>
            <a:r>
              <a:rPr lang="de-AT" dirty="0"/>
              <a:t> </a:t>
            </a:r>
            <a:r>
              <a:rPr lang="de-AT" dirty="0" err="1"/>
              <a:t>mass</a:t>
            </a:r>
            <a:r>
              <a:rPr lang="de-AT" dirty="0"/>
              <a:t> </a:t>
            </a:r>
            <a:r>
              <a:rPr lang="de-AT" dirty="0" err="1"/>
              <a:t>lesions</a:t>
            </a:r>
            <a:r>
              <a:rPr lang="de-AT" dirty="0"/>
              <a:t>: </a:t>
            </a:r>
            <a:r>
              <a:rPr lang="de-AT" dirty="0" err="1"/>
              <a:t>shape</a:t>
            </a:r>
            <a:r>
              <a:rPr lang="de-AT" dirty="0"/>
              <a:t>, </a:t>
            </a:r>
            <a:r>
              <a:rPr lang="de-AT" dirty="0" err="1"/>
              <a:t>margin</a:t>
            </a:r>
            <a:r>
              <a:rPr lang="de-AT" dirty="0"/>
              <a:t>, </a:t>
            </a:r>
            <a:r>
              <a:rPr lang="de-AT" dirty="0" err="1"/>
              <a:t>density</a:t>
            </a:r>
            <a:endParaRPr lang="de-AT" dirty="0"/>
          </a:p>
          <a:p>
            <a:pPr lvl="1"/>
            <a:r>
              <a:rPr lang="de-AT" dirty="0" err="1"/>
              <a:t>target</a:t>
            </a:r>
            <a:r>
              <a:rPr lang="de-AT" dirty="0"/>
              <a:t> variable: </a:t>
            </a:r>
            <a:r>
              <a:rPr lang="de-AT" dirty="0" err="1"/>
              <a:t>severity</a:t>
            </a:r>
            <a:r>
              <a:rPr lang="de-AT" dirty="0"/>
              <a:t> (</a:t>
            </a:r>
            <a:r>
              <a:rPr lang="de-AT" dirty="0" err="1"/>
              <a:t>malignant</a:t>
            </a:r>
            <a:r>
              <a:rPr lang="de-AT" dirty="0"/>
              <a:t>, </a:t>
            </a:r>
            <a:r>
              <a:rPr lang="de-AT" dirty="0" err="1"/>
              <a:t>benign</a:t>
            </a:r>
            <a:r>
              <a:rPr lang="de-AT" dirty="0"/>
              <a:t>)</a:t>
            </a:r>
          </a:p>
          <a:p>
            <a:endParaRPr lang="de-AT" dirty="0"/>
          </a:p>
          <a:p>
            <a:pPr lvl="1"/>
            <a:r>
              <a:rPr lang="de-AT" dirty="0" err="1" smtClean="0"/>
              <a:t>download</a:t>
            </a:r>
            <a:r>
              <a:rPr lang="de-AT" dirty="0" smtClean="0"/>
              <a:t> </a:t>
            </a:r>
            <a:r>
              <a:rPr lang="de-AT" dirty="0" smtClean="0">
                <a:hlinkClick r:id="rId2"/>
              </a:rPr>
              <a:t>http</a:t>
            </a:r>
            <a:r>
              <a:rPr lang="de-AT" dirty="0">
                <a:hlinkClick r:id="rId2"/>
              </a:rPr>
              <a:t>://</a:t>
            </a:r>
            <a:r>
              <a:rPr lang="de-AT" dirty="0" smtClean="0">
                <a:hlinkClick r:id="rId2"/>
              </a:rPr>
              <a:t>dev.heuristiclab.com/AdditionalMaterial#GECCO2012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958742"/>
      </p:ext>
    </p:extLst>
  </p:cSld>
  <p:clrMapOvr>
    <a:masterClrMapping/>
  </p:clrMapOvr>
  <p:transition/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Open Sample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102</a:t>
            </a:fld>
            <a:endParaRPr lang="de-DE"/>
          </a:p>
        </p:txBody>
      </p:sp>
      <p:pic>
        <p:nvPicPr>
          <p:cNvPr id="7" name="Picture 6" descr="symbclass open sampl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05107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38399480"/>
      </p:ext>
    </p:extLst>
  </p:cSld>
  <p:clrMapOvr>
    <a:masterClrMapping/>
  </p:clrMapOvr>
  <p:transition/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Run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103</a:t>
            </a:fld>
            <a:endParaRPr lang="de-DE"/>
          </a:p>
        </p:txBody>
      </p:sp>
      <p:pic>
        <p:nvPicPr>
          <p:cNvPr id="7" name="Picture 5" descr="symbclass G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7671" y="5804603"/>
            <a:ext cx="225730" cy="23213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62123676"/>
      </p:ext>
    </p:extLst>
  </p:cSld>
  <p:clrMapOvr>
    <a:masterClrMapping/>
  </p:clrMapOvr>
  <p:transition/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104</a:t>
            </a:fld>
            <a:endParaRPr lang="de-DE"/>
          </a:p>
        </p:txBody>
      </p:sp>
      <p:pic>
        <p:nvPicPr>
          <p:cNvPr id="7" name="Picture 5" descr="symbclass quality chart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2323040" y="2288117"/>
            <a:ext cx="403227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6180140"/>
      </p:ext>
    </p:extLst>
  </p:cSld>
  <p:clrMapOvr>
    <a:masterClrMapping/>
  </p:clrMapOvr>
  <p:transition/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Best Training Solution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105</a:t>
            </a:fld>
            <a:endParaRPr lang="de-DE"/>
          </a:p>
        </p:txBody>
      </p:sp>
      <p:pic>
        <p:nvPicPr>
          <p:cNvPr id="7" name="Picture 5" descr="symbclass mode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30376" y="3471333"/>
            <a:ext cx="1961091" cy="16827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747506"/>
      </p:ext>
    </p:extLst>
  </p:cSld>
  <p:clrMapOvr>
    <a:masterClrMapping/>
  </p:clrMapOvr>
  <p:transition/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Model Output and Thresholds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106</a:t>
            </a:fld>
            <a:endParaRPr lang="de-DE"/>
          </a:p>
        </p:txBody>
      </p:sp>
      <p:pic>
        <p:nvPicPr>
          <p:cNvPr id="7" name="Picture 5" descr="symbclass threshold vie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83214" y="4353982"/>
            <a:ext cx="1610319" cy="16721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9077926"/>
      </p:ext>
    </p:extLst>
  </p:cSld>
  <p:clrMapOvr>
    <a:masterClrMapping/>
  </p:clrMapOvr>
  <p:transition/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Confusion</a:t>
            </a:r>
            <a:r>
              <a:rPr lang="de-AT" dirty="0"/>
              <a:t> Matrix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107</a:t>
            </a:fld>
            <a:endParaRPr lang="de-DE"/>
          </a:p>
        </p:txBody>
      </p:sp>
      <p:pic>
        <p:nvPicPr>
          <p:cNvPr id="7" name="Picture 5" descr="symbclass confusion matrix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6903728"/>
      </p:ext>
    </p:extLst>
  </p:cSld>
  <p:clrMapOvr>
    <a:masterClrMapping/>
  </p:clrMapOvr>
  <p:transition/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ROC </a:t>
            </a:r>
            <a:r>
              <a:rPr lang="de-AT" dirty="0" err="1" smtClean="0"/>
              <a:t>Curve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108</a:t>
            </a:fld>
            <a:endParaRPr lang="de-DE"/>
          </a:p>
        </p:txBody>
      </p:sp>
      <p:pic>
        <p:nvPicPr>
          <p:cNvPr id="7" name="Picture 5" descr="symbclass ROC curv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126566" y="3251199"/>
            <a:ext cx="1028700" cy="423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14709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de-DE" dirty="0" err="1" smtClean="0"/>
              <a:t>Overfitting</a:t>
            </a:r>
            <a:r>
              <a:rPr lang="de-DE" dirty="0" smtClean="0"/>
              <a:t> = </a:t>
            </a:r>
            <a:r>
              <a:rPr lang="de-DE" dirty="0" err="1" smtClean="0"/>
              <a:t>memorizing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/>
          </a:p>
          <a:p>
            <a:pPr marL="1828800" lvl="4" indent="0">
              <a:buNone/>
            </a:pPr>
            <a:endParaRPr lang="de-DE" dirty="0" smtClean="0"/>
          </a:p>
          <a:p>
            <a:pPr marL="1828800" lvl="4" indent="0">
              <a:buNone/>
            </a:pPr>
            <a:endParaRPr lang="de-DE" dirty="0" smtClean="0"/>
          </a:p>
          <a:p>
            <a:r>
              <a:rPr lang="de-DE" dirty="0" err="1" smtClean="0"/>
              <a:t>Strategies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reduce</a:t>
            </a:r>
            <a:r>
              <a:rPr lang="de-DE" dirty="0" smtClean="0"/>
              <a:t> </a:t>
            </a:r>
            <a:r>
              <a:rPr lang="de-DE" dirty="0" err="1" smtClean="0"/>
              <a:t>overfitting</a:t>
            </a:r>
            <a:endParaRPr lang="de-DE" dirty="0" smtClean="0"/>
          </a:p>
          <a:p>
            <a:pPr lvl="1"/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partition</a:t>
            </a:r>
            <a:endParaRPr lang="de-DE" dirty="0" smtClean="0"/>
          </a:p>
          <a:p>
            <a:pPr lvl="1"/>
            <a:r>
              <a:rPr lang="de-DE" dirty="0" err="1" smtClean="0"/>
              <a:t>cross</a:t>
            </a:r>
            <a:r>
              <a:rPr lang="de-DE" dirty="0" smtClean="0"/>
              <a:t>-validation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109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2549" y="1988840"/>
            <a:ext cx="2667000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778" y="1988840"/>
            <a:ext cx="2667771" cy="1385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167361"/>
            <a:ext cx="4276725" cy="32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7307" y="4725144"/>
            <a:ext cx="2394753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522057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1"/>
          </a:xfrm>
        </p:spPr>
        <p:txBody>
          <a:bodyPr>
            <a:normAutofit fontScale="92500" lnSpcReduction="20000"/>
          </a:bodyPr>
          <a:lstStyle/>
          <a:p>
            <a:r>
              <a:rPr lang="en-US" dirty="0" err="1" smtClean="0"/>
              <a:t>ViewHost</a:t>
            </a:r>
            <a:endParaRPr lang="en-US" dirty="0" smtClean="0"/>
          </a:p>
          <a:p>
            <a:pPr lvl="1"/>
            <a:r>
              <a:rPr lang="en-US" dirty="0" smtClean="0"/>
              <a:t>control which hosts views</a:t>
            </a:r>
          </a:p>
          <a:p>
            <a:pPr lvl="1"/>
            <a:r>
              <a:rPr lang="en-US" dirty="0" smtClean="0"/>
              <a:t>right-click on windows icon to switch views</a:t>
            </a:r>
          </a:p>
          <a:p>
            <a:pPr lvl="1"/>
            <a:r>
              <a:rPr lang="en-US" dirty="0" smtClean="0"/>
              <a:t>double-click on windows icon to open another view</a:t>
            </a:r>
          </a:p>
          <a:p>
            <a:pPr lvl="1"/>
            <a:r>
              <a:rPr lang="en-US" dirty="0" smtClean="0"/>
              <a:t>drag &amp; drop windows icon to copy contents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11" name="Gruppieren 10"/>
          <p:cNvGrpSpPr/>
          <p:nvPr/>
        </p:nvGrpSpPr>
        <p:grpSpPr>
          <a:xfrm>
            <a:off x="1799692" y="4077072"/>
            <a:ext cx="5544616" cy="1800200"/>
            <a:chOff x="1835696" y="4509120"/>
            <a:chExt cx="5544616" cy="1800200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835696" y="4509120"/>
              <a:ext cx="5544616" cy="18002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sp>
          <p:nvSpPr>
            <p:cNvPr id="10" name="Abgerundetes Rechteck 9"/>
            <p:cNvSpPr/>
            <p:nvPr/>
          </p:nvSpPr>
          <p:spPr>
            <a:xfrm>
              <a:off x="1992591" y="4666015"/>
              <a:ext cx="432048" cy="432048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 anchorCtr="0"/>
            <a:lstStyle/>
            <a:p>
              <a:pPr algn="ctr"/>
              <a:endParaRPr lang="en-US" sz="2800" b="1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Validation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28565"/>
            <a:ext cx="8229600" cy="3052935"/>
          </a:xfrm>
        </p:spPr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a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Inspection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best</a:t>
            </a:r>
            <a:r>
              <a:rPr lang="de-DE" dirty="0" smtClean="0"/>
              <a:t> </a:t>
            </a:r>
            <a:r>
              <a:rPr lang="de-DE" dirty="0" err="1" smtClean="0"/>
              <a:t>solution</a:t>
            </a:r>
            <a:r>
              <a:rPr lang="de-DE" dirty="0" smtClean="0"/>
              <a:t> on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training</a:t>
            </a:r>
            <a:r>
              <a:rPr lang="de-DE" dirty="0" smtClean="0"/>
              <a:t>-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validation</a:t>
            </a:r>
            <a:r>
              <a:rPr lang="de-DE" dirty="0" smtClean="0"/>
              <a:t> </a:t>
            </a:r>
            <a:r>
              <a:rPr lang="de-DE" dirty="0" err="1" smtClean="0"/>
              <a:t>fitness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smtClean="0"/>
              <a:t>Cross-validation</a:t>
            </a:r>
          </a:p>
          <a:p>
            <a:pPr lvl="2"/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110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35" t="35290" r="9982" b="14402"/>
          <a:stretch/>
        </p:blipFill>
        <p:spPr bwMode="auto">
          <a:xfrm>
            <a:off x="5943600" y="4381500"/>
            <a:ext cx="2895600" cy="193971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5" t="5667" r="83686" b="70170"/>
          <a:stretch/>
        </p:blipFill>
        <p:spPr bwMode="auto">
          <a:xfrm>
            <a:off x="1066800" y="4371975"/>
            <a:ext cx="1876426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t="22750" r="65469" b="50250"/>
          <a:stretch/>
        </p:blipFill>
        <p:spPr bwMode="auto">
          <a:xfrm>
            <a:off x="3276600" y="4381499"/>
            <a:ext cx="2370765" cy="19397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58676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17052" y="2356338"/>
            <a:ext cx="364148" cy="154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618768" y="4103078"/>
            <a:ext cx="3250955" cy="37513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4400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Best Model on Validation Partition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63688" y="3528645"/>
            <a:ext cx="1553943" cy="49236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238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Inspect</a:t>
            </a:r>
            <a:r>
              <a:rPr lang="de-DE" dirty="0" smtClean="0"/>
              <a:t> </a:t>
            </a:r>
            <a:r>
              <a:rPr lang="de-DE" dirty="0" err="1" smtClean="0"/>
              <a:t>Linechart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Correlation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Training </a:t>
            </a:r>
            <a:r>
              <a:rPr lang="de-DE" dirty="0" err="1" smtClean="0"/>
              <a:t>and</a:t>
            </a:r>
            <a:r>
              <a:rPr lang="de-DE" dirty="0" smtClean="0"/>
              <a:t> Validation Fitness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3793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922799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01674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Some</a:t>
            </a:r>
            <a:r>
              <a:rPr lang="de-AT" dirty="0"/>
              <a:t> Additional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Hive</a:t>
            </a:r>
          </a:p>
          <a:p>
            <a:pPr lvl="1"/>
            <a:r>
              <a:rPr lang="en-US" dirty="0"/>
              <a:t>parallel and distributed execution of algorithms</a:t>
            </a:r>
            <a:br>
              <a:rPr lang="en-US" dirty="0"/>
            </a:br>
            <a:r>
              <a:rPr lang="en-US" dirty="0"/>
              <a:t>and experiments on many computers in a network</a:t>
            </a:r>
          </a:p>
          <a:p>
            <a:pPr lvl="3"/>
            <a:endParaRPr lang="en-US" dirty="0"/>
          </a:p>
          <a:p>
            <a:r>
              <a:rPr lang="en-US" dirty="0"/>
              <a:t>Optimization Knowledge Base (OKB)</a:t>
            </a:r>
          </a:p>
          <a:p>
            <a:pPr lvl="1"/>
            <a:r>
              <a:rPr lang="en-US" dirty="0"/>
              <a:t>database to store algorithms, problems, parameters and results</a:t>
            </a:r>
          </a:p>
          <a:p>
            <a:pPr lvl="1"/>
            <a:r>
              <a:rPr lang="en-US" dirty="0"/>
              <a:t>open to the public</a:t>
            </a:r>
          </a:p>
          <a:p>
            <a:pPr lvl="1"/>
            <a:r>
              <a:rPr lang="en-US" dirty="0"/>
              <a:t>open for other frameworks</a:t>
            </a:r>
          </a:p>
          <a:p>
            <a:pPr lvl="1"/>
            <a:r>
              <a:rPr lang="en-US" dirty="0"/>
              <a:t>analyze and store characteristics of problem instances and problem classes</a:t>
            </a:r>
          </a:p>
          <a:p>
            <a:pPr lvl="3"/>
            <a:endParaRPr lang="en-US" dirty="0"/>
          </a:p>
          <a:p>
            <a:r>
              <a:rPr lang="en-US" dirty="0"/>
              <a:t>External solution evaluation and simulation-based optimization</a:t>
            </a:r>
          </a:p>
          <a:p>
            <a:pPr lvl="1"/>
            <a:r>
              <a:rPr lang="en-US" dirty="0"/>
              <a:t>interface to couple HeuristicLab with other applications (</a:t>
            </a:r>
            <a:r>
              <a:rPr lang="en-US" dirty="0" smtClean="0"/>
              <a:t>MATLAB,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AnyLogic</a:t>
            </a:r>
            <a:r>
              <a:rPr lang="en-US" dirty="0"/>
              <a:t>, …)</a:t>
            </a:r>
          </a:p>
          <a:p>
            <a:pPr lvl="1"/>
            <a:r>
              <a:rPr lang="en-US" dirty="0"/>
              <a:t>supports different protocols (command line parameters, TCP, …)</a:t>
            </a:r>
          </a:p>
          <a:p>
            <a:pPr lvl="3"/>
            <a:endParaRPr lang="en-US" dirty="0"/>
          </a:p>
          <a:p>
            <a:r>
              <a:rPr lang="en-US" dirty="0"/>
              <a:t>Parameter grid tests and meta-optimization</a:t>
            </a:r>
          </a:p>
          <a:p>
            <a:pPr lvl="1"/>
            <a:r>
              <a:rPr lang="en-US" dirty="0"/>
              <a:t>automatically create experiments to test large ranges of parameters</a:t>
            </a:r>
          </a:p>
          <a:p>
            <a:pPr lvl="1"/>
            <a:r>
              <a:rPr lang="en-US" dirty="0"/>
              <a:t>apply heuristic optimization algorithms to find optimal parameter settings for heuristic optimization </a:t>
            </a:r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115</a:t>
            </a:fld>
            <a:endParaRPr lang="de-DE"/>
          </a:p>
        </p:txBody>
      </p:sp>
      <p:pic>
        <p:nvPicPr>
          <p:cNvPr id="7" name="Grafik 4" descr="pedge_m1000e_overview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1556792"/>
            <a:ext cx="2173288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3799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Planned</a:t>
            </a:r>
            <a:r>
              <a:rPr lang="de-AT" dirty="0"/>
              <a:t>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 fontScale="55000" lnSpcReduction="20000"/>
          </a:bodyPr>
          <a:lstStyle/>
          <a:p>
            <a:r>
              <a:rPr lang="de-AT" dirty="0" err="1"/>
              <a:t>Algorithms</a:t>
            </a:r>
            <a:r>
              <a:rPr lang="de-AT" dirty="0"/>
              <a:t> &amp; Problems</a:t>
            </a:r>
          </a:p>
          <a:p>
            <a:pPr lvl="1"/>
            <a:r>
              <a:rPr lang="de-AT" dirty="0" err="1"/>
              <a:t>steady-state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unified</a:t>
            </a:r>
            <a:r>
              <a:rPr lang="de-AT" dirty="0"/>
              <a:t> tabu </a:t>
            </a:r>
            <a:r>
              <a:rPr lang="de-AT" dirty="0" err="1"/>
              <a:t>search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vehicle</a:t>
            </a:r>
            <a:r>
              <a:rPr lang="de-AT" dirty="0"/>
              <a:t> </a:t>
            </a:r>
            <a:r>
              <a:rPr lang="de-AT" dirty="0" err="1"/>
              <a:t>routing</a:t>
            </a:r>
            <a:endParaRPr lang="de-AT" dirty="0"/>
          </a:p>
          <a:p>
            <a:pPr lvl="1"/>
            <a:r>
              <a:rPr lang="de-AT" dirty="0" err="1"/>
              <a:t>scatter</a:t>
            </a:r>
            <a:r>
              <a:rPr lang="de-AT" dirty="0"/>
              <a:t> </a:t>
            </a:r>
            <a:r>
              <a:rPr lang="de-AT" dirty="0" err="1"/>
              <a:t>search</a:t>
            </a:r>
            <a:endParaRPr lang="de-AT" dirty="0"/>
          </a:p>
          <a:p>
            <a:pPr lvl="1"/>
            <a:r>
              <a:rPr lang="de-AT" dirty="0"/>
              <a:t>…</a:t>
            </a:r>
          </a:p>
          <a:p>
            <a:pPr lvl="3"/>
            <a:endParaRPr lang="de-AT" dirty="0"/>
          </a:p>
          <a:p>
            <a:r>
              <a:rPr lang="de-AT" dirty="0" err="1"/>
              <a:t>Cloud</a:t>
            </a:r>
            <a:r>
              <a:rPr lang="de-AT" dirty="0"/>
              <a:t> Computing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Hive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Windows </a:t>
            </a:r>
            <a:r>
              <a:rPr lang="de-AT" dirty="0" err="1"/>
              <a:t>Azure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/>
              <a:t>Linux</a:t>
            </a:r>
          </a:p>
          <a:p>
            <a:pPr lvl="1"/>
            <a:r>
              <a:rPr lang="de-AT" dirty="0" err="1"/>
              <a:t>port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run</a:t>
            </a:r>
            <a:r>
              <a:rPr lang="de-AT" dirty="0"/>
              <a:t> on Mono </a:t>
            </a:r>
            <a:r>
              <a:rPr lang="de-AT" dirty="0" err="1"/>
              <a:t>and</a:t>
            </a:r>
            <a:r>
              <a:rPr lang="de-AT" dirty="0"/>
              <a:t> Linux </a:t>
            </a:r>
            <a:r>
              <a:rPr lang="de-AT" dirty="0" err="1"/>
              <a:t>machines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Have</a:t>
            </a:r>
            <a:r>
              <a:rPr lang="de-AT" dirty="0"/>
              <a:t> a </a:t>
            </a:r>
            <a:r>
              <a:rPr lang="de-AT" dirty="0" err="1"/>
              <a:t>look</a:t>
            </a:r>
            <a:r>
              <a:rPr lang="de-AT" dirty="0"/>
              <a:t> </a:t>
            </a:r>
            <a:r>
              <a:rPr lang="de-AT" dirty="0" err="1"/>
              <a:t>at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HeuristicLab</a:t>
            </a:r>
            <a:r>
              <a:rPr lang="de-AT" dirty="0"/>
              <a:t> </a:t>
            </a:r>
            <a:r>
              <a:rPr lang="de-AT" dirty="0" err="1"/>
              <a:t>roadmap</a:t>
            </a:r>
            <a:endParaRPr lang="de-AT" dirty="0"/>
          </a:p>
          <a:p>
            <a:pPr lvl="1"/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dev.heuristiclab.com/trac/hl/core/roadmap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Any</a:t>
            </a:r>
            <a:r>
              <a:rPr lang="de-AT" dirty="0"/>
              <a:t> </a:t>
            </a:r>
            <a:r>
              <a:rPr lang="de-AT" dirty="0" err="1"/>
              <a:t>other</a:t>
            </a:r>
            <a:r>
              <a:rPr lang="de-AT" dirty="0"/>
              <a:t> </a:t>
            </a:r>
            <a:r>
              <a:rPr lang="de-AT" dirty="0" err="1"/>
              <a:t>ideas</a:t>
            </a:r>
            <a:r>
              <a:rPr lang="de-AT" dirty="0"/>
              <a:t>, </a:t>
            </a:r>
            <a:r>
              <a:rPr lang="de-AT" dirty="0" err="1"/>
              <a:t>requests</a:t>
            </a:r>
            <a:r>
              <a:rPr lang="de-AT" dirty="0"/>
              <a:t>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recommendations</a:t>
            </a:r>
            <a:r>
              <a:rPr lang="de-AT" dirty="0" smtClean="0"/>
              <a:t>?</a:t>
            </a:r>
          </a:p>
          <a:p>
            <a:pPr lvl="1"/>
            <a:r>
              <a:rPr lang="de-AT" dirty="0" err="1" smtClean="0"/>
              <a:t>join</a:t>
            </a:r>
            <a:r>
              <a:rPr lang="de-AT" dirty="0" smtClean="0"/>
              <a:t> </a:t>
            </a:r>
            <a:r>
              <a:rPr lang="de-AT" dirty="0" err="1" smtClean="0"/>
              <a:t>our</a:t>
            </a:r>
            <a:r>
              <a:rPr lang="de-AT" dirty="0" smtClean="0"/>
              <a:t> </a:t>
            </a:r>
            <a:r>
              <a:rPr lang="de-AT" dirty="0" err="1" smtClean="0"/>
              <a:t>HeuristicLab</a:t>
            </a:r>
            <a:r>
              <a:rPr lang="de-AT" dirty="0" smtClean="0"/>
              <a:t> Google </a:t>
            </a:r>
            <a:r>
              <a:rPr lang="de-AT" dirty="0" err="1" smtClean="0"/>
              <a:t>group</a:t>
            </a:r>
            <a:r>
              <a:rPr lang="de-AT" dirty="0" smtClean="0"/>
              <a:t> </a:t>
            </a:r>
            <a:r>
              <a:rPr lang="de-AT" dirty="0" smtClean="0">
                <a:hlinkClick r:id="rId3"/>
              </a:rPr>
              <a:t>heuristiclab@googlegroups.com</a:t>
            </a:r>
            <a:r>
              <a:rPr lang="de-AT" dirty="0" smtClean="0"/>
              <a:t> </a:t>
            </a:r>
            <a:r>
              <a:rPr lang="de-AT" dirty="0" err="1" smtClean="0"/>
              <a:t>or</a:t>
            </a:r>
            <a:endParaRPr lang="de-AT" dirty="0"/>
          </a:p>
          <a:p>
            <a:pPr lvl="1"/>
            <a:r>
              <a:rPr lang="de-AT" dirty="0" err="1" smtClean="0"/>
              <a:t>write</a:t>
            </a:r>
            <a:r>
              <a:rPr lang="de-AT" dirty="0" smtClean="0"/>
              <a:t> </a:t>
            </a:r>
            <a:r>
              <a:rPr lang="de-AT" dirty="0"/>
              <a:t>an e-</a:t>
            </a:r>
            <a:r>
              <a:rPr lang="de-AT" dirty="0" err="1"/>
              <a:t>mail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smtClean="0">
                <a:hlinkClick r:id="rId4"/>
              </a:rPr>
              <a:t>support@heuristiclab.com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92323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Team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117</a:t>
            </a:fld>
            <a:endParaRPr lang="en-US"/>
          </a:p>
        </p:txBody>
      </p:sp>
      <p:pic>
        <p:nvPicPr>
          <p:cNvPr id="7" name="Picture 2" descr="D:\HEAL Documents\trunk\Research Group\Photos\2010-10-10 Research Group\DSC_67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2136924"/>
            <a:ext cx="3798290" cy="33103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feld 7"/>
          <p:cNvSpPr txBox="1"/>
          <p:nvPr/>
        </p:nvSpPr>
        <p:spPr>
          <a:xfrm>
            <a:off x="4247456" y="2060848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Heuristic and Evolutionary Algorithms Laboratory (HEAL)</a:t>
            </a:r>
          </a:p>
          <a:p>
            <a:r>
              <a:rPr lang="en-US" sz="1600" dirty="0" smtClean="0"/>
              <a:t>School of Informatics, Communications and Media</a:t>
            </a:r>
          </a:p>
          <a:p>
            <a:r>
              <a:rPr lang="en-US" sz="1600" dirty="0" smtClean="0"/>
              <a:t>University of Applied </a:t>
            </a:r>
            <a:r>
              <a:rPr lang="en-US" sz="1600" dirty="0"/>
              <a:t>Sciences Upper Austria</a:t>
            </a:r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err="1" smtClean="0"/>
              <a:t>Softwarepark</a:t>
            </a:r>
            <a:r>
              <a:rPr lang="en-US" sz="1600" dirty="0" smtClean="0"/>
              <a:t> 11</a:t>
            </a:r>
          </a:p>
          <a:p>
            <a:r>
              <a:rPr lang="en-US" sz="1600" dirty="0" smtClean="0"/>
              <a:t>A-4232 </a:t>
            </a:r>
            <a:r>
              <a:rPr lang="en-US" sz="1600" dirty="0" err="1" smtClean="0"/>
              <a:t>Hagenberg</a:t>
            </a:r>
            <a:endParaRPr lang="en-US" sz="1600" dirty="0" smtClean="0"/>
          </a:p>
          <a:p>
            <a:r>
              <a:rPr lang="en-US" sz="1600" dirty="0" smtClean="0"/>
              <a:t>AUSTRIA</a:t>
            </a:r>
          </a:p>
          <a:p>
            <a:endParaRPr lang="en-US" sz="1600" dirty="0" smtClean="0"/>
          </a:p>
          <a:p>
            <a:r>
              <a:rPr lang="en-US" sz="1600" dirty="0" smtClean="0"/>
              <a:t>WWW: </a:t>
            </a:r>
            <a:r>
              <a:rPr lang="en-US" sz="1600" dirty="0" smtClean="0">
                <a:hlinkClick r:id="rId3"/>
              </a:rPr>
              <a:t>http://heal.heuristiclab.com</a:t>
            </a:r>
            <a:endParaRPr lang="en-US" sz="1600" dirty="0" smtClean="0"/>
          </a:p>
        </p:txBody>
      </p:sp>
      <p:pic>
        <p:nvPicPr>
          <p:cNvPr id="10" name="Picture 2" descr="C:\FH\Ressel\documents\Partners\Logos\FH-Logo1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86302" y="4511154"/>
            <a:ext cx="1534170" cy="936104"/>
          </a:xfrm>
          <a:prstGeom prst="rect">
            <a:avLst/>
          </a:prstGeom>
          <a:noFill/>
        </p:spPr>
      </p:pic>
      <p:pic>
        <p:nvPicPr>
          <p:cNvPr id="11" name="Picture 2" descr="D:\SVN\heal\documents\Research Group\HEAL Logo\HEAL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43086"/>
            <a:ext cx="2664296" cy="87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Suggested</a:t>
            </a:r>
            <a:r>
              <a:rPr lang="de-AT" dirty="0"/>
              <a:t> Readings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de-AT" dirty="0"/>
          </a:p>
          <a:p>
            <a:endParaRPr lang="de-AT" dirty="0"/>
          </a:p>
          <a:p>
            <a:r>
              <a:rPr lang="de-AT" dirty="0"/>
              <a:t>S. Voß, D. </a:t>
            </a:r>
            <a:r>
              <a:rPr lang="de-AT" dirty="0" err="1"/>
              <a:t>Woodruff</a:t>
            </a:r>
            <a:r>
              <a:rPr lang="de-AT" dirty="0"/>
              <a:t> (</a:t>
            </a:r>
            <a:r>
              <a:rPr lang="de-AT" dirty="0" err="1"/>
              <a:t>Edts</a:t>
            </a:r>
            <a:r>
              <a:rPr lang="de-AT" dirty="0"/>
              <a:t>.)</a:t>
            </a:r>
            <a:br>
              <a:rPr lang="de-AT" dirty="0"/>
            </a:br>
            <a:r>
              <a:rPr lang="de-AT" b="1" dirty="0" err="1"/>
              <a:t>Optimization</a:t>
            </a:r>
            <a:r>
              <a:rPr lang="de-AT" b="1" dirty="0"/>
              <a:t> Software Class Libraries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Kluwer Academic Publishers, 2002</a:t>
            </a:r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endParaRPr lang="de-AT" dirty="0"/>
          </a:p>
          <a:p>
            <a:r>
              <a:rPr lang="de-AT" dirty="0"/>
              <a:t>M. Affenzeller, S. Winkler, S. Wagner, A. Beham</a:t>
            </a:r>
            <a:br>
              <a:rPr lang="de-AT" dirty="0"/>
            </a:b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Genetic</a:t>
            </a:r>
            <a:r>
              <a:rPr lang="de-AT" b="1" dirty="0"/>
              <a:t> </a:t>
            </a:r>
            <a:r>
              <a:rPr lang="de-AT" b="1" dirty="0" err="1"/>
              <a:t>Programming</a:t>
            </a:r>
            <a:r>
              <a:rPr lang="de-AT" b="1" dirty="0"/>
              <a:t/>
            </a:r>
            <a:br>
              <a:rPr lang="de-AT" b="1" dirty="0"/>
            </a:br>
            <a:r>
              <a:rPr lang="de-AT" b="1" dirty="0"/>
              <a:t>Modern </a:t>
            </a:r>
            <a:r>
              <a:rPr lang="de-AT" b="1" dirty="0" err="1"/>
              <a:t>Concepts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</a:t>
            </a:r>
            <a:r>
              <a:rPr lang="de-AT" b="1" dirty="0" err="1"/>
              <a:t>Practical</a:t>
            </a:r>
            <a:r>
              <a:rPr lang="de-AT" b="1" dirty="0"/>
              <a:t> </a:t>
            </a:r>
            <a:r>
              <a:rPr lang="de-AT" b="1" dirty="0" err="1"/>
              <a:t>Applications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CRC Press, </a:t>
            </a:r>
            <a:r>
              <a:rPr lang="de-AT" dirty="0" smtClean="0"/>
              <a:t>2009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118</a:t>
            </a:fld>
            <a:endParaRPr lang="de-DE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88" y="1844824"/>
            <a:ext cx="1095771" cy="17570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149080"/>
            <a:ext cx="1093579" cy="1726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7810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Bibliography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de-AT" dirty="0" smtClean="0"/>
              <a:t>S</a:t>
            </a:r>
            <a:r>
              <a:rPr lang="de-AT" dirty="0"/>
              <a:t>. Wagner,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: A </a:t>
            </a:r>
            <a:r>
              <a:rPr lang="de-AT" b="1" dirty="0" err="1"/>
              <a:t>generic</a:t>
            </a:r>
            <a:r>
              <a:rPr lang="de-AT" b="1" dirty="0"/>
              <a:t> </a:t>
            </a:r>
            <a:r>
              <a:rPr lang="de-AT" b="1" dirty="0" err="1"/>
              <a:t>and</a:t>
            </a:r>
            <a:r>
              <a:rPr lang="de-AT" b="1" dirty="0"/>
              <a:t> extensible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Adaptive </a:t>
            </a:r>
            <a:r>
              <a:rPr lang="de-AT" dirty="0" err="1"/>
              <a:t>and</a:t>
            </a:r>
            <a:r>
              <a:rPr lang="de-AT" dirty="0"/>
              <a:t> Natural Computing </a:t>
            </a:r>
            <a:r>
              <a:rPr lang="de-AT" dirty="0" err="1"/>
              <a:t>Algorithms</a:t>
            </a:r>
            <a:r>
              <a:rPr lang="de-AT" dirty="0"/>
              <a:t>, pp. 538-541</a:t>
            </a:r>
            <a:br>
              <a:rPr lang="de-AT" dirty="0"/>
            </a:br>
            <a:r>
              <a:rPr lang="de-AT" dirty="0"/>
              <a:t>Springer, 2005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S. Winkler, R. Braune, G. Kronberger, A. Beham, M. Affenzeller</a:t>
            </a:r>
            <a:br>
              <a:rPr lang="de-AT" dirty="0"/>
            </a:br>
            <a:r>
              <a:rPr lang="de-AT" b="1" dirty="0" err="1"/>
              <a:t>Benefits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plugin-based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2007, </a:t>
            </a:r>
            <a:r>
              <a:rPr lang="de-AT" dirty="0" err="1"/>
              <a:t>Lecture</a:t>
            </a:r>
            <a:r>
              <a:rPr lang="de-AT" dirty="0"/>
              <a:t> Notes in Computer Science, vol. 4739, pp. 747-754</a:t>
            </a:r>
            <a:br>
              <a:rPr lang="de-AT" dirty="0"/>
            </a:br>
            <a:r>
              <a:rPr lang="de-AT" dirty="0"/>
              <a:t>Springer, 2007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Proceedings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20th European Modeling </a:t>
            </a:r>
            <a:r>
              <a:rPr lang="de-AT" dirty="0" err="1"/>
              <a:t>and</a:t>
            </a:r>
            <a:r>
              <a:rPr lang="de-AT" dirty="0"/>
              <a:t> Simulation Symposium, pp. 106-111</a:t>
            </a:r>
            <a:br>
              <a:rPr lang="de-AT" dirty="0"/>
            </a:br>
            <a:r>
              <a:rPr lang="de-AT" dirty="0"/>
              <a:t>DIPTEM University </a:t>
            </a:r>
            <a:r>
              <a:rPr lang="de-AT" dirty="0" err="1"/>
              <a:t>of</a:t>
            </a:r>
            <a:r>
              <a:rPr lang="de-AT" dirty="0"/>
              <a:t> Genova, 2008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G. Kronberger, A. Beham, S. Winkler, M. Affenzeller</a:t>
            </a:r>
            <a:br>
              <a:rPr lang="de-AT" dirty="0"/>
            </a:br>
            <a:r>
              <a:rPr lang="de-AT" b="1" dirty="0"/>
              <a:t>Model </a:t>
            </a:r>
            <a:r>
              <a:rPr lang="de-AT" b="1" dirty="0" err="1"/>
              <a:t>driven</a:t>
            </a:r>
            <a:r>
              <a:rPr lang="de-AT" b="1" dirty="0"/>
              <a:t> rapid </a:t>
            </a:r>
            <a:r>
              <a:rPr lang="de-AT" b="1" dirty="0" err="1"/>
              <a:t>prototyping</a:t>
            </a:r>
            <a:r>
              <a:rPr lang="de-AT" b="1" dirty="0"/>
              <a:t>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dirty="0"/>
              <a:t/>
            </a:r>
            <a:br>
              <a:rPr lang="de-AT" dirty="0"/>
            </a:br>
            <a:r>
              <a:rPr lang="de-AT" dirty="0"/>
              <a:t>Computer </a:t>
            </a:r>
            <a:r>
              <a:rPr lang="de-AT" dirty="0" err="1"/>
              <a:t>Aided</a:t>
            </a:r>
            <a:r>
              <a:rPr lang="de-AT" dirty="0"/>
              <a:t> Systems </a:t>
            </a:r>
            <a:r>
              <a:rPr lang="de-AT" dirty="0" err="1"/>
              <a:t>Theory</a:t>
            </a:r>
            <a:r>
              <a:rPr lang="de-AT" dirty="0"/>
              <a:t> - EUROCAST 2009, </a:t>
            </a:r>
            <a:r>
              <a:rPr lang="de-AT" dirty="0" err="1"/>
              <a:t>Lecture</a:t>
            </a:r>
            <a:r>
              <a:rPr lang="de-AT" dirty="0"/>
              <a:t> Notes in Computer Science, vol. 5717, pp. 729-736</a:t>
            </a:r>
            <a:br>
              <a:rPr lang="de-AT" dirty="0"/>
            </a:br>
            <a:r>
              <a:rPr lang="de-AT" dirty="0"/>
              <a:t>Springer, 2009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</a:t>
            </a:r>
            <a:br>
              <a:rPr lang="de-AT" dirty="0"/>
            </a:b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systems</a:t>
            </a:r>
            <a:r>
              <a:rPr lang="de-AT" b="1" dirty="0"/>
              <a:t> - Modeling </a:t>
            </a:r>
            <a:r>
              <a:rPr lang="de-AT" b="1" dirty="0" err="1"/>
              <a:t>of</a:t>
            </a:r>
            <a:r>
              <a:rPr lang="de-AT" b="1" dirty="0"/>
              <a:t> </a:t>
            </a:r>
            <a:r>
              <a:rPr lang="de-AT" b="1" dirty="0" err="1"/>
              <a:t>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> </a:t>
            </a:r>
            <a:r>
              <a:rPr lang="de-AT" b="1" dirty="0" err="1"/>
              <a:t>algorithms</a:t>
            </a:r>
            <a:r>
              <a:rPr lang="de-AT" b="1" dirty="0"/>
              <a:t> in </a:t>
            </a:r>
            <a:r>
              <a:rPr lang="de-AT" b="1" dirty="0" err="1"/>
              <a:t>the</a:t>
            </a:r>
            <a:r>
              <a:rPr lang="de-AT" b="1" dirty="0"/>
              <a:t> </a:t>
            </a:r>
            <a:r>
              <a:rPr lang="de-AT" b="1" dirty="0" err="1"/>
              <a:t>HeuristicLab</a:t>
            </a:r>
            <a:r>
              <a:rPr lang="de-AT" b="1" dirty="0"/>
              <a:t> </a:t>
            </a:r>
            <a:r>
              <a:rPr lang="de-AT" b="1" dirty="0" err="1"/>
              <a:t>software</a:t>
            </a:r>
            <a:r>
              <a:rPr lang="de-AT" b="1" dirty="0"/>
              <a:t> </a:t>
            </a:r>
            <a:r>
              <a:rPr lang="de-AT" b="1" dirty="0" err="1"/>
              <a:t>environment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Ph.D</a:t>
            </a:r>
            <a:r>
              <a:rPr lang="de-AT" dirty="0"/>
              <a:t>. </a:t>
            </a:r>
            <a:r>
              <a:rPr lang="de-AT" dirty="0" err="1"/>
              <a:t>thesis</a:t>
            </a:r>
            <a:r>
              <a:rPr lang="de-AT" dirty="0"/>
              <a:t>, Johannes Kepler University Linz, Austria, 2009.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S. Wagner, A. Beham, G. Kronberger, M. </a:t>
            </a:r>
            <a:r>
              <a:rPr lang="de-AT" dirty="0" err="1"/>
              <a:t>Kommenda</a:t>
            </a:r>
            <a:r>
              <a:rPr lang="de-AT" dirty="0"/>
              <a:t>, E. Pitzer, M. Kofler, S. </a:t>
            </a:r>
            <a:r>
              <a:rPr lang="de-AT" dirty="0" err="1"/>
              <a:t>Vonolfen</a:t>
            </a:r>
            <a:r>
              <a:rPr lang="de-AT" dirty="0"/>
              <a:t>, S. Winkler, V. Dorfer, M. Affenzeller</a:t>
            </a:r>
            <a:br>
              <a:rPr lang="de-AT" dirty="0"/>
            </a:br>
            <a:r>
              <a:rPr lang="de-AT" b="1" dirty="0" err="1"/>
              <a:t>HeuristicLab</a:t>
            </a:r>
            <a:r>
              <a:rPr lang="de-AT" b="1" dirty="0"/>
              <a:t> 3.3: A </a:t>
            </a:r>
            <a:r>
              <a:rPr lang="de-AT" b="1" dirty="0" err="1"/>
              <a:t>unified</a:t>
            </a:r>
            <a:r>
              <a:rPr lang="de-AT" b="1" dirty="0"/>
              <a:t> </a:t>
            </a:r>
            <a:r>
              <a:rPr lang="de-AT" b="1" dirty="0" err="1"/>
              <a:t>approach</a:t>
            </a:r>
            <a:r>
              <a:rPr lang="de-AT" b="1" dirty="0"/>
              <a:t> </a:t>
            </a:r>
            <a:r>
              <a:rPr lang="de-AT" b="1" dirty="0" err="1"/>
              <a:t>to</a:t>
            </a:r>
            <a:r>
              <a:rPr lang="de-AT" b="1" dirty="0"/>
              <a:t> </a:t>
            </a:r>
            <a:r>
              <a:rPr lang="de-AT" b="1" dirty="0" err="1"/>
              <a:t>metaheuristic</a:t>
            </a:r>
            <a:r>
              <a:rPr lang="de-AT" b="1" dirty="0"/>
              <a:t> </a:t>
            </a:r>
            <a:r>
              <a:rPr lang="de-AT" b="1" dirty="0" err="1"/>
              <a:t>optimization</a:t>
            </a:r>
            <a:r>
              <a:rPr lang="de-AT" b="1" dirty="0"/>
              <a:t/>
            </a:r>
            <a:br>
              <a:rPr lang="de-AT" b="1" dirty="0"/>
            </a:br>
            <a:r>
              <a:rPr lang="de-AT" dirty="0" err="1"/>
              <a:t>Actas</a:t>
            </a:r>
            <a:r>
              <a:rPr lang="de-AT" dirty="0"/>
              <a:t> del </a:t>
            </a:r>
            <a:r>
              <a:rPr lang="de-AT" dirty="0" err="1"/>
              <a:t>séptimo</a:t>
            </a:r>
            <a:r>
              <a:rPr lang="de-AT" dirty="0"/>
              <a:t> </a:t>
            </a:r>
            <a:r>
              <a:rPr lang="de-AT" dirty="0" err="1"/>
              <a:t>congreso</a:t>
            </a:r>
            <a:r>
              <a:rPr lang="de-AT" dirty="0"/>
              <a:t> </a:t>
            </a:r>
            <a:r>
              <a:rPr lang="de-AT" dirty="0" err="1"/>
              <a:t>español</a:t>
            </a:r>
            <a:r>
              <a:rPr lang="de-AT" dirty="0"/>
              <a:t> </a:t>
            </a:r>
            <a:r>
              <a:rPr lang="de-AT" dirty="0" err="1"/>
              <a:t>sobre</a:t>
            </a:r>
            <a:r>
              <a:rPr lang="de-AT" dirty="0"/>
              <a:t> </a:t>
            </a:r>
            <a:r>
              <a:rPr lang="de-AT" dirty="0" err="1"/>
              <a:t>Metaheurísticas</a:t>
            </a:r>
            <a:r>
              <a:rPr lang="de-AT" dirty="0"/>
              <a:t>, </a:t>
            </a:r>
            <a:r>
              <a:rPr lang="de-AT" dirty="0" err="1"/>
              <a:t>Algoritmos</a:t>
            </a:r>
            <a:r>
              <a:rPr lang="de-AT" dirty="0"/>
              <a:t> </a:t>
            </a:r>
            <a:r>
              <a:rPr lang="de-AT" dirty="0" err="1"/>
              <a:t>Evolutivos</a:t>
            </a:r>
            <a:r>
              <a:rPr lang="de-AT" dirty="0"/>
              <a:t> y </a:t>
            </a:r>
            <a:r>
              <a:rPr lang="de-AT" dirty="0" err="1"/>
              <a:t>Bioinspirados</a:t>
            </a:r>
            <a:r>
              <a:rPr lang="de-AT" dirty="0"/>
              <a:t> (MAEB'2010), </a:t>
            </a:r>
            <a:r>
              <a:rPr lang="de-AT" dirty="0" smtClean="0"/>
              <a:t>2010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DE" dirty="0"/>
          </a:p>
          <a:p>
            <a:pPr lvl="3"/>
            <a:endParaRPr lang="de-AT" dirty="0"/>
          </a:p>
          <a:p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list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all </a:t>
            </a:r>
            <a:r>
              <a:rPr lang="de-AT" dirty="0" err="1"/>
              <a:t>publications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HEAL </a:t>
            </a:r>
            <a:r>
              <a:rPr lang="de-AT" dirty="0" err="1"/>
              <a:t>research</a:t>
            </a:r>
            <a:r>
              <a:rPr lang="de-AT" dirty="0"/>
              <a:t> </a:t>
            </a:r>
            <a:r>
              <a:rPr lang="de-AT" dirty="0" err="1"/>
              <a:t>group</a:t>
            </a:r>
            <a:r>
              <a:rPr lang="de-AT" dirty="0"/>
              <a:t>: </a:t>
            </a:r>
            <a:r>
              <a:rPr lang="de-AT" dirty="0">
                <a:hlinkClick r:id="rId2"/>
              </a:rPr>
              <a:t>http://</a:t>
            </a:r>
            <a:r>
              <a:rPr lang="de-AT" dirty="0" smtClean="0">
                <a:hlinkClick r:id="rId2"/>
              </a:rPr>
              <a:t>research.fh-ooe.at/de/orgunit/detail/356#showpublications</a:t>
            </a:r>
            <a:endParaRPr lang="de-A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2473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Available Algorithms &amp; Problems</a:t>
            </a:r>
            <a:endParaRPr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Algorithms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206453"/>
          </a:xfrm>
        </p:spPr>
        <p:txBody>
          <a:bodyPr>
            <a:normAutofit fontScale="40000" lnSpcReduction="20000"/>
          </a:bodyPr>
          <a:lstStyle/>
          <a:p>
            <a:r>
              <a:rPr lang="en-US" dirty="0" smtClean="0"/>
              <a:t>Evolution Strategy</a:t>
            </a:r>
          </a:p>
          <a:p>
            <a:r>
              <a:rPr lang="en-US" dirty="0" smtClean="0"/>
              <a:t>Genetic Algorithm</a:t>
            </a:r>
          </a:p>
          <a:p>
            <a:r>
              <a:rPr lang="en-US" dirty="0" smtClean="0"/>
              <a:t>Genetic </a:t>
            </a:r>
            <a:r>
              <a:rPr lang="en-US" dirty="0" smtClean="0"/>
              <a:t>Programming</a:t>
            </a:r>
          </a:p>
          <a:p>
            <a:r>
              <a:rPr lang="en-US" dirty="0" smtClean="0"/>
              <a:t>Hungarian Algorithm</a:t>
            </a:r>
            <a:endParaRPr lang="en-US" dirty="0" smtClean="0"/>
          </a:p>
          <a:p>
            <a:r>
              <a:rPr lang="en-US" dirty="0" smtClean="0"/>
              <a:t>Island </a:t>
            </a:r>
            <a:r>
              <a:rPr lang="en-US" dirty="0"/>
              <a:t>Genetic Algorithm</a:t>
            </a:r>
          </a:p>
          <a:p>
            <a:r>
              <a:rPr lang="en-US" dirty="0" smtClean="0"/>
              <a:t>Island </a:t>
            </a:r>
            <a:r>
              <a:rPr lang="en-US" dirty="0"/>
              <a:t>Offspring Selection Genetic </a:t>
            </a:r>
            <a:r>
              <a:rPr lang="en-US" dirty="0" smtClean="0"/>
              <a:t>Algorithm</a:t>
            </a:r>
          </a:p>
          <a:p>
            <a:r>
              <a:rPr lang="en-US" dirty="0" smtClean="0"/>
              <a:t>Local Search</a:t>
            </a:r>
          </a:p>
          <a:p>
            <a:r>
              <a:rPr lang="en-US" dirty="0" smtClean="0"/>
              <a:t>NSGA-II</a:t>
            </a:r>
          </a:p>
          <a:p>
            <a:r>
              <a:rPr lang="en-US" dirty="0" smtClean="0"/>
              <a:t>Offspring Selection Genetic Algorithm</a:t>
            </a:r>
          </a:p>
          <a:p>
            <a:r>
              <a:rPr lang="en-US" dirty="0" smtClean="0"/>
              <a:t>Particle Swarm Optimization</a:t>
            </a:r>
          </a:p>
          <a:p>
            <a:r>
              <a:rPr lang="en-US" dirty="0" smtClean="0"/>
              <a:t>Robust Taboo Search</a:t>
            </a:r>
            <a:endParaRPr lang="en-US" dirty="0"/>
          </a:p>
          <a:p>
            <a:r>
              <a:rPr lang="en-US" dirty="0"/>
              <a:t>SASEGASA</a:t>
            </a:r>
          </a:p>
          <a:p>
            <a:r>
              <a:rPr lang="en-US" dirty="0" smtClean="0"/>
              <a:t>Simulated </a:t>
            </a:r>
            <a:r>
              <a:rPr lang="en-US" dirty="0"/>
              <a:t>Annealing</a:t>
            </a:r>
          </a:p>
          <a:p>
            <a:r>
              <a:rPr lang="en-US" dirty="0" err="1"/>
              <a:t>Tabu</a:t>
            </a:r>
            <a:r>
              <a:rPr lang="en-US" dirty="0"/>
              <a:t> </a:t>
            </a:r>
            <a:r>
              <a:rPr lang="en-US" dirty="0" smtClean="0"/>
              <a:t>Search</a:t>
            </a:r>
          </a:p>
          <a:p>
            <a:r>
              <a:rPr lang="en-US" dirty="0" smtClean="0"/>
              <a:t>User-defined Algorithm</a:t>
            </a:r>
          </a:p>
          <a:p>
            <a:r>
              <a:rPr lang="en-US" dirty="0" smtClean="0"/>
              <a:t>Variable Neighborhood Search</a:t>
            </a:r>
          </a:p>
          <a:p>
            <a:r>
              <a:rPr lang="en-US" dirty="0" smtClean="0"/>
              <a:t>Performance Benchmarks</a:t>
            </a:r>
          </a:p>
          <a:p>
            <a:r>
              <a:rPr lang="en-US" dirty="0" smtClean="0"/>
              <a:t>Cross Validation</a:t>
            </a:r>
          </a:p>
          <a:p>
            <a:r>
              <a:rPr lang="en-US" dirty="0" smtClean="0"/>
              <a:t>k-Means</a:t>
            </a:r>
          </a:p>
          <a:p>
            <a:r>
              <a:rPr lang="en-US" dirty="0" smtClean="0"/>
              <a:t>Linear </a:t>
            </a:r>
            <a:r>
              <a:rPr lang="en-US" dirty="0" err="1" smtClean="0"/>
              <a:t>Discriminant</a:t>
            </a:r>
            <a:r>
              <a:rPr lang="en-US" dirty="0" smtClean="0"/>
              <a:t> Analysis</a:t>
            </a:r>
          </a:p>
          <a:p>
            <a:r>
              <a:rPr lang="en-US" dirty="0" smtClean="0"/>
              <a:t>Linear Regression</a:t>
            </a:r>
          </a:p>
          <a:p>
            <a:r>
              <a:rPr lang="en-US" dirty="0" smtClean="0"/>
              <a:t>Multinomial </a:t>
            </a:r>
            <a:r>
              <a:rPr lang="en-US" dirty="0" err="1" smtClean="0"/>
              <a:t>Logit</a:t>
            </a:r>
            <a:r>
              <a:rPr lang="en-US" dirty="0" smtClean="0"/>
              <a:t> Classification</a:t>
            </a:r>
          </a:p>
          <a:p>
            <a:r>
              <a:rPr lang="en-US" dirty="0" smtClean="0"/>
              <a:t>Nearest Neighbor Regression and Classification</a:t>
            </a:r>
          </a:p>
          <a:p>
            <a:r>
              <a:rPr lang="en-US" dirty="0" smtClean="0"/>
              <a:t>Neural Network Regression and Classification</a:t>
            </a:r>
          </a:p>
          <a:p>
            <a:r>
              <a:rPr lang="en-US" dirty="0" smtClean="0"/>
              <a:t>Random Forest Regression and Classification</a:t>
            </a:r>
          </a:p>
          <a:p>
            <a:r>
              <a:rPr lang="en-US" dirty="0" smtClean="0"/>
              <a:t>Support Vector Regression and Classification</a:t>
            </a:r>
            <a:endParaRPr lang="en-US" dirty="0"/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Problems</a:t>
            </a:r>
            <a:endParaRPr lang="en-US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4206453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Artificial Ant</a:t>
            </a:r>
          </a:p>
          <a:p>
            <a:r>
              <a:rPr lang="en-US" dirty="0" smtClean="0"/>
              <a:t>Classification</a:t>
            </a:r>
          </a:p>
          <a:p>
            <a:r>
              <a:rPr lang="en-US" dirty="0" smtClean="0"/>
              <a:t>Clustering</a:t>
            </a:r>
          </a:p>
          <a:p>
            <a:r>
              <a:rPr lang="en-US" dirty="0" smtClean="0"/>
              <a:t>External Evaluation Problem</a:t>
            </a:r>
          </a:p>
          <a:p>
            <a:r>
              <a:rPr lang="en-US" dirty="0" smtClean="0"/>
              <a:t>Knapsack</a:t>
            </a:r>
          </a:p>
          <a:p>
            <a:r>
              <a:rPr lang="en-US" dirty="0" smtClean="0"/>
              <a:t>Lawn Mower</a:t>
            </a:r>
          </a:p>
          <a:p>
            <a:r>
              <a:rPr lang="en-US" dirty="0" smtClean="0"/>
              <a:t>Linear Assignment</a:t>
            </a:r>
            <a:endParaRPr lang="en-US" dirty="0" smtClean="0"/>
          </a:p>
          <a:p>
            <a:r>
              <a:rPr lang="en-US" dirty="0" err="1" smtClean="0"/>
              <a:t>OneMax</a:t>
            </a:r>
            <a:endParaRPr lang="en-US" dirty="0" smtClean="0"/>
          </a:p>
          <a:p>
            <a:r>
              <a:rPr lang="en-US" dirty="0" smtClean="0"/>
              <a:t>Quadratic Assignment</a:t>
            </a:r>
          </a:p>
          <a:p>
            <a:r>
              <a:rPr lang="en-US" dirty="0" smtClean="0"/>
              <a:t>Regression</a:t>
            </a:r>
          </a:p>
          <a:p>
            <a:r>
              <a:rPr lang="en-US" dirty="0" smtClean="0"/>
              <a:t>Single-Objective </a:t>
            </a:r>
            <a:r>
              <a:rPr lang="en-US" dirty="0"/>
              <a:t>Test Function</a:t>
            </a:r>
          </a:p>
          <a:p>
            <a:r>
              <a:rPr lang="en-US" dirty="0" smtClean="0"/>
              <a:t>Symbolic Classification</a:t>
            </a:r>
          </a:p>
          <a:p>
            <a:r>
              <a:rPr lang="en-US" dirty="0" smtClean="0"/>
              <a:t>Symbolic Regression</a:t>
            </a:r>
          </a:p>
          <a:p>
            <a:r>
              <a:rPr lang="en-US" dirty="0" smtClean="0"/>
              <a:t>Traveling Salesman</a:t>
            </a:r>
            <a:endParaRPr lang="en-US" dirty="0"/>
          </a:p>
          <a:p>
            <a:r>
              <a:rPr lang="en-US" dirty="0" smtClean="0"/>
              <a:t>User-defined Problem</a:t>
            </a:r>
          </a:p>
          <a:p>
            <a:r>
              <a:rPr lang="en-US" dirty="0" smtClean="0"/>
              <a:t>Vehicle Routing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Questions &amp; Answers</a:t>
            </a:r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120</a:t>
            </a:fld>
            <a:endParaRPr lang="en-US"/>
          </a:p>
        </p:txBody>
      </p:sp>
      <p:sp>
        <p:nvSpPr>
          <p:cNvPr id="6" name="Textfeld 5"/>
          <p:cNvSpPr txBox="1"/>
          <p:nvPr/>
        </p:nvSpPr>
        <p:spPr>
          <a:xfrm>
            <a:off x="0" y="2367171"/>
            <a:ext cx="91440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hlinkClick r:id="rId2"/>
              </a:rPr>
              <a:t>http://dev.heuristiclab.com</a:t>
            </a:r>
            <a:endParaRPr lang="en-US" sz="4400" dirty="0" smtClean="0"/>
          </a:p>
          <a:p>
            <a:pPr algn="ctr"/>
            <a:endParaRPr lang="en-US" sz="4400" dirty="0" smtClean="0"/>
          </a:p>
          <a:p>
            <a:pPr algn="ctr"/>
            <a:r>
              <a:rPr lang="en-US" sz="4400" dirty="0" smtClean="0">
                <a:hlinkClick r:id="rId3"/>
              </a:rPr>
              <a:t>heuristiclab@googlegroups.com</a:t>
            </a:r>
            <a:endParaRPr lang="en-US" sz="44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208615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5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1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4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5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I:</a:t>
            </a:r>
            <a:br>
              <a:rPr lang="de-DE" dirty="0" smtClean="0"/>
            </a:br>
            <a:r>
              <a:rPr lang="de-DE" dirty="0" smtClean="0"/>
              <a:t>Working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3"/>
            <a:endParaRPr lang="de-AT" dirty="0" smtClean="0"/>
          </a:p>
          <a:p>
            <a:r>
              <a:rPr lang="de-AT" dirty="0" smtClean="0"/>
              <a:t>Create</a:t>
            </a:r>
            <a:r>
              <a:rPr lang="de-AT" dirty="0"/>
              <a:t>, </a:t>
            </a:r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Execute </a:t>
            </a:r>
            <a:r>
              <a:rPr lang="de-AT" dirty="0" err="1" smtClean="0"/>
              <a:t>Algorithms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</a:t>
            </a:r>
            <a:r>
              <a:rPr lang="de-AT" dirty="0" smtClean="0"/>
              <a:t>Items</a:t>
            </a:r>
          </a:p>
          <a:p>
            <a:pPr lvl="3"/>
            <a:endParaRPr lang="de-AT" dirty="0"/>
          </a:p>
          <a:p>
            <a:r>
              <a:rPr lang="de-AT" dirty="0"/>
              <a:t>Create Batch Runs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smtClean="0"/>
              <a:t>Experiments</a:t>
            </a:r>
          </a:p>
          <a:p>
            <a:pPr lvl="3"/>
            <a:endParaRPr lang="de-AT" dirty="0"/>
          </a:p>
          <a:p>
            <a:r>
              <a:rPr lang="de-AT" dirty="0"/>
              <a:t>Multi-core CPUs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 smtClean="0"/>
              <a:t>Parallelization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Analyze</a:t>
            </a:r>
            <a:r>
              <a:rPr lang="de-AT" dirty="0"/>
              <a:t> </a:t>
            </a:r>
            <a:r>
              <a:rPr lang="de-AT" dirty="0" smtClean="0"/>
              <a:t>Runs</a:t>
            </a:r>
          </a:p>
          <a:p>
            <a:pPr lvl="3"/>
            <a:endParaRPr lang="de-AT" dirty="0"/>
          </a:p>
          <a:p>
            <a:r>
              <a:rPr lang="de-AT" dirty="0" err="1" smtClean="0"/>
              <a:t>Analyzers</a:t>
            </a:r>
            <a:endParaRPr lang="de-AT" dirty="0" smtClean="0"/>
          </a:p>
          <a:p>
            <a:pPr lvl="3"/>
            <a:endParaRPr lang="de-AT" dirty="0"/>
          </a:p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48821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HeuristicLab Optimizer</a:t>
            </a:r>
            <a:endParaRPr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48468" y="1412776"/>
            <a:ext cx="6447064" cy="49082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7"/>
          <p:cNvSpPr/>
          <p:nvPr/>
        </p:nvSpPr>
        <p:spPr>
          <a:xfrm>
            <a:off x="1691680" y="4581128"/>
            <a:ext cx="5976664" cy="1224136"/>
          </a:xfrm>
          <a:prstGeom prst="roundRect">
            <a:avLst>
              <a:gd name="adj" fmla="val 12459"/>
            </a:avLst>
          </a:prstGeom>
          <a:solidFill>
            <a:schemeClr val="bg1">
              <a:alpha val="60000"/>
            </a:schemeClr>
          </a:solidFill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double-click to open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sample algorithms and problems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16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147888"/>
            <a:ext cx="2543175" cy="2562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62400" y="1957388"/>
            <a:ext cx="4733925" cy="29432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Pfeil nach rechts 9"/>
          <p:cNvSpPr>
            <a:spLocks noChangeArrowheads="1"/>
          </p:cNvSpPr>
          <p:nvPr/>
        </p:nvSpPr>
        <p:spPr bwMode="auto">
          <a:xfrm>
            <a:off x="3276600" y="3238500"/>
            <a:ext cx="381000" cy="381000"/>
          </a:xfrm>
          <a:prstGeom prst="rightArrow">
            <a:avLst>
              <a:gd name="adj1" fmla="val 50000"/>
              <a:gd name="adj2" fmla="val 50000"/>
            </a:avLst>
          </a:prstGeom>
          <a:noFill/>
          <a:ln w="31750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0183568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</a:t>
            </a:r>
            <a:r>
              <a:rPr lang="de-AT" dirty="0" err="1"/>
              <a:t>or</a:t>
            </a:r>
            <a:r>
              <a:rPr lang="de-AT" dirty="0"/>
              <a:t> </a:t>
            </a:r>
            <a:r>
              <a:rPr lang="de-AT" dirty="0" err="1"/>
              <a:t>Load</a:t>
            </a:r>
            <a:r>
              <a:rPr lang="de-AT" dirty="0"/>
              <a:t> Problem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17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4177" y="1412776"/>
            <a:ext cx="6475646" cy="4870378"/>
            <a:chOff x="1181100" y="1143000"/>
            <a:chExt cx="6781800" cy="5099914"/>
          </a:xfrm>
        </p:grpSpPr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1100" y="1143000"/>
              <a:ext cx="6781800" cy="509991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1447800" y="2057270"/>
              <a:ext cx="533400" cy="457135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0969552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AT" sz="3600" dirty="0"/>
              <a:t>Import </a:t>
            </a:r>
            <a:r>
              <a:rPr lang="de-AT" sz="3600" dirty="0" err="1"/>
              <a:t>or</a:t>
            </a:r>
            <a:r>
              <a:rPr lang="de-AT" sz="3600" dirty="0"/>
              <a:t> </a:t>
            </a:r>
            <a:r>
              <a:rPr lang="de-AT" sz="3600" dirty="0" err="1"/>
              <a:t>Parameterize</a:t>
            </a:r>
            <a:r>
              <a:rPr lang="de-AT" sz="3600" dirty="0"/>
              <a:t> Problem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18</a:t>
            </a:fld>
            <a:endParaRPr lang="de-DE"/>
          </a:p>
        </p:txBody>
      </p:sp>
      <p:grpSp>
        <p:nvGrpSpPr>
          <p:cNvPr id="7" name="Gruppieren 10"/>
          <p:cNvGrpSpPr>
            <a:grpSpLocks/>
          </p:cNvGrpSpPr>
          <p:nvPr/>
        </p:nvGrpSpPr>
        <p:grpSpPr bwMode="auto">
          <a:xfrm>
            <a:off x="1331553" y="1412776"/>
            <a:ext cx="6480894" cy="4874363"/>
            <a:chOff x="1187509" y="1143000"/>
            <a:chExt cx="6762750" cy="5085588"/>
          </a:xfrm>
        </p:grpSpPr>
        <p:pic>
          <p:nvPicPr>
            <p:cNvPr id="8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87509" y="1143000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59" y="2623916"/>
              <a:ext cx="59102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Abgerundetes Rechteck 6"/>
            <p:cNvSpPr/>
            <p:nvPr/>
          </p:nvSpPr>
          <p:spPr>
            <a:xfrm>
              <a:off x="1606609" y="3015969"/>
              <a:ext cx="5827713" cy="2691997"/>
            </a:xfrm>
            <a:prstGeom prst="roundRect">
              <a:avLst>
                <a:gd name="adj" fmla="val 47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49376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Parameterize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19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477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Instructor</a:t>
            </a:r>
            <a:r>
              <a:rPr lang="de-AT" dirty="0"/>
              <a:t> </a:t>
            </a:r>
            <a:r>
              <a:rPr lang="de-AT" dirty="0" err="1"/>
              <a:t>Biographies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/>
              <a:t>Stefan Wagner</a:t>
            </a:r>
          </a:p>
          <a:p>
            <a:pPr lvl="1"/>
            <a:r>
              <a:rPr lang="en-US" dirty="0"/>
              <a:t>Full professor for complex software systems (since 2009)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Co-founder of the HEAL research group</a:t>
            </a:r>
          </a:p>
          <a:p>
            <a:pPr lvl="1"/>
            <a:r>
              <a:rPr lang="en-US" dirty="0"/>
              <a:t>Project manager and chief 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(2009)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Associate professor (2005 – 2009)</a:t>
            </a:r>
            <a:br>
              <a:rPr lang="en-US" dirty="0"/>
            </a:br>
            <a:r>
              <a:rPr lang="en-US" dirty="0" smtClean="0"/>
              <a:t>University </a:t>
            </a:r>
            <a:r>
              <a:rPr lang="en-US" dirty="0"/>
              <a:t>of Applied Sciences Upper </a:t>
            </a:r>
            <a:r>
              <a:rPr lang="en-US" dirty="0" smtClean="0"/>
              <a:t>Austria</a:t>
            </a:r>
            <a:endParaRPr lang="en-US" dirty="0"/>
          </a:p>
          <a:p>
            <a:pPr lvl="1"/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heal.heuristiclab.com/team/wagner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Gabriel Kronberger</a:t>
            </a:r>
          </a:p>
          <a:p>
            <a:pPr lvl="1"/>
            <a:r>
              <a:rPr lang="en-US" dirty="0"/>
              <a:t>Full professor for business intelligence (since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/>
              <a:t>Member of the HEAL research group</a:t>
            </a:r>
          </a:p>
          <a:p>
            <a:pPr lvl="1"/>
            <a:r>
              <a:rPr lang="en-US" dirty="0"/>
              <a:t>Architect of HeuristicLab</a:t>
            </a:r>
          </a:p>
          <a:p>
            <a:pPr lvl="1"/>
            <a:r>
              <a:rPr lang="en-US" dirty="0" smtClean="0"/>
              <a:t>PhD </a:t>
            </a:r>
            <a:r>
              <a:rPr lang="en-US" dirty="0"/>
              <a:t>in technical sciences (2010)</a:t>
            </a:r>
            <a:br>
              <a:rPr lang="en-US" dirty="0"/>
            </a:br>
            <a:r>
              <a:rPr lang="en-US" dirty="0"/>
              <a:t>Johannes </a:t>
            </a:r>
            <a:r>
              <a:rPr lang="en-US" dirty="0" err="1"/>
              <a:t>Kepler</a:t>
            </a:r>
            <a:r>
              <a:rPr lang="en-US" dirty="0"/>
              <a:t> University Linz, Austria</a:t>
            </a:r>
          </a:p>
          <a:p>
            <a:pPr lvl="1"/>
            <a:r>
              <a:rPr lang="en-US" dirty="0"/>
              <a:t>Research assistant (2005 – 2011)</a:t>
            </a:r>
            <a:br>
              <a:rPr lang="en-US" dirty="0"/>
            </a:br>
            <a:r>
              <a:rPr lang="en-US" dirty="0"/>
              <a:t>University of Applied Sciences Upper Austria</a:t>
            </a:r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heal.heuristiclab.com/team/kronberger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Picture 4" descr="C:\SVN\heal\documents\Research Group\Photos\2007-06-15 Research Group Single Portraits\5x3\Stefan Wagner (5x3 600dpi)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5" y="1844824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SVN\heal\documents\Research Group\Photos\2007-06-15 Research Group Single Portraits\5x3\Gabriel Kronberger (5x3 600dpi)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6" y="4077072"/>
            <a:ext cx="1281113" cy="1781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27820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Start, Pause, Resume, Stop and Reset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20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427163" y="5742064"/>
              <a:ext cx="879475" cy="257136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532761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21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24000" y="2286594"/>
              <a:ext cx="6096000" cy="3422137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00291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820688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A run is created each time when the algorithm is stopped</a:t>
            </a:r>
          </a:p>
          <a:p>
            <a:pPr lvl="1"/>
            <a:r>
              <a:rPr lang="en-US" dirty="0"/>
              <a:t>runs contain all results and parameter settings</a:t>
            </a:r>
          </a:p>
          <a:p>
            <a:pPr lvl="1"/>
            <a:r>
              <a:rPr lang="en-US" dirty="0"/>
              <a:t>previous results are not forgotten and can be compared</a:t>
            </a:r>
          </a:p>
          <a:p>
            <a:endParaRPr lang="en-US" dirty="0"/>
          </a:p>
          <a:p>
            <a:endParaRPr lang="en-US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22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943708" y="2398805"/>
            <a:ext cx="5256584" cy="395274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9"/>
            <p:cNvSpPr/>
            <p:nvPr/>
          </p:nvSpPr>
          <p:spPr>
            <a:xfrm>
              <a:off x="1523790" y="2286681"/>
              <a:ext cx="6096420" cy="3421334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999807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Save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Load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Save to and load from disk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items (i.e., algorithms, problems, experiments, …) can be saved to and loaded from a file</a:t>
            </a:r>
          </a:p>
          <a:p>
            <a:pPr lvl="1"/>
            <a:r>
              <a:rPr lang="en-US" dirty="0"/>
              <a:t>algorithms can be paused, saved, loaded and resumed</a:t>
            </a:r>
          </a:p>
          <a:p>
            <a:pPr lvl="1"/>
            <a:r>
              <a:rPr lang="en-US" dirty="0"/>
              <a:t>data format is custom compressed XML</a:t>
            </a:r>
          </a:p>
          <a:p>
            <a:pPr lvl="1"/>
            <a:r>
              <a:rPr lang="en-US" dirty="0"/>
              <a:t>saving and loading files might take several minutes</a:t>
            </a:r>
          </a:p>
          <a:p>
            <a:pPr lvl="1"/>
            <a:r>
              <a:rPr lang="en-US" dirty="0"/>
              <a:t>saving and loading large experiments requires some </a:t>
            </a:r>
            <a:r>
              <a:rPr lang="en-US" dirty="0" smtClean="0"/>
              <a:t>memory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23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74241" y="3861048"/>
            <a:ext cx="2395519" cy="24140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420004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200399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Batch runs</a:t>
            </a:r>
          </a:p>
          <a:p>
            <a:pPr lvl="1"/>
            <a:r>
              <a:rPr lang="en-US" dirty="0"/>
              <a:t>execute the same optimizer (e.g. algorithm, batch run, experiment) several times</a:t>
            </a:r>
          </a:p>
          <a:p>
            <a:pPr lvl="3"/>
            <a:endParaRPr lang="en-US" dirty="0"/>
          </a:p>
          <a:p>
            <a:r>
              <a:rPr lang="en-US" dirty="0"/>
              <a:t>Experiments</a:t>
            </a:r>
          </a:p>
          <a:p>
            <a:pPr lvl="1"/>
            <a:r>
              <a:rPr lang="en-US" dirty="0"/>
              <a:t>execute different optimizers</a:t>
            </a:r>
          </a:p>
          <a:p>
            <a:pPr lvl="1"/>
            <a:r>
              <a:rPr lang="en-US" dirty="0"/>
              <a:t>suitable for large scale algorithm comparison and analysis</a:t>
            </a:r>
          </a:p>
          <a:p>
            <a:pPr lvl="3"/>
            <a:endParaRPr lang="en-US" dirty="0"/>
          </a:p>
          <a:p>
            <a:r>
              <a:rPr lang="en-US" dirty="0"/>
              <a:t>Experiments and batch runs can be nested</a:t>
            </a:r>
          </a:p>
          <a:p>
            <a:pPr lvl="3"/>
            <a:endParaRPr lang="en-US" dirty="0"/>
          </a:p>
          <a:p>
            <a:r>
              <a:rPr lang="en-US" dirty="0"/>
              <a:t>Generated runs can be compared </a:t>
            </a:r>
            <a:r>
              <a:rPr lang="en-US" dirty="0" smtClean="0"/>
              <a:t>afterwards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24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100138" y="4725144"/>
            <a:ext cx="6943725" cy="1476375"/>
            <a:chOff x="685800" y="4191000"/>
            <a:chExt cx="6943725" cy="1476375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85800" y="4191000"/>
              <a:ext cx="3352800" cy="14763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800600" y="4343400"/>
              <a:ext cx="2828925" cy="124777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Pfeil nach rechts 6"/>
            <p:cNvSpPr>
              <a:spLocks noChangeArrowheads="1"/>
            </p:cNvSpPr>
            <p:nvPr/>
          </p:nvSpPr>
          <p:spPr bwMode="auto">
            <a:xfrm>
              <a:off x="4267200" y="4800600"/>
              <a:ext cx="381000" cy="381000"/>
            </a:xfrm>
            <a:prstGeom prst="rightArrow">
              <a:avLst>
                <a:gd name="adj1" fmla="val 50000"/>
                <a:gd name="adj2" fmla="val 50000"/>
              </a:avLst>
            </a:prstGeom>
            <a:noFill/>
            <a:ln w="31750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de-AT"/>
            </a:p>
          </p:txBody>
        </p:sp>
      </p:grpSp>
    </p:spTree>
    <p:extLst>
      <p:ext uri="{BB962C8B-B14F-4D97-AF65-F5344CB8AC3E}">
        <p14:creationId xmlns:p14="http://schemas.microsoft.com/office/powerpoint/2010/main" val="31587048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Create Batch Runs and Experiments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25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Abgerundetes Rechteck 6"/>
            <p:cNvSpPr/>
            <p:nvPr/>
          </p:nvSpPr>
          <p:spPr bwMode="auto">
            <a:xfrm>
              <a:off x="1629832" y="2461683"/>
              <a:ext cx="1917701" cy="334645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endParaRPr lang="en-US" sz="1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>
                <a:defRPr/>
              </a:pPr>
              <a:r>
                <a:rPr lang="en-US" sz="1600" b="1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</a:t>
              </a: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&amp; drop here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to add additional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algorithms,</a:t>
              </a:r>
              <a:b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</a:b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4840045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26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222375" y="1665975"/>
              <a:ext cx="1682750" cy="4401478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6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drag &amp; drop here to add algorithms, problems, batch runs, experiments, etc.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6521953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Clipboard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Store items</a:t>
            </a:r>
          </a:p>
          <a:p>
            <a:pPr lvl="1"/>
            <a:r>
              <a:rPr lang="en-US" dirty="0"/>
              <a:t>click on the buttons to add or remove items</a:t>
            </a:r>
          </a:p>
          <a:p>
            <a:pPr lvl="1"/>
            <a:r>
              <a:rPr lang="en-US" dirty="0"/>
              <a:t>drag &amp; drop items on the clipboard</a:t>
            </a:r>
          </a:p>
          <a:p>
            <a:pPr lvl="1"/>
            <a:r>
              <a:rPr lang="en-US" dirty="0"/>
              <a:t>use the menu to add a copy of a shown item to the </a:t>
            </a:r>
            <a:r>
              <a:rPr lang="en-US" dirty="0" smtClean="0"/>
              <a:t>clipboard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/>
              <a:t>Show items</a:t>
            </a:r>
          </a:p>
          <a:p>
            <a:pPr lvl="1"/>
            <a:r>
              <a:rPr lang="en-US" dirty="0"/>
              <a:t>double-click on an item in the clipboard to show its view</a:t>
            </a:r>
          </a:p>
          <a:p>
            <a:endParaRPr lang="en-US" dirty="0"/>
          </a:p>
          <a:p>
            <a:r>
              <a:rPr lang="en-US" dirty="0"/>
              <a:t>Save and restore clipboard content</a:t>
            </a:r>
          </a:p>
          <a:p>
            <a:pPr lvl="1"/>
            <a:r>
              <a:rPr lang="en-US" dirty="0"/>
              <a:t>click on the save button to write the clipboard content to disk</a:t>
            </a:r>
          </a:p>
          <a:p>
            <a:pPr lvl="1"/>
            <a:r>
              <a:rPr lang="en-US" dirty="0"/>
              <a:t>clipboard is automatically restored when </a:t>
            </a:r>
            <a:r>
              <a:rPr lang="en-US" dirty="0" err="1"/>
              <a:t>HeuristicLab</a:t>
            </a:r>
            <a:r>
              <a:rPr lang="en-US" dirty="0"/>
              <a:t> is started the next </a:t>
            </a:r>
            <a:r>
              <a:rPr lang="en-US" dirty="0" smtClean="0"/>
              <a:t>time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27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38450" y="2708920"/>
            <a:ext cx="3467100" cy="15144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276233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Start, Pause, Resume, Stop, Reset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28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571097" y="5801255"/>
              <a:ext cx="841904" cy="252412"/>
            </a:xfrm>
            <a:prstGeom prst="roundRect">
              <a:avLst>
                <a:gd name="adj" fmla="val 21963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9485912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Compare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29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3411"/>
            <a:ext cx="6477000" cy="4870704"/>
            <a:chOff x="1333500" y="1413411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3411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13431" y="2483908"/>
              <a:ext cx="5667902" cy="3307292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4117631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343281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</a:t>
            </a:r>
            <a:r>
              <a:rPr lang="de-DE" dirty="0" smtClean="0"/>
              <a:t> Runs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332856"/>
          </a:xfrm>
        </p:spPr>
        <p:txBody>
          <a:bodyPr>
            <a:normAutofit fontScale="62500" lnSpcReduction="20000"/>
          </a:bodyPr>
          <a:lstStyle/>
          <a:p>
            <a:r>
              <a:rPr lang="en-US" dirty="0" err="1"/>
              <a:t>HeuristicLab</a:t>
            </a:r>
            <a:r>
              <a:rPr lang="en-US" dirty="0"/>
              <a:t> provides interactive views to analyze and compare all runs of a run collection</a:t>
            </a:r>
          </a:p>
          <a:p>
            <a:pPr lvl="1"/>
            <a:r>
              <a:rPr lang="en-US" dirty="0"/>
              <a:t>textual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Tabular View</a:t>
            </a:r>
          </a:p>
          <a:p>
            <a:pPr lvl="1"/>
            <a:r>
              <a:rPr lang="en-US" dirty="0"/>
              <a:t>graphical analysis</a:t>
            </a:r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BubbleChart</a:t>
            </a:r>
            <a:endParaRPr lang="en-US" dirty="0"/>
          </a:p>
          <a:p>
            <a:pPr lvl="2"/>
            <a:r>
              <a:rPr lang="en-US" dirty="0" err="1"/>
              <a:t>RunCollection</a:t>
            </a:r>
            <a:r>
              <a:rPr lang="en-US" dirty="0"/>
              <a:t> </a:t>
            </a:r>
            <a:r>
              <a:rPr lang="en-US" dirty="0" err="1"/>
              <a:t>BoxPlots</a:t>
            </a:r>
            <a:endParaRPr lang="en-US" dirty="0"/>
          </a:p>
          <a:p>
            <a:pPr lvl="3"/>
            <a:endParaRPr lang="en-US" dirty="0"/>
          </a:p>
          <a:p>
            <a:r>
              <a:rPr lang="en-US" dirty="0"/>
              <a:t>Filtering is automatically applied to all open run collection views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30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7475" y="3933056"/>
            <a:ext cx="3829050" cy="2305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prstClr val="black">
                <a:alpha val="65000"/>
              </a:prst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602118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31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894236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Tabular</a:t>
            </a:r>
            <a:r>
              <a:rPr lang="de-AT" dirty="0"/>
              <a:t> 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endParaRPr lang="en-US" dirty="0"/>
          </a:p>
          <a:p>
            <a:r>
              <a:rPr lang="en-US" dirty="0"/>
              <a:t>Sort columns</a:t>
            </a:r>
          </a:p>
          <a:p>
            <a:pPr lvl="1"/>
            <a:r>
              <a:rPr lang="en-US" dirty="0"/>
              <a:t>click on column header to sort column</a:t>
            </a:r>
          </a:p>
          <a:p>
            <a:pPr lvl="1"/>
            <a:r>
              <a:rPr lang="en-US" dirty="0"/>
              <a:t>Ctrl-click on column header to sort multiple columns</a:t>
            </a:r>
          </a:p>
          <a:p>
            <a:pPr lvl="3"/>
            <a:endParaRPr lang="en-US" dirty="0"/>
          </a:p>
          <a:p>
            <a:r>
              <a:rPr lang="en-US" dirty="0"/>
              <a:t>Show or hide columns</a:t>
            </a:r>
          </a:p>
          <a:p>
            <a:pPr lvl="1"/>
            <a:r>
              <a:rPr lang="en-US" dirty="0"/>
              <a:t>right-click on table to open dialog to show or hide columns</a:t>
            </a:r>
          </a:p>
          <a:p>
            <a:pPr lvl="3"/>
            <a:endParaRPr lang="en-US" dirty="0"/>
          </a:p>
          <a:p>
            <a:r>
              <a:rPr lang="en-US" dirty="0"/>
              <a:t>Compute statistical values</a:t>
            </a:r>
          </a:p>
          <a:p>
            <a:pPr lvl="1"/>
            <a:r>
              <a:rPr lang="en-US" dirty="0"/>
              <a:t>select multiple numerical values to see count, sum, minimum, maximum, average and standard deviation</a:t>
            </a:r>
          </a:p>
          <a:p>
            <a:pPr lvl="3"/>
            <a:endParaRPr lang="en-US" dirty="0"/>
          </a:p>
          <a:p>
            <a:r>
              <a:rPr lang="en-US" dirty="0"/>
              <a:t>Select, copy and paste into other </a:t>
            </a:r>
            <a:r>
              <a:rPr lang="en-US" dirty="0" smtClean="0"/>
              <a:t>applications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4226375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33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1757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BubbleChart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 fontScale="475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x-axis, the y-axis and as bubble size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Add jitter</a:t>
            </a:r>
          </a:p>
          <a:p>
            <a:pPr lvl="1"/>
            <a:r>
              <a:rPr lang="en-US" dirty="0"/>
              <a:t>add jitter to separate overlapping bubbles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Color bubbles</a:t>
            </a:r>
          </a:p>
          <a:p>
            <a:pPr lvl="1"/>
            <a:r>
              <a:rPr lang="en-US" dirty="0"/>
              <a:t>click on Select, choose a color and click and drag in the chart area to select and color bubbles</a:t>
            </a:r>
          </a:p>
          <a:p>
            <a:pPr lvl="1"/>
            <a:r>
              <a:rPr lang="en-US" dirty="0"/>
              <a:t>apply coloring automatically by clicking on the axis coloring buttons</a:t>
            </a:r>
          </a:p>
          <a:p>
            <a:pPr lvl="3"/>
            <a:endParaRPr lang="en-US" dirty="0"/>
          </a:p>
          <a:p>
            <a:r>
              <a:rPr lang="en-US" dirty="0"/>
              <a:t>Show runs</a:t>
            </a:r>
          </a:p>
          <a:p>
            <a:pPr lvl="1"/>
            <a:r>
              <a:rPr lang="en-US" dirty="0"/>
              <a:t>double click on a bubble to open its run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(EMF)</a:t>
            </a:r>
          </a:p>
          <a:p>
            <a:pPr lvl="3"/>
            <a:endParaRPr lang="en-US" dirty="0"/>
          </a:p>
          <a:p>
            <a:r>
              <a:rPr lang="en-US" dirty="0"/>
              <a:t>Show box plots</a:t>
            </a:r>
          </a:p>
          <a:p>
            <a:pPr lvl="1"/>
            <a:r>
              <a:rPr lang="en-US" dirty="0"/>
              <a:t>right-click to open context menu to show box plots </a:t>
            </a:r>
            <a:r>
              <a:rPr lang="en-US" dirty="0" smtClean="0"/>
              <a:t>view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858691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35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4709691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RunCollection</a:t>
            </a:r>
            <a:r>
              <a:rPr lang="de-AT" dirty="0"/>
              <a:t> </a:t>
            </a:r>
            <a:r>
              <a:rPr lang="de-AT" dirty="0" err="1"/>
              <a:t>BoxPlots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Choose values to plot</a:t>
            </a:r>
          </a:p>
          <a:p>
            <a:pPr lvl="1"/>
            <a:r>
              <a:rPr lang="en-US" dirty="0"/>
              <a:t>choose which values to show on the x-axis and y-axis</a:t>
            </a:r>
          </a:p>
          <a:p>
            <a:pPr lvl="1"/>
            <a:r>
              <a:rPr lang="en-US" dirty="0"/>
              <a:t>possible values are all parameter settings and results</a:t>
            </a:r>
          </a:p>
          <a:p>
            <a:pPr lvl="3"/>
            <a:endParaRPr lang="en-US" dirty="0"/>
          </a:p>
          <a:p>
            <a:r>
              <a:rPr lang="en-US" dirty="0"/>
              <a:t>Zoom in and out</a:t>
            </a:r>
          </a:p>
          <a:p>
            <a:pPr lvl="1"/>
            <a:r>
              <a:rPr lang="en-US" dirty="0"/>
              <a:t>click on Zoom and click and drag in the chart area to zoom in</a:t>
            </a:r>
          </a:p>
          <a:p>
            <a:pPr lvl="1"/>
            <a:r>
              <a:rPr lang="en-US" dirty="0"/>
              <a:t>double click on the chart area background or on the circle buttons beside the scroll bars to zoom out</a:t>
            </a:r>
          </a:p>
          <a:p>
            <a:pPr lvl="3"/>
            <a:endParaRPr lang="en-US" dirty="0"/>
          </a:p>
          <a:p>
            <a:r>
              <a:rPr lang="en-US" dirty="0"/>
              <a:t>Show or hide statistical values</a:t>
            </a:r>
          </a:p>
          <a:p>
            <a:pPr lvl="1"/>
            <a:r>
              <a:rPr lang="en-US" dirty="0"/>
              <a:t>click on the lower left button to show or hide statistical values</a:t>
            </a:r>
          </a:p>
          <a:p>
            <a:pPr lvl="3"/>
            <a:endParaRPr lang="en-US" dirty="0"/>
          </a:p>
          <a:p>
            <a:r>
              <a:rPr lang="en-US" dirty="0"/>
              <a:t>Export image</a:t>
            </a:r>
          </a:p>
          <a:p>
            <a:pPr lvl="1"/>
            <a:r>
              <a:rPr lang="en-US" dirty="0"/>
              <a:t>right-click to open context menu to copy or save image</a:t>
            </a:r>
          </a:p>
          <a:p>
            <a:pPr lvl="1"/>
            <a:r>
              <a:rPr lang="en-US" dirty="0"/>
              <a:t>save image as pixel (BMP, JPG, PNG, GIF, TIF) or vector graphics (EMF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4963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Filter Runs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37</a:t>
            </a:fld>
            <a:endParaRPr lang="de-DE"/>
          </a:p>
        </p:txBody>
      </p:sp>
      <p:grpSp>
        <p:nvGrpSpPr>
          <p:cNvPr id="3" name="Group 2"/>
          <p:cNvGrpSpPr/>
          <p:nvPr/>
        </p:nvGrpSpPr>
        <p:grpSpPr>
          <a:xfrm>
            <a:off x="1333500" y="1414047"/>
            <a:ext cx="6477000" cy="4870704"/>
            <a:chOff x="1333500" y="1414047"/>
            <a:chExt cx="6477000" cy="4870704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1414047"/>
              <a:ext cx="6477000" cy="487070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Abgerundetes Rechteck 5"/>
            <p:cNvSpPr/>
            <p:nvPr/>
          </p:nvSpPr>
          <p:spPr bwMode="auto">
            <a:xfrm>
              <a:off x="1608667" y="2472267"/>
              <a:ext cx="5681133" cy="3327400"/>
            </a:xfrm>
            <a:prstGeom prst="roundRect">
              <a:avLst>
                <a:gd name="adj" fmla="val 3017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7526341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/>
              <a:t>Multi-core CPUs </a:t>
            </a:r>
            <a:r>
              <a:rPr lang="de-AT" sz="3600" dirty="0" err="1"/>
              <a:t>and</a:t>
            </a:r>
            <a:r>
              <a:rPr lang="de-AT" sz="3600" dirty="0"/>
              <a:t> </a:t>
            </a:r>
            <a:r>
              <a:rPr lang="de-AT" sz="3600" dirty="0" err="1"/>
              <a:t>Parallelization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/>
              <a:t>Parallel execution of optimizers in experiments</a:t>
            </a:r>
          </a:p>
          <a:p>
            <a:pPr lvl="1"/>
            <a:r>
              <a:rPr lang="en-US" dirty="0"/>
              <a:t>optimizers in an experiment are executed sequentially from top to bottom per default</a:t>
            </a:r>
          </a:p>
          <a:p>
            <a:pPr lvl="1"/>
            <a:r>
              <a:rPr lang="en-US" dirty="0"/>
              <a:t>experiments support parallel execution of their optimizers</a:t>
            </a:r>
          </a:p>
          <a:p>
            <a:pPr lvl="1"/>
            <a:r>
              <a:rPr lang="en-US" dirty="0"/>
              <a:t>select a not yet executed optimizer and start it manually to utilize another core</a:t>
            </a:r>
          </a:p>
          <a:p>
            <a:pPr lvl="1"/>
            <a:r>
              <a:rPr lang="en-US" dirty="0"/>
              <a:t>execution of one of the next optimizers is started automatically after an optimizer is finished</a:t>
            </a:r>
          </a:p>
          <a:p>
            <a:pPr lvl="3"/>
            <a:endParaRPr lang="en-US" dirty="0"/>
          </a:p>
          <a:p>
            <a:r>
              <a:rPr lang="en-US" dirty="0"/>
              <a:t>Parallel execution of algorithms</a:t>
            </a:r>
          </a:p>
          <a:p>
            <a:pPr lvl="1"/>
            <a:r>
              <a:rPr lang="en-US" dirty="0" err="1"/>
              <a:t>HeuristicLab</a:t>
            </a:r>
            <a:r>
              <a:rPr lang="en-US" dirty="0"/>
              <a:t> provides special operators for parallelization</a:t>
            </a:r>
          </a:p>
          <a:p>
            <a:pPr lvl="1"/>
            <a:r>
              <a:rPr lang="en-US" dirty="0"/>
              <a:t>engines decide how to execute parallel operations</a:t>
            </a:r>
          </a:p>
          <a:p>
            <a:pPr lvl="1"/>
            <a:r>
              <a:rPr lang="en-US" dirty="0"/>
              <a:t>sequential engine executes everything sequentially</a:t>
            </a:r>
          </a:p>
          <a:p>
            <a:pPr lvl="1"/>
            <a:r>
              <a:rPr lang="en-US" dirty="0"/>
              <a:t>parallel engine executes parallel operations on multiple cores</a:t>
            </a:r>
          </a:p>
          <a:p>
            <a:pPr lvl="1"/>
            <a:r>
              <a:rPr lang="en-US" dirty="0"/>
              <a:t>Hive engine (under development) executes parallel operations on multiple computers</a:t>
            </a:r>
          </a:p>
          <a:p>
            <a:pPr lvl="1"/>
            <a:r>
              <a:rPr lang="en-US" dirty="0"/>
              <a:t>all implemented algorithms support parallel solution </a:t>
            </a:r>
            <a:r>
              <a:rPr lang="en-US" dirty="0" smtClean="0"/>
              <a:t>evaluation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85598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Experiments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39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0" y="1412776"/>
            <a:ext cx="6477000" cy="48707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bgerundetes Rechteck 5"/>
          <p:cNvSpPr/>
          <p:nvPr/>
        </p:nvSpPr>
        <p:spPr bwMode="auto">
          <a:xfrm>
            <a:off x="1579564" y="5809722"/>
            <a:ext cx="2518304" cy="235478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1. start experiment</a:t>
            </a:r>
          </a:p>
        </p:txBody>
      </p:sp>
      <p:sp>
        <p:nvSpPr>
          <p:cNvPr id="9" name="Abgerundetes Rechteck 6"/>
          <p:cNvSpPr/>
          <p:nvPr/>
        </p:nvSpPr>
        <p:spPr bwMode="auto">
          <a:xfrm>
            <a:off x="3563408" y="5514976"/>
            <a:ext cx="2955925" cy="233892"/>
          </a:xfrm>
          <a:prstGeom prst="roundRect">
            <a:avLst>
              <a:gd name="adj" fmla="val 21963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r>
              <a:rPr lang="en-US" sz="14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2. start other optimizers</a:t>
            </a:r>
          </a:p>
        </p:txBody>
      </p:sp>
      <p:sp>
        <p:nvSpPr>
          <p:cNvPr id="10" name="Abgerundetes Rechteck 7"/>
          <p:cNvSpPr/>
          <p:nvPr/>
        </p:nvSpPr>
        <p:spPr bwMode="auto">
          <a:xfrm>
            <a:off x="1659466" y="2768599"/>
            <a:ext cx="1888067" cy="2286001"/>
          </a:xfrm>
          <a:prstGeom prst="roundRect">
            <a:avLst>
              <a:gd name="adj" fmla="val 416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0604698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Objectives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Tutorial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Introduce general motivation and design principles of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Show where to get </a:t>
            </a:r>
            <a:r>
              <a:rPr lang="en-US" dirty="0" err="1" smtClean="0"/>
              <a:t>HeuristicLab</a:t>
            </a:r>
            <a:endParaRPr lang="en-US" dirty="0" smtClean="0"/>
          </a:p>
          <a:p>
            <a:pPr lvl="3"/>
            <a:endParaRPr lang="en-US" dirty="0"/>
          </a:p>
          <a:p>
            <a:r>
              <a:rPr lang="en-US" dirty="0"/>
              <a:t>Explain basic GUI usability </a:t>
            </a:r>
            <a:r>
              <a:rPr lang="en-US" dirty="0" smtClean="0"/>
              <a:t>concepts</a:t>
            </a:r>
          </a:p>
          <a:p>
            <a:pPr lvl="3"/>
            <a:endParaRPr lang="en-US" dirty="0"/>
          </a:p>
          <a:p>
            <a:r>
              <a:rPr lang="en-US" dirty="0"/>
              <a:t>Demonstrate basic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Demonstrate editing and analysis of optimization </a:t>
            </a:r>
            <a:r>
              <a:rPr lang="en-US" dirty="0" smtClean="0"/>
              <a:t>experiments</a:t>
            </a:r>
          </a:p>
          <a:p>
            <a:pPr lvl="3"/>
            <a:endParaRPr lang="en-US" dirty="0"/>
          </a:p>
          <a:p>
            <a:r>
              <a:rPr lang="en-US" dirty="0"/>
              <a:t>Demonstrate custom algorithms and graphical algorithm </a:t>
            </a:r>
            <a:r>
              <a:rPr lang="en-US" dirty="0" smtClean="0"/>
              <a:t>designer</a:t>
            </a:r>
          </a:p>
          <a:p>
            <a:pPr lvl="3"/>
            <a:endParaRPr lang="en-US" dirty="0"/>
          </a:p>
          <a:p>
            <a:r>
              <a:rPr lang="en-US" dirty="0"/>
              <a:t>Demonstrate data-based modeling </a:t>
            </a:r>
            <a:r>
              <a:rPr lang="en-US" dirty="0" smtClean="0"/>
              <a:t>features</a:t>
            </a:r>
          </a:p>
          <a:p>
            <a:pPr lvl="3"/>
            <a:endParaRPr lang="en-US" dirty="0"/>
          </a:p>
          <a:p>
            <a:r>
              <a:rPr lang="en-US" dirty="0"/>
              <a:t>Outline some additional </a:t>
            </a:r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97879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/>
              <a:t>Parallel </a:t>
            </a:r>
            <a:r>
              <a:rPr lang="de-AT" dirty="0" err="1"/>
              <a:t>Execution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40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Abgerundetes Rechteck 5"/>
          <p:cNvSpPr/>
          <p:nvPr/>
        </p:nvSpPr>
        <p:spPr bwMode="auto">
          <a:xfrm>
            <a:off x="1651001" y="2455335"/>
            <a:ext cx="5850466" cy="406399"/>
          </a:xfrm>
          <a:prstGeom prst="roundRect">
            <a:avLst>
              <a:gd name="adj" fmla="val 14486"/>
            </a:avLst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389661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Analyzers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37112"/>
          </a:xfrm>
        </p:spPr>
        <p:txBody>
          <a:bodyPr>
            <a:normAutofit fontScale="70000" lnSpcReduction="20000"/>
          </a:bodyPr>
          <a:lstStyle/>
          <a:p>
            <a:r>
              <a:rPr lang="de-AT" dirty="0"/>
              <a:t>Special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for</a:t>
            </a:r>
            <a:r>
              <a:rPr lang="de-AT" dirty="0"/>
              <a:t> </a:t>
            </a:r>
            <a:r>
              <a:rPr lang="de-AT" dirty="0" err="1"/>
              <a:t>analysis</a:t>
            </a:r>
            <a:r>
              <a:rPr lang="de-AT" dirty="0"/>
              <a:t> </a:t>
            </a:r>
            <a:r>
              <a:rPr lang="de-AT" dirty="0" err="1"/>
              <a:t>purposes</a:t>
            </a:r>
            <a:endParaRPr lang="de-AT" dirty="0"/>
          </a:p>
          <a:p>
            <a:pPr lvl="1"/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executed</a:t>
            </a:r>
            <a:r>
              <a:rPr lang="de-AT" dirty="0"/>
              <a:t> after </a:t>
            </a:r>
            <a:r>
              <a:rPr lang="de-AT" dirty="0" err="1"/>
              <a:t>each</a:t>
            </a:r>
            <a:r>
              <a:rPr lang="de-AT" dirty="0"/>
              <a:t> </a:t>
            </a:r>
            <a:r>
              <a:rPr lang="de-AT" dirty="0" err="1"/>
              <a:t>iteration</a:t>
            </a:r>
            <a:endParaRPr lang="de-AT" dirty="0"/>
          </a:p>
          <a:p>
            <a:pPr lvl="1"/>
            <a:r>
              <a:rPr lang="de-AT" dirty="0" err="1"/>
              <a:t>serve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general</a:t>
            </a:r>
            <a:r>
              <a:rPr lang="de-AT" dirty="0"/>
              <a:t> </a:t>
            </a:r>
            <a:r>
              <a:rPr lang="de-AT" dirty="0" err="1"/>
              <a:t>purpose</a:t>
            </a:r>
            <a:r>
              <a:rPr lang="de-AT" dirty="0"/>
              <a:t> </a:t>
            </a:r>
            <a:r>
              <a:rPr lang="de-AT" dirty="0" err="1"/>
              <a:t>extension</a:t>
            </a:r>
            <a:r>
              <a:rPr lang="de-AT" dirty="0"/>
              <a:t> </a:t>
            </a:r>
            <a:r>
              <a:rPr lang="de-AT" dirty="0" err="1"/>
              <a:t>points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selected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parameterized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perform</a:t>
            </a:r>
            <a:r>
              <a:rPr lang="de-AT" dirty="0"/>
              <a:t> </a:t>
            </a:r>
            <a:r>
              <a:rPr lang="de-AT" dirty="0" err="1"/>
              <a:t>algorithm-specific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/</a:t>
            </a:r>
            <a:r>
              <a:rPr lang="de-AT" dirty="0" err="1"/>
              <a:t>or</a:t>
            </a:r>
            <a:r>
              <a:rPr lang="de-AT" dirty="0"/>
              <a:t> problem-</a:t>
            </a:r>
            <a:r>
              <a:rPr lang="de-AT" dirty="0" err="1"/>
              <a:t>specific</a:t>
            </a:r>
            <a:r>
              <a:rPr lang="de-AT" dirty="0"/>
              <a:t>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 err="1"/>
              <a:t>some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quite</a:t>
            </a:r>
            <a:r>
              <a:rPr lang="de-AT" dirty="0"/>
              <a:t> </a:t>
            </a:r>
            <a:r>
              <a:rPr lang="de-AT" dirty="0" err="1"/>
              <a:t>costly</a:t>
            </a:r>
            <a:r>
              <a:rPr lang="de-AT" dirty="0"/>
              <a:t> </a:t>
            </a:r>
            <a:r>
              <a:rPr lang="de-AT" dirty="0" err="1"/>
              <a:t>regarding</a:t>
            </a:r>
            <a:r>
              <a:rPr lang="de-AT" dirty="0"/>
              <a:t> </a:t>
            </a:r>
            <a:r>
              <a:rPr lang="de-AT" dirty="0" err="1"/>
              <a:t>runtime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memory</a:t>
            </a:r>
            <a:endParaRPr lang="de-AT" dirty="0"/>
          </a:p>
          <a:p>
            <a:pPr lvl="1"/>
            <a:r>
              <a:rPr lang="de-AT" dirty="0" err="1"/>
              <a:t>implementing</a:t>
            </a:r>
            <a:r>
              <a:rPr lang="de-AT" dirty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adding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analyzers</a:t>
            </a:r>
            <a:r>
              <a:rPr lang="de-AT" dirty="0"/>
              <a:t> </a:t>
            </a:r>
            <a:r>
              <a:rPr lang="de-AT" dirty="0" err="1"/>
              <a:t>is</a:t>
            </a:r>
            <a:r>
              <a:rPr lang="de-AT" dirty="0"/>
              <a:t> easy</a:t>
            </a:r>
          </a:p>
          <a:p>
            <a:pPr lvl="3"/>
            <a:endParaRPr lang="de-AT" dirty="0"/>
          </a:p>
          <a:p>
            <a:r>
              <a:rPr lang="de-AT" dirty="0" err="1"/>
              <a:t>Examples</a:t>
            </a:r>
            <a:endParaRPr lang="de-AT" dirty="0"/>
          </a:p>
          <a:p>
            <a:pPr lvl="1"/>
            <a:r>
              <a:rPr lang="de-AT" dirty="0" err="1"/>
              <a:t>TSPAlleleFrequencyAnalyzer</a:t>
            </a:r>
            <a:endParaRPr lang="de-AT" dirty="0"/>
          </a:p>
          <a:p>
            <a:pPr lvl="1"/>
            <a:r>
              <a:rPr lang="de-AT" dirty="0" err="1"/>
              <a:t>TSPPopulationDiversityAnalyzer</a:t>
            </a:r>
            <a:endParaRPr lang="de-AT" dirty="0"/>
          </a:p>
          <a:p>
            <a:pPr lvl="1"/>
            <a:r>
              <a:rPr lang="de-AT" dirty="0" err="1"/>
              <a:t>SuccessfulOffspringAnalyzer</a:t>
            </a:r>
            <a:endParaRPr lang="de-AT" dirty="0"/>
          </a:p>
          <a:p>
            <a:pPr lvl="1"/>
            <a:r>
              <a:rPr lang="de-AT" dirty="0" err="1"/>
              <a:t>SymbolicDataAnalysisVariableFrequencyAnalyzer</a:t>
            </a:r>
            <a:endParaRPr lang="de-AT" dirty="0"/>
          </a:p>
          <a:p>
            <a:pPr lvl="1"/>
            <a:r>
              <a:rPr lang="de-AT" dirty="0" err="1"/>
              <a:t>SymbolicRegressionSingleObjectiveTrainingBestSolutionAnalyzer</a:t>
            </a:r>
            <a:endParaRPr lang="de-AT" dirty="0"/>
          </a:p>
          <a:p>
            <a:pPr lvl="1"/>
            <a:r>
              <a:rPr lang="de-AT" dirty="0" smtClean="0"/>
              <a:t>…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6798386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Analyzers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42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3443288" y="4196071"/>
              <a:ext cx="1427162" cy="1315840"/>
            </a:xfrm>
            <a:prstGeom prst="roundRect">
              <a:avLst>
                <a:gd name="adj" fmla="val 496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8291300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TSPAlleleFrequencyAnalyzer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43</a:t>
            </a:fld>
            <a:endParaRPr lang="de-DE"/>
          </a:p>
        </p:txBody>
      </p:sp>
      <p:grpSp>
        <p:nvGrpSpPr>
          <p:cNvPr id="7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2722403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TSPPopulationDiversityAnalyzer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44</a:t>
            </a:fld>
            <a:endParaRPr lang="de-DE"/>
          </a:p>
        </p:txBody>
      </p:sp>
      <p:grpSp>
        <p:nvGrpSpPr>
          <p:cNvPr id="10" name="Gruppieren 7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11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2" name="Abgerundetes Rechteck 6"/>
            <p:cNvSpPr/>
            <p:nvPr/>
          </p:nvSpPr>
          <p:spPr>
            <a:xfrm>
              <a:off x="3170238" y="2683409"/>
              <a:ext cx="4119562" cy="2939610"/>
            </a:xfrm>
            <a:prstGeom prst="roundRect">
              <a:avLst>
                <a:gd name="adj" fmla="val 2639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113210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de-AT" dirty="0"/>
              <a:t>Operator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represented</a:t>
            </a:r>
            <a:r>
              <a:rPr lang="de-AT" dirty="0"/>
              <a:t> </a:t>
            </a:r>
            <a:r>
              <a:rPr lang="de-AT" dirty="0" err="1"/>
              <a:t>as</a:t>
            </a:r>
            <a:r>
              <a:rPr lang="de-AT" dirty="0"/>
              <a:t>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endParaRPr lang="de-AT" dirty="0"/>
          </a:p>
          <a:p>
            <a:pPr lvl="1"/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changed</a:t>
            </a:r>
            <a:endParaRPr lang="de-AT" dirty="0"/>
          </a:p>
          <a:p>
            <a:pPr lvl="1"/>
            <a:r>
              <a:rPr lang="de-AT" dirty="0" err="1"/>
              <a:t>algorithms</a:t>
            </a:r>
            <a:r>
              <a:rPr lang="de-AT" dirty="0"/>
              <a:t> </a:t>
            </a:r>
            <a:r>
              <a:rPr lang="de-AT" dirty="0" err="1"/>
              <a:t>can</a:t>
            </a:r>
            <a:r>
              <a:rPr lang="de-AT" dirty="0"/>
              <a:t> </a:t>
            </a:r>
            <a:r>
              <a:rPr lang="de-AT" dirty="0" err="1"/>
              <a:t>be</a:t>
            </a:r>
            <a:r>
              <a:rPr lang="de-AT" dirty="0"/>
              <a:t> </a:t>
            </a:r>
            <a:r>
              <a:rPr lang="de-AT" dirty="0" err="1"/>
              <a:t>defined</a:t>
            </a:r>
            <a:r>
              <a:rPr lang="de-AT" dirty="0"/>
              <a:t> in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graphical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designer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menu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convert</a:t>
            </a:r>
            <a:r>
              <a:rPr lang="de-AT" dirty="0"/>
              <a:t> a </a:t>
            </a:r>
            <a:r>
              <a:rPr lang="de-AT" dirty="0" err="1"/>
              <a:t>standard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AT" dirty="0"/>
          </a:p>
          <a:p>
            <a:r>
              <a:rPr lang="de-AT" dirty="0"/>
              <a:t>Operators </a:t>
            </a:r>
            <a:r>
              <a:rPr lang="de-AT" dirty="0" err="1"/>
              <a:t>sidebar</a:t>
            </a:r>
            <a:endParaRPr lang="de-AT" dirty="0"/>
          </a:p>
          <a:p>
            <a:pPr lvl="1"/>
            <a:r>
              <a:rPr lang="de-AT" dirty="0" err="1"/>
              <a:t>drag</a:t>
            </a:r>
            <a:r>
              <a:rPr lang="de-AT" dirty="0"/>
              <a:t> &amp; </a:t>
            </a:r>
            <a:r>
              <a:rPr lang="de-AT" dirty="0" err="1"/>
              <a:t>drop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</a:t>
            </a:r>
            <a:r>
              <a:rPr lang="de-AT" dirty="0" err="1"/>
              <a:t>into</a:t>
            </a:r>
            <a:r>
              <a:rPr lang="de-AT" dirty="0"/>
              <a:t> an </a:t>
            </a:r>
            <a:r>
              <a:rPr lang="de-AT" dirty="0" err="1"/>
              <a:t>operator</a:t>
            </a:r>
            <a:r>
              <a:rPr lang="de-AT" dirty="0"/>
              <a:t> </a:t>
            </a:r>
            <a:r>
              <a:rPr lang="de-AT" dirty="0" err="1"/>
              <a:t>graph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endParaRPr lang="de-AT" dirty="0"/>
          </a:p>
          <a:p>
            <a:pPr lvl="1"/>
            <a:r>
              <a:rPr lang="de-AT" dirty="0" err="1"/>
              <a:t>add</a:t>
            </a:r>
            <a:r>
              <a:rPr lang="de-AT" dirty="0"/>
              <a:t> </a:t>
            </a:r>
            <a:r>
              <a:rPr lang="de-AT" dirty="0" err="1"/>
              <a:t>programmable</a:t>
            </a:r>
            <a:r>
              <a:rPr lang="de-AT" dirty="0"/>
              <a:t> </a:t>
            </a:r>
            <a:r>
              <a:rPr lang="de-AT" dirty="0" err="1"/>
              <a:t>operators</a:t>
            </a:r>
            <a:r>
              <a:rPr lang="de-AT" dirty="0"/>
              <a:t> in </a:t>
            </a:r>
            <a:r>
              <a:rPr lang="de-AT" dirty="0" err="1"/>
              <a:t>order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implement</a:t>
            </a:r>
            <a:r>
              <a:rPr lang="de-AT" dirty="0"/>
              <a:t> </a:t>
            </a:r>
            <a:r>
              <a:rPr lang="de-AT" dirty="0" err="1"/>
              <a:t>custom</a:t>
            </a:r>
            <a:r>
              <a:rPr lang="de-AT" dirty="0"/>
              <a:t> </a:t>
            </a:r>
            <a:r>
              <a:rPr lang="de-AT" dirty="0" err="1"/>
              <a:t>logic</a:t>
            </a:r>
            <a:r>
              <a:rPr lang="de-AT" dirty="0"/>
              <a:t> in an </a:t>
            </a:r>
            <a:r>
              <a:rPr lang="de-AT" dirty="0" err="1"/>
              <a:t>algorithm</a:t>
            </a:r>
            <a:endParaRPr lang="de-AT" dirty="0"/>
          </a:p>
          <a:p>
            <a:pPr lvl="1"/>
            <a:r>
              <a:rPr lang="de-AT" dirty="0" err="1"/>
              <a:t>no</a:t>
            </a:r>
            <a:r>
              <a:rPr lang="de-AT" dirty="0"/>
              <a:t> additional </a:t>
            </a:r>
            <a:r>
              <a:rPr lang="de-AT" dirty="0" err="1"/>
              <a:t>development</a:t>
            </a:r>
            <a:r>
              <a:rPr lang="de-AT" dirty="0"/>
              <a:t> </a:t>
            </a:r>
            <a:r>
              <a:rPr lang="de-AT" dirty="0" err="1"/>
              <a:t>environment</a:t>
            </a:r>
            <a:r>
              <a:rPr lang="de-AT" dirty="0"/>
              <a:t> </a:t>
            </a:r>
            <a:r>
              <a:rPr lang="de-AT" dirty="0" err="1"/>
              <a:t>needed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  <a:p>
            <a:pPr lvl="1"/>
            <a:r>
              <a:rPr lang="de-AT" dirty="0" err="1"/>
              <a:t>use</a:t>
            </a:r>
            <a:r>
              <a:rPr lang="de-AT" dirty="0"/>
              <a:t> </a:t>
            </a:r>
            <a:r>
              <a:rPr lang="de-AT" dirty="0" err="1"/>
              <a:t>the</a:t>
            </a:r>
            <a:r>
              <a:rPr lang="de-AT" dirty="0"/>
              <a:t> </a:t>
            </a:r>
            <a:r>
              <a:rPr lang="de-AT" dirty="0" err="1"/>
              <a:t>debug</a:t>
            </a:r>
            <a:r>
              <a:rPr lang="de-AT" dirty="0"/>
              <a:t> </a:t>
            </a:r>
            <a:r>
              <a:rPr lang="de-AT" dirty="0" err="1"/>
              <a:t>engine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obtain</a:t>
            </a:r>
            <a:r>
              <a:rPr lang="de-AT" dirty="0"/>
              <a:t> </a:t>
            </a:r>
            <a:r>
              <a:rPr lang="de-AT" dirty="0" err="1"/>
              <a:t>detailed</a:t>
            </a:r>
            <a:r>
              <a:rPr lang="de-AT" dirty="0"/>
              <a:t> </a:t>
            </a:r>
            <a:r>
              <a:rPr lang="de-AT" dirty="0" err="1"/>
              <a:t>information</a:t>
            </a:r>
            <a:r>
              <a:rPr lang="de-AT" dirty="0"/>
              <a:t> </a:t>
            </a:r>
            <a:r>
              <a:rPr lang="de-AT" dirty="0" err="1"/>
              <a:t>during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</a:t>
            </a:r>
            <a:r>
              <a:rPr lang="de-AT" dirty="0" err="1" smtClean="0"/>
              <a:t>execution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45</a:t>
            </a:fld>
            <a:endParaRPr lang="de-DE"/>
          </a:p>
        </p:txBody>
      </p:sp>
      <p:grpSp>
        <p:nvGrpSpPr>
          <p:cNvPr id="7" name="Group 1"/>
          <p:cNvGrpSpPr>
            <a:grpSpLocks/>
          </p:cNvGrpSpPr>
          <p:nvPr/>
        </p:nvGrpSpPr>
        <p:grpSpPr bwMode="auto">
          <a:xfrm>
            <a:off x="1447800" y="2588753"/>
            <a:ext cx="6248400" cy="1562100"/>
            <a:chOff x="1371600" y="2343684"/>
            <a:chExt cx="6248400" cy="1562100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371600" y="2362200"/>
              <a:ext cx="3429000" cy="14954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  <p:pic>
          <p:nvPicPr>
            <p:cNvPr id="9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181600" y="2343684"/>
              <a:ext cx="2438400" cy="15621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prstClr val="black">
                  <a:alpha val="65000"/>
                </a:prstClr>
              </a:outerShdw>
              <a:softEdge rad="112500"/>
            </a:effectLst>
          </p:spPr>
        </p:pic>
      </p:grpSp>
    </p:spTree>
    <p:extLst>
      <p:ext uri="{BB962C8B-B14F-4D97-AF65-F5344CB8AC3E}">
        <p14:creationId xmlns:p14="http://schemas.microsoft.com/office/powerpoint/2010/main" val="980700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46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0317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Building</a:t>
            </a:r>
            <a:r>
              <a:rPr lang="de-AT" dirty="0"/>
              <a:t> User-</a:t>
            </a:r>
            <a:r>
              <a:rPr lang="de-AT" dirty="0" err="1"/>
              <a:t>Defined</a:t>
            </a:r>
            <a:r>
              <a:rPr lang="de-AT" dirty="0"/>
              <a:t>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47</a:t>
            </a:fld>
            <a:endParaRPr lang="de-DE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360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Programmable</a:t>
            </a:r>
            <a:r>
              <a:rPr lang="de-AT" dirty="0"/>
              <a:t> Operators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48</a:t>
            </a:fld>
            <a:endParaRPr lang="de-DE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3141" y="1412776"/>
            <a:ext cx="6477719" cy="48719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4207733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Debugging </a:t>
            </a:r>
            <a:r>
              <a:rPr lang="de-AT" dirty="0" err="1"/>
              <a:t>Algorithms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49</a:t>
            </a:fld>
            <a:endParaRPr lang="de-DE"/>
          </a:p>
        </p:txBody>
      </p:sp>
      <p:grpSp>
        <p:nvGrpSpPr>
          <p:cNvPr id="7" name="Gruppieren 6"/>
          <p:cNvGrpSpPr>
            <a:grpSpLocks/>
          </p:cNvGrpSpPr>
          <p:nvPr/>
        </p:nvGrpSpPr>
        <p:grpSpPr bwMode="auto">
          <a:xfrm>
            <a:off x="1333141" y="1412776"/>
            <a:ext cx="6477719" cy="4871975"/>
            <a:chOff x="1190625" y="1162812"/>
            <a:chExt cx="6762750" cy="5085588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190625" y="1162812"/>
              <a:ext cx="6762750" cy="508558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" name="Abgerundetes Rechteck 5"/>
            <p:cNvSpPr/>
            <p:nvPr/>
          </p:nvSpPr>
          <p:spPr>
            <a:xfrm>
              <a:off x="1517650" y="2258023"/>
              <a:ext cx="6113463" cy="247613"/>
            </a:xfrm>
            <a:prstGeom prst="roundRect">
              <a:avLst>
                <a:gd name="adj" fmla="val 26035"/>
              </a:avLst>
            </a:prstGeom>
            <a:noFill/>
            <a:ln w="508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134191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SVN\heal\documents\Publications\2011\GECCO\Wagner\HeuristicLab Tutorial\Screenshot 2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3068960"/>
            <a:ext cx="2616200" cy="177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Motivation and Goals</a:t>
            </a:r>
          </a:p>
          <a:p>
            <a:pPr lvl="1"/>
            <a:r>
              <a:rPr lang="en-US" dirty="0" smtClean="0"/>
              <a:t>graphical user interface</a:t>
            </a:r>
          </a:p>
          <a:p>
            <a:pPr lvl="1"/>
            <a:r>
              <a:rPr lang="en-US" dirty="0" smtClean="0"/>
              <a:t>paradigm independence</a:t>
            </a:r>
          </a:p>
          <a:p>
            <a:pPr lvl="1"/>
            <a:r>
              <a:rPr lang="en-US" dirty="0" smtClean="0"/>
              <a:t>multiple algorithms and problems</a:t>
            </a:r>
          </a:p>
          <a:p>
            <a:pPr lvl="1"/>
            <a:r>
              <a:rPr lang="en-US" dirty="0" smtClean="0"/>
              <a:t>large scale experiments and analyses</a:t>
            </a:r>
          </a:p>
          <a:p>
            <a:pPr lvl="1"/>
            <a:r>
              <a:rPr lang="en-US" dirty="0" smtClean="0"/>
              <a:t>parallelization</a:t>
            </a:r>
          </a:p>
          <a:p>
            <a:pPr lvl="1"/>
            <a:r>
              <a:rPr lang="en-US" dirty="0" smtClean="0"/>
              <a:t>extensibility, flexibility and reusability</a:t>
            </a:r>
          </a:p>
          <a:p>
            <a:pPr lvl="1"/>
            <a:r>
              <a:rPr lang="en-US" dirty="0" smtClean="0"/>
              <a:t>visual and interactive algorithm development</a:t>
            </a:r>
          </a:p>
          <a:p>
            <a:pPr lvl="1"/>
            <a:r>
              <a:rPr lang="en-US" dirty="0" smtClean="0"/>
              <a:t>multiple layers of abstraction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Facts</a:t>
            </a:r>
          </a:p>
          <a:p>
            <a:pPr lvl="1"/>
            <a:r>
              <a:rPr lang="en-US" dirty="0" smtClean="0"/>
              <a:t>development of </a:t>
            </a:r>
            <a:r>
              <a:rPr lang="en-US" dirty="0" err="1" smtClean="0"/>
              <a:t>HeuristicLab</a:t>
            </a:r>
            <a:r>
              <a:rPr lang="en-US" dirty="0" smtClean="0"/>
              <a:t> started in 2002</a:t>
            </a:r>
          </a:p>
          <a:p>
            <a:pPr lvl="1"/>
            <a:r>
              <a:rPr lang="en-US" dirty="0" smtClean="0"/>
              <a:t>based on Microsoft .NET and C#</a:t>
            </a:r>
          </a:p>
          <a:p>
            <a:pPr lvl="1"/>
            <a:r>
              <a:rPr lang="en-US" dirty="0" smtClean="0"/>
              <a:t>used in research and education</a:t>
            </a:r>
          </a:p>
          <a:p>
            <a:pPr lvl="1"/>
            <a:r>
              <a:rPr lang="en-US" dirty="0" smtClean="0"/>
              <a:t>second place at the </a:t>
            </a:r>
            <a:r>
              <a:rPr lang="en-US" i="1" dirty="0" smtClean="0"/>
              <a:t>Microsoft Innovation Award 2009</a:t>
            </a:r>
          </a:p>
          <a:p>
            <a:pPr lvl="1"/>
            <a:r>
              <a:rPr lang="en-US" dirty="0" smtClean="0"/>
              <a:t>open source (GNU General Public License)</a:t>
            </a:r>
          </a:p>
          <a:p>
            <a:pPr lvl="1"/>
            <a:r>
              <a:rPr lang="en-US" dirty="0" smtClean="0"/>
              <a:t>version 3.3.0 released on May 18th, 2010</a:t>
            </a:r>
          </a:p>
          <a:p>
            <a:pPr lvl="1"/>
            <a:r>
              <a:rPr lang="en-US" dirty="0" smtClean="0"/>
              <a:t>latest version </a:t>
            </a:r>
            <a:r>
              <a:rPr lang="en-US" dirty="0" smtClean="0"/>
              <a:t>3.3.7 </a:t>
            </a:r>
            <a:r>
              <a:rPr lang="en-US" dirty="0" smtClean="0"/>
              <a:t>released on </a:t>
            </a:r>
            <a:r>
              <a:rPr lang="en-US" dirty="0" smtClean="0"/>
              <a:t>July 8th, </a:t>
            </a:r>
            <a:r>
              <a:rPr lang="en-US" dirty="0" smtClean="0"/>
              <a:t>2012</a:t>
            </a:r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30181" y="5013176"/>
            <a:ext cx="2236788" cy="10493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2" descr="C:\SVN\heal\documents\Publications\2011\GECCO\Wagner\HeuristicLab Tutorial\Screenshot 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412776"/>
            <a:ext cx="264795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Agenda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Objectives </a:t>
            </a:r>
            <a:r>
              <a:rPr lang="en-US" dirty="0"/>
              <a:t>of the Tutorial</a:t>
            </a:r>
          </a:p>
          <a:p>
            <a:r>
              <a:rPr lang="en-US" dirty="0"/>
              <a:t>Introduction</a:t>
            </a:r>
          </a:p>
          <a:p>
            <a:r>
              <a:rPr lang="en-US" dirty="0"/>
              <a:t>Where to get </a:t>
            </a:r>
            <a:r>
              <a:rPr lang="en-US" dirty="0" err="1"/>
              <a:t>HeuristicLab</a:t>
            </a:r>
            <a:r>
              <a:rPr lang="en-US" dirty="0"/>
              <a:t>?</a:t>
            </a:r>
          </a:p>
          <a:p>
            <a:r>
              <a:rPr lang="en-US" dirty="0"/>
              <a:t>Plugin Infrastructure</a:t>
            </a:r>
          </a:p>
          <a:p>
            <a:r>
              <a:rPr lang="en-US" dirty="0"/>
              <a:t>Graphical User Interface</a:t>
            </a:r>
          </a:p>
          <a:p>
            <a:r>
              <a:rPr lang="en-US" dirty="0"/>
              <a:t>Available Algorithms &amp; </a:t>
            </a:r>
            <a:r>
              <a:rPr lang="en-US" dirty="0" smtClean="0"/>
              <a:t>Problems</a:t>
            </a:r>
          </a:p>
          <a:p>
            <a:pPr lvl="3"/>
            <a:endParaRPr lang="en-US" dirty="0"/>
          </a:p>
          <a:p>
            <a:r>
              <a:rPr lang="en-US" b="1" dirty="0" smtClean="0"/>
              <a:t>Demonstration Part I: Working with </a:t>
            </a:r>
            <a:r>
              <a:rPr lang="en-US" b="1" dirty="0" err="1" smtClean="0"/>
              <a:t>HeuristicLab</a:t>
            </a:r>
            <a:endParaRPr lang="en-US" b="1" dirty="0" smtClean="0"/>
          </a:p>
          <a:p>
            <a:r>
              <a:rPr lang="en-US" b="1" dirty="0" smtClean="0"/>
              <a:t>Demonstration Part II: Data-based Modeling </a:t>
            </a:r>
            <a:endParaRPr lang="en-US" b="1" dirty="0"/>
          </a:p>
          <a:p>
            <a:pPr lvl="3"/>
            <a:endParaRPr lang="en-US" dirty="0"/>
          </a:p>
          <a:p>
            <a:r>
              <a:rPr lang="en-US" dirty="0"/>
              <a:t>Some Additional Features</a:t>
            </a:r>
          </a:p>
          <a:p>
            <a:r>
              <a:rPr lang="en-US" dirty="0"/>
              <a:t>Planned Features</a:t>
            </a:r>
          </a:p>
          <a:p>
            <a:r>
              <a:rPr lang="en-US" dirty="0"/>
              <a:t>Team</a:t>
            </a:r>
          </a:p>
          <a:p>
            <a:r>
              <a:rPr lang="en-US" dirty="0"/>
              <a:t>Suggested Readings</a:t>
            </a:r>
          </a:p>
          <a:p>
            <a:r>
              <a:rPr lang="en-US" dirty="0"/>
              <a:t>Bibliography</a:t>
            </a:r>
          </a:p>
          <a:p>
            <a:r>
              <a:rPr lang="en-US" dirty="0"/>
              <a:t>Questions &amp; </a:t>
            </a:r>
            <a:r>
              <a:rPr lang="en-US" dirty="0" smtClean="0"/>
              <a:t>Answers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2841045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9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0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3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5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18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19" dur="indefinit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1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2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5" dur="indefinite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7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0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1" dur="indefinite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3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4" dur="indefinite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7" dur="indefinite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39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0" dur="indefinite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2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3" dur="indefinite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47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48" dur="indefinit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Demonstration Part II:</a:t>
            </a:r>
            <a:br>
              <a:rPr lang="de-DE" dirty="0" smtClean="0"/>
            </a:br>
            <a:r>
              <a:rPr lang="de-DE" dirty="0" smtClean="0"/>
              <a:t>Data-</a:t>
            </a:r>
            <a:r>
              <a:rPr lang="de-DE" dirty="0" err="1" smtClean="0"/>
              <a:t>based</a:t>
            </a:r>
            <a:r>
              <a:rPr lang="de-DE" dirty="0" smtClean="0"/>
              <a:t> Modeling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err="1" smtClean="0"/>
              <a:t>Introduction</a:t>
            </a:r>
            <a:endParaRPr lang="de-DE" dirty="0" smtClean="0"/>
          </a:p>
          <a:p>
            <a:r>
              <a:rPr lang="de-DE" dirty="0" smtClean="0"/>
              <a:t>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DE" dirty="0" smtClean="0"/>
          </a:p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export</a:t>
            </a:r>
            <a:endParaRPr lang="de-DE" dirty="0" smtClean="0"/>
          </a:p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</a:t>
            </a:r>
            <a:r>
              <a:rPr lang="de-DE" dirty="0" err="1" smtClean="0"/>
              <a:t>analysis</a:t>
            </a:r>
            <a:endParaRPr lang="de-DE" dirty="0" smtClean="0"/>
          </a:p>
          <a:p>
            <a:r>
              <a:rPr lang="de-DE" dirty="0" err="1" smtClean="0"/>
              <a:t>Classification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4318685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600" dirty="0" err="1"/>
              <a:t>Introduction</a:t>
            </a:r>
            <a:r>
              <a:rPr lang="de-AT" sz="3600" dirty="0"/>
              <a:t> </a:t>
            </a:r>
            <a:r>
              <a:rPr lang="de-AT" sz="3600" dirty="0" err="1"/>
              <a:t>to</a:t>
            </a:r>
            <a:r>
              <a:rPr lang="de-AT" sz="3600" dirty="0"/>
              <a:t> Data-</a:t>
            </a:r>
            <a:r>
              <a:rPr lang="de-AT" sz="3600" dirty="0" err="1"/>
              <a:t>based</a:t>
            </a:r>
            <a:r>
              <a:rPr lang="de-AT" sz="3600" dirty="0"/>
              <a:t> Modeling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AT" dirty="0" smtClean="0"/>
              <a:t>Dataset</a:t>
            </a:r>
            <a:r>
              <a:rPr lang="de-AT" dirty="0"/>
              <a:t>: Matrix (</a:t>
            </a:r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) </a:t>
            </a:r>
            <a:r>
              <a:rPr lang="de-AT" baseline="-25000" dirty="0"/>
              <a:t>i=1..N, j= 1..K</a:t>
            </a:r>
          </a:p>
          <a:p>
            <a:pPr lvl="1"/>
            <a:r>
              <a:rPr lang="de-AT" dirty="0"/>
              <a:t>N </a:t>
            </a:r>
            <a:r>
              <a:rPr lang="de-AT" dirty="0" err="1"/>
              <a:t>observations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K </a:t>
            </a:r>
            <a:r>
              <a:rPr lang="de-AT" dirty="0" err="1"/>
              <a:t>input</a:t>
            </a:r>
            <a:r>
              <a:rPr lang="de-AT" dirty="0"/>
              <a:t> variables</a:t>
            </a:r>
          </a:p>
          <a:p>
            <a:pPr lvl="1"/>
            <a:r>
              <a:rPr lang="de-AT" dirty="0" err="1"/>
              <a:t>x</a:t>
            </a:r>
            <a:r>
              <a:rPr lang="de-AT" baseline="-25000" dirty="0" err="1"/>
              <a:t>i,j</a:t>
            </a:r>
            <a:r>
              <a:rPr lang="de-AT" dirty="0"/>
              <a:t> = i-</a:t>
            </a:r>
            <a:r>
              <a:rPr lang="de-AT" dirty="0" err="1"/>
              <a:t>th</a:t>
            </a:r>
            <a:r>
              <a:rPr lang="de-AT" dirty="0"/>
              <a:t> </a:t>
            </a:r>
            <a:r>
              <a:rPr lang="de-AT" dirty="0" err="1"/>
              <a:t>observation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j-</a:t>
            </a:r>
            <a:r>
              <a:rPr lang="de-AT" dirty="0" err="1"/>
              <a:t>th</a:t>
            </a:r>
            <a:r>
              <a:rPr lang="de-AT" dirty="0"/>
              <a:t> variable</a:t>
            </a:r>
          </a:p>
          <a:p>
            <a:pPr lvl="1"/>
            <a:r>
              <a:rPr lang="de-AT" dirty="0" err="1"/>
              <a:t>Additionally</a:t>
            </a:r>
            <a:r>
              <a:rPr lang="de-AT" dirty="0"/>
              <a:t>: </a:t>
            </a:r>
            <a:r>
              <a:rPr lang="de-AT" dirty="0" err="1"/>
              <a:t>Vector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 (y</a:t>
            </a:r>
            <a:r>
              <a:rPr lang="de-AT" baseline="-25000" dirty="0"/>
              <a:t>1</a:t>
            </a:r>
            <a:r>
              <a:rPr lang="de-AT" dirty="0"/>
              <a:t>…</a:t>
            </a:r>
            <a:r>
              <a:rPr lang="de-AT" dirty="0" err="1"/>
              <a:t>y</a:t>
            </a:r>
            <a:r>
              <a:rPr lang="de-AT" baseline="-25000" dirty="0" err="1"/>
              <a:t>N</a:t>
            </a:r>
            <a:r>
              <a:rPr lang="de-AT" dirty="0"/>
              <a:t>)</a:t>
            </a:r>
            <a:r>
              <a:rPr lang="de-AT" baseline="30000" dirty="0"/>
              <a:t>T</a:t>
            </a:r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Goal: </a:t>
            </a:r>
            <a:r>
              <a:rPr lang="de-AT" dirty="0" err="1"/>
              <a:t>learn</a:t>
            </a:r>
            <a:r>
              <a:rPr lang="de-AT" dirty="0"/>
              <a:t> </a:t>
            </a:r>
            <a:r>
              <a:rPr lang="de-AT" dirty="0" err="1"/>
              <a:t>association</a:t>
            </a:r>
            <a:r>
              <a:rPr lang="de-AT" dirty="0"/>
              <a:t> </a:t>
            </a:r>
            <a:r>
              <a:rPr lang="de-AT" dirty="0" err="1"/>
              <a:t>of</a:t>
            </a:r>
            <a:r>
              <a:rPr lang="de-AT" dirty="0"/>
              <a:t> </a:t>
            </a:r>
            <a:r>
              <a:rPr lang="de-AT" dirty="0" err="1"/>
              <a:t>input</a:t>
            </a:r>
            <a:r>
              <a:rPr lang="de-AT" dirty="0"/>
              <a:t> variable </a:t>
            </a:r>
            <a:r>
              <a:rPr lang="de-AT" dirty="0" err="1"/>
              <a:t>values</a:t>
            </a:r>
            <a:r>
              <a:rPr lang="de-AT" dirty="0"/>
              <a:t> </a:t>
            </a:r>
            <a:r>
              <a:rPr lang="de-AT" dirty="0" err="1"/>
              <a:t>to</a:t>
            </a:r>
            <a:r>
              <a:rPr lang="de-AT" dirty="0"/>
              <a:t> </a:t>
            </a:r>
            <a:r>
              <a:rPr lang="de-AT" dirty="0" err="1"/>
              <a:t>labels</a:t>
            </a:r>
            <a:endParaRPr lang="de-AT" dirty="0"/>
          </a:p>
          <a:p>
            <a:pPr lvl="3"/>
            <a:endParaRPr lang="de-DE" dirty="0" smtClean="0"/>
          </a:p>
          <a:p>
            <a:pPr lvl="3"/>
            <a:endParaRPr lang="de-AT" dirty="0"/>
          </a:p>
          <a:p>
            <a:r>
              <a:rPr lang="de-AT" dirty="0"/>
              <a:t>Common </a:t>
            </a:r>
            <a:r>
              <a:rPr lang="de-AT" dirty="0" err="1"/>
              <a:t>tasks</a:t>
            </a:r>
            <a:endParaRPr lang="de-AT" dirty="0"/>
          </a:p>
          <a:p>
            <a:pPr lvl="1"/>
            <a:r>
              <a:rPr lang="de-AT" dirty="0"/>
              <a:t>Regression (real-</a:t>
            </a:r>
            <a:r>
              <a:rPr lang="de-AT" dirty="0" err="1"/>
              <a:t>valued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 err="1"/>
              <a:t>Classification</a:t>
            </a:r>
            <a:r>
              <a:rPr lang="de-AT" dirty="0"/>
              <a:t> (</a:t>
            </a:r>
            <a:r>
              <a:rPr lang="de-AT" dirty="0" err="1"/>
              <a:t>discrete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)</a:t>
            </a:r>
          </a:p>
          <a:p>
            <a:pPr lvl="1"/>
            <a:r>
              <a:rPr lang="de-AT" dirty="0"/>
              <a:t>Clustering (</a:t>
            </a:r>
            <a:r>
              <a:rPr lang="de-AT" dirty="0" err="1"/>
              <a:t>no</a:t>
            </a:r>
            <a:r>
              <a:rPr lang="de-AT" dirty="0"/>
              <a:t> </a:t>
            </a:r>
            <a:r>
              <a:rPr lang="de-AT" dirty="0" err="1"/>
              <a:t>labels</a:t>
            </a:r>
            <a:r>
              <a:rPr lang="de-AT" dirty="0"/>
              <a:t>, </a:t>
            </a:r>
            <a:r>
              <a:rPr lang="de-AT" dirty="0" err="1"/>
              <a:t>group</a:t>
            </a:r>
            <a:r>
              <a:rPr lang="de-AT" dirty="0"/>
              <a:t> </a:t>
            </a:r>
            <a:r>
              <a:rPr lang="de-AT" dirty="0" err="1"/>
              <a:t>similar</a:t>
            </a:r>
            <a:r>
              <a:rPr lang="de-AT" dirty="0"/>
              <a:t> </a:t>
            </a:r>
            <a:r>
              <a:rPr lang="de-AT" dirty="0" err="1"/>
              <a:t>observations</a:t>
            </a:r>
            <a:r>
              <a:rPr lang="de-AT" dirty="0"/>
              <a:t>)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40529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Data-based Modeling Algorithms in </a:t>
            </a:r>
            <a:r>
              <a:rPr lang="en-US" sz="3600" dirty="0" err="1"/>
              <a:t>HeuristicLab</a:t>
            </a:r>
            <a:endParaRPr lang="de-AT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Symbolic </a:t>
            </a:r>
            <a:r>
              <a:rPr lang="en-US" dirty="0"/>
              <a:t>regression and classification based on genetic programming</a:t>
            </a:r>
          </a:p>
          <a:p>
            <a:pPr lvl="3"/>
            <a:endParaRPr lang="en-US" dirty="0"/>
          </a:p>
          <a:p>
            <a:r>
              <a:rPr lang="en-US" dirty="0"/>
              <a:t>External L</a:t>
            </a:r>
            <a:r>
              <a:rPr lang="en-US" dirty="0" smtClean="0"/>
              <a:t>ibraries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Support Vector Machines for Regression and Classification</a:t>
            </a:r>
          </a:p>
          <a:p>
            <a:pPr lvl="1"/>
            <a:r>
              <a:rPr lang="en-US" dirty="0"/>
              <a:t>Linear Regression</a:t>
            </a:r>
          </a:p>
          <a:p>
            <a:pPr lvl="1"/>
            <a:r>
              <a:rPr lang="en-US" dirty="0"/>
              <a:t>Linear Discriminate Analysis</a:t>
            </a:r>
          </a:p>
          <a:p>
            <a:pPr lvl="1"/>
            <a:r>
              <a:rPr lang="en-US" dirty="0"/>
              <a:t>K-Means clustering</a:t>
            </a:r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819276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000" dirty="0" smtClean="0"/>
              <a:t>Case Studies</a:t>
            </a:r>
            <a:endParaRPr lang="de-AT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12976"/>
          </a:xfrm>
        </p:spPr>
        <p:txBody>
          <a:bodyPr>
            <a:normAutofit fontScale="92500" lnSpcReduction="20000"/>
          </a:bodyPr>
          <a:lstStyle/>
          <a:p>
            <a:r>
              <a:rPr lang="de-AT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import</a:t>
            </a:r>
            <a:endParaRPr lang="de-DE" dirty="0" smtClean="0"/>
          </a:p>
          <a:p>
            <a:pPr lvl="2"/>
            <a:r>
              <a:rPr lang="de-DE" dirty="0" err="1" smtClean="0"/>
              <a:t>target</a:t>
            </a:r>
            <a:r>
              <a:rPr lang="de-DE" dirty="0" smtClean="0"/>
              <a:t> variable</a:t>
            </a:r>
          </a:p>
          <a:p>
            <a:pPr lvl="2"/>
            <a:r>
              <a:rPr lang="de-DE" dirty="0" err="1" smtClean="0"/>
              <a:t>input</a:t>
            </a:r>
            <a:r>
              <a:rPr lang="de-DE" dirty="0" smtClean="0"/>
              <a:t> variables</a:t>
            </a:r>
          </a:p>
          <a:p>
            <a:pPr lvl="2"/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partitions</a:t>
            </a:r>
            <a:r>
              <a:rPr lang="de-DE" dirty="0" smtClean="0"/>
              <a:t> (</a:t>
            </a:r>
            <a:r>
              <a:rPr lang="de-DE" dirty="0" err="1" smtClean="0"/>
              <a:t>training</a:t>
            </a:r>
            <a:r>
              <a:rPr lang="de-DE" dirty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test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analysis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2"/>
            <a:r>
              <a:rPr lang="de-DE" dirty="0" err="1" smtClean="0"/>
              <a:t>accuracy</a:t>
            </a:r>
            <a:r>
              <a:rPr lang="de-DE" dirty="0" smtClean="0"/>
              <a:t> </a:t>
            </a:r>
            <a:r>
              <a:rPr lang="de-DE" dirty="0" err="1" smtClean="0"/>
              <a:t>metrics</a:t>
            </a:r>
            <a:endParaRPr lang="de-DE" dirty="0" smtClean="0"/>
          </a:p>
          <a:p>
            <a:pPr lvl="2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output</a:t>
            </a:r>
            <a:endParaRPr lang="de-AT" dirty="0"/>
          </a:p>
          <a:p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54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ChangeAspect="1"/>
          </p:cNvPicPr>
          <p:nvPr/>
        </p:nvPicPr>
        <p:blipFill rotWithShape="1">
          <a:blip r:embed="rId2" cstate="print"/>
          <a:srcRect l="60140" t="44120" r="10789" b="16479"/>
          <a:stretch/>
        </p:blipFill>
        <p:spPr bwMode="auto">
          <a:xfrm>
            <a:off x="6194599" y="1489012"/>
            <a:ext cx="2044826" cy="208445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LR scatter plot.png"/>
          <p:cNvPicPr>
            <a:picLocks noChangeAspect="1"/>
          </p:cNvPicPr>
          <p:nvPr/>
        </p:nvPicPr>
        <p:blipFill rotWithShape="1">
          <a:blip r:embed="rId3" cstate="print"/>
          <a:srcRect l="59802" t="39775" r="10902" b="14682"/>
          <a:stretch/>
        </p:blipFill>
        <p:spPr bwMode="auto">
          <a:xfrm>
            <a:off x="6180312" y="3921629"/>
            <a:ext cx="2073401" cy="2424285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LR swith to textual moel.png"/>
          <p:cNvPicPr>
            <a:picLocks noChangeAspect="1"/>
          </p:cNvPicPr>
          <p:nvPr/>
        </p:nvPicPr>
        <p:blipFill rotWithShape="1">
          <a:blip r:embed="rId4" cstate="print"/>
          <a:srcRect l="4775" t="63944" r="7255" b="9314"/>
          <a:stretch/>
        </p:blipFill>
        <p:spPr>
          <a:xfrm>
            <a:off x="1295400" y="5133771"/>
            <a:ext cx="4116679" cy="939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88318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Case S</a:t>
            </a:r>
            <a:r>
              <a:rPr lang="de-AT" dirty="0" smtClean="0"/>
              <a:t>tudy</a:t>
            </a:r>
            <a:r>
              <a:rPr lang="de-AT" dirty="0"/>
              <a:t>: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8999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Poly-10 </a:t>
            </a:r>
            <a:r>
              <a:rPr lang="en-US" dirty="0"/>
              <a:t>benchmark problem dataset</a:t>
            </a:r>
          </a:p>
          <a:p>
            <a:pPr lvl="1"/>
            <a:r>
              <a:rPr lang="en-US" dirty="0"/>
              <a:t>10 input variables x</a:t>
            </a:r>
            <a:r>
              <a:rPr lang="en-US" baseline="-25000" dirty="0"/>
              <a:t>1</a:t>
            </a:r>
            <a:r>
              <a:rPr lang="en-US" dirty="0"/>
              <a:t> …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/>
              <a:t>y = </a:t>
            </a:r>
            <a:r>
              <a:rPr lang="en-US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 ∙ x</a:t>
            </a:r>
            <a:r>
              <a:rPr lang="en-US" baseline="-25000" dirty="0" smtClean="0"/>
              <a:t>2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4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5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1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7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9</a:t>
            </a:r>
            <a:r>
              <a:rPr lang="en-US" dirty="0" smtClean="0"/>
              <a:t> </a:t>
            </a:r>
            <a:r>
              <a:rPr lang="en-US" dirty="0"/>
              <a:t>+ x</a:t>
            </a:r>
            <a:r>
              <a:rPr lang="en-US" baseline="-25000" dirty="0"/>
              <a:t>3</a:t>
            </a:r>
            <a:r>
              <a:rPr lang="en-US" dirty="0"/>
              <a:t> ∙ </a:t>
            </a:r>
            <a:r>
              <a:rPr lang="en-US" dirty="0" smtClean="0"/>
              <a:t>x</a:t>
            </a:r>
            <a:r>
              <a:rPr lang="en-US" baseline="-25000" dirty="0" smtClean="0"/>
              <a:t>6</a:t>
            </a:r>
            <a:r>
              <a:rPr lang="en-US" dirty="0" smtClean="0"/>
              <a:t> </a:t>
            </a:r>
            <a:r>
              <a:rPr lang="en-US" dirty="0"/>
              <a:t>∙ </a:t>
            </a:r>
            <a:r>
              <a:rPr lang="en-US" dirty="0" smtClean="0"/>
              <a:t>x</a:t>
            </a:r>
            <a:r>
              <a:rPr lang="en-US" baseline="-25000" dirty="0" smtClean="0"/>
              <a:t>10</a:t>
            </a:r>
          </a:p>
          <a:p>
            <a:pPr lvl="5"/>
            <a:endParaRPr lang="en-US" baseline="-25000" dirty="0"/>
          </a:p>
          <a:p>
            <a:pPr lvl="1"/>
            <a:r>
              <a:rPr lang="en-US" dirty="0" smtClean="0"/>
              <a:t>non-linear </a:t>
            </a:r>
            <a:r>
              <a:rPr lang="en-US" dirty="0"/>
              <a:t>modeling approach </a:t>
            </a:r>
            <a:r>
              <a:rPr lang="en-US" dirty="0" smtClean="0"/>
              <a:t>necessary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frequently </a:t>
            </a:r>
            <a:r>
              <a:rPr lang="en-US" dirty="0"/>
              <a:t>used in GP </a:t>
            </a:r>
            <a:r>
              <a:rPr lang="en-US" dirty="0" smtClean="0"/>
              <a:t>literature</a:t>
            </a:r>
          </a:p>
          <a:p>
            <a:pPr lvl="5"/>
            <a:endParaRPr lang="en-US" dirty="0"/>
          </a:p>
          <a:p>
            <a:pPr lvl="1"/>
            <a:r>
              <a:rPr lang="en-US" dirty="0" smtClean="0"/>
              <a:t>download </a:t>
            </a:r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</a:t>
            </a:r>
            <a:r>
              <a:rPr lang="en-US" dirty="0" smtClean="0">
                <a:hlinkClick r:id="rId2"/>
              </a:rPr>
              <a:t>dev.heuristiclab.com/AdditionalMaterial#GECCO2012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19333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Linear Regression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8266"/>
          </a:xfrm>
        </p:spPr>
        <p:txBody>
          <a:bodyPr>
            <a:normAutofit fontScale="55000" lnSpcReduction="20000"/>
          </a:bodyPr>
          <a:lstStyle/>
          <a:p>
            <a:r>
              <a:rPr lang="de-AT" dirty="0"/>
              <a:t>Create </a:t>
            </a:r>
            <a:r>
              <a:rPr lang="de-AT" dirty="0" err="1"/>
              <a:t>new</a:t>
            </a:r>
            <a:r>
              <a:rPr lang="de-AT" dirty="0"/>
              <a:t> </a:t>
            </a:r>
            <a:r>
              <a:rPr lang="de-AT" dirty="0" err="1" smtClean="0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56</a:t>
            </a:fld>
            <a:endParaRPr lang="de-DE"/>
          </a:p>
        </p:txBody>
      </p:sp>
      <p:grpSp>
        <p:nvGrpSpPr>
          <p:cNvPr id="8" name="Group 7"/>
          <p:cNvGrpSpPr/>
          <p:nvPr/>
        </p:nvGrpSpPr>
        <p:grpSpPr>
          <a:xfrm>
            <a:off x="1600320" y="1916832"/>
            <a:ext cx="5943361" cy="4464496"/>
            <a:chOff x="1190625" y="1473200"/>
            <a:chExt cx="6762750" cy="5080000"/>
          </a:xfrm>
        </p:grpSpPr>
        <p:pic>
          <p:nvPicPr>
            <p:cNvPr id="9" name="Picture 8" descr="new LR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90625" y="1473200"/>
              <a:ext cx="6762750" cy="508000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95400" y="1828800"/>
              <a:ext cx="182563" cy="196850"/>
            </a:xfrm>
            <a:prstGeom prst="roundRect">
              <a:avLst>
                <a:gd name="adj" fmla="val 16667"/>
              </a:avLst>
            </a:prstGeom>
            <a:noFill/>
            <a:ln w="50800" cap="rnd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</p:grpSp>
    </p:spTree>
    <p:extLst>
      <p:ext uri="{BB962C8B-B14F-4D97-AF65-F5344CB8AC3E}">
        <p14:creationId xmlns:p14="http://schemas.microsoft.com/office/powerpoint/2010/main" val="29281397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 </a:t>
            </a:r>
            <a:r>
              <a:rPr lang="de-AT" dirty="0" err="1"/>
              <a:t>from</a:t>
            </a:r>
            <a:r>
              <a:rPr lang="de-AT" dirty="0"/>
              <a:t> CSV-File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57</a:t>
            </a:fld>
            <a:endParaRPr lang="de-DE"/>
          </a:p>
        </p:txBody>
      </p:sp>
      <p:pic>
        <p:nvPicPr>
          <p:cNvPr id="7" name="Content Placeholder 4" descr="lr import from csv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42532" y="2827868"/>
            <a:ext cx="5681135" cy="23706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29935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a</a:t>
            </a:r>
            <a:r>
              <a:rPr lang="de-AT" dirty="0" err="1" smtClean="0"/>
              <a:t>nd</a:t>
            </a:r>
            <a:r>
              <a:rPr lang="de-AT" dirty="0" smtClean="0"/>
              <a:t> </a:t>
            </a:r>
            <a:r>
              <a:rPr lang="de-AT" dirty="0" err="1"/>
              <a:t>Configure</a:t>
            </a:r>
            <a:r>
              <a:rPr lang="de-AT" dirty="0"/>
              <a:t> Dataset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58</a:t>
            </a:fld>
            <a:endParaRPr lang="de-DE"/>
          </a:p>
        </p:txBody>
      </p:sp>
      <p:pic>
        <p:nvPicPr>
          <p:cNvPr id="7" name="Content Placeholder 4" descr="LR check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0618082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Imported</a:t>
            </a:r>
            <a:r>
              <a:rPr lang="de-AT" dirty="0"/>
              <a:t>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59</a:t>
            </a:fld>
            <a:endParaRPr lang="de-DE"/>
          </a:p>
        </p:txBody>
      </p:sp>
      <p:pic>
        <p:nvPicPr>
          <p:cNvPr id="7" name="Content Placeholder 4" descr="LR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335866" y="3225800"/>
            <a:ext cx="3945467" cy="2599267"/>
          </a:xfrm>
          <a:prstGeom prst="roundRect">
            <a:avLst>
              <a:gd name="adj" fmla="val 2639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1693333" y="3285067"/>
            <a:ext cx="440268" cy="177801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1999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Where to get HeuristicLab?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1"/>
            <a:ext cx="4762872" cy="4565103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Download binaries</a:t>
            </a:r>
          </a:p>
          <a:p>
            <a:pPr lvl="1"/>
            <a:r>
              <a:rPr lang="en-US" dirty="0" smtClean="0"/>
              <a:t>deployed as ZIP archives</a:t>
            </a:r>
          </a:p>
          <a:p>
            <a:pPr lvl="1"/>
            <a:r>
              <a:rPr lang="en-US" dirty="0" smtClean="0"/>
              <a:t>latest stable version </a:t>
            </a:r>
            <a:r>
              <a:rPr lang="en-US" dirty="0" smtClean="0"/>
              <a:t>3.3.7</a:t>
            </a:r>
            <a:endParaRPr lang="en-US" dirty="0" smtClean="0"/>
          </a:p>
          <a:p>
            <a:pPr lvl="2"/>
            <a:r>
              <a:rPr lang="en-US" dirty="0" smtClean="0"/>
              <a:t>released on </a:t>
            </a:r>
            <a:r>
              <a:rPr lang="en-US" dirty="0" smtClean="0"/>
              <a:t>July 8th, </a:t>
            </a:r>
            <a:r>
              <a:rPr lang="en-US" dirty="0" smtClean="0"/>
              <a:t>2012</a:t>
            </a:r>
          </a:p>
          <a:p>
            <a:pPr lvl="1"/>
            <a:r>
              <a:rPr lang="en-US" dirty="0" smtClean="0"/>
              <a:t>daily trunk builds</a:t>
            </a:r>
          </a:p>
          <a:p>
            <a:pPr lvl="1"/>
            <a:r>
              <a:rPr lang="en-US" dirty="0" smtClean="0">
                <a:hlinkClick r:id="rId2"/>
              </a:rPr>
              <a:t>http://dev.heuristiclab.com/download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Check out sources</a:t>
            </a:r>
          </a:p>
          <a:p>
            <a:pPr lvl="1"/>
            <a:r>
              <a:rPr lang="en-US" dirty="0" smtClean="0"/>
              <a:t>SVN repository</a:t>
            </a:r>
          </a:p>
          <a:p>
            <a:pPr lvl="1"/>
            <a:r>
              <a:rPr lang="en-US" dirty="0" err="1" smtClean="0"/>
              <a:t>HeuristicLab</a:t>
            </a:r>
            <a:r>
              <a:rPr lang="en-US" dirty="0" smtClean="0"/>
              <a:t> </a:t>
            </a:r>
            <a:r>
              <a:rPr lang="en-US" dirty="0" smtClean="0"/>
              <a:t>3.3.7 </a:t>
            </a:r>
            <a:r>
              <a:rPr lang="en-US" dirty="0" smtClean="0"/>
              <a:t>tag</a:t>
            </a:r>
          </a:p>
          <a:p>
            <a:pPr lvl="2"/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dev.heuristiclab.com/svn/hl/core/tags/3.3.7</a:t>
            </a:r>
            <a:endParaRPr lang="en-US" dirty="0" smtClean="0"/>
          </a:p>
          <a:p>
            <a:pPr lvl="1"/>
            <a:r>
              <a:rPr lang="en-US" dirty="0" smtClean="0"/>
              <a:t>current development trunk</a:t>
            </a:r>
          </a:p>
          <a:p>
            <a:pPr lvl="2"/>
            <a:r>
              <a:rPr lang="en-US" dirty="0" smtClean="0">
                <a:hlinkClick r:id="rId4"/>
              </a:rPr>
              <a:t>http://dev.heuristiclab.com/svn/hl/core/trunk</a:t>
            </a:r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License</a:t>
            </a:r>
          </a:p>
          <a:p>
            <a:pPr lvl="1"/>
            <a:r>
              <a:rPr lang="en-US" dirty="0" smtClean="0"/>
              <a:t>GNU General Public License (Version 3)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System requirements</a:t>
            </a:r>
          </a:p>
          <a:p>
            <a:pPr lvl="1"/>
            <a:r>
              <a:rPr lang="en-US" dirty="0" smtClean="0"/>
              <a:t>Microsoft .NET Framework 4.0 Full Version</a:t>
            </a:r>
          </a:p>
          <a:p>
            <a:pPr lvl="1"/>
            <a:r>
              <a:rPr lang="en-US" dirty="0" smtClean="0"/>
              <a:t>enough RAM and CPU power ;-)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0072" y="2285873"/>
            <a:ext cx="3658007" cy="22862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Set Target Variable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60</a:t>
            </a:fld>
            <a:endParaRPr lang="de-DE"/>
          </a:p>
        </p:txBody>
      </p:sp>
      <p:pic>
        <p:nvPicPr>
          <p:cNvPr id="8" name="Content Placeholder 4" descr="LR set target variab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18733" y="3505201"/>
            <a:ext cx="795867" cy="1778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3335867" y="3683001"/>
            <a:ext cx="3141134" cy="1397000"/>
          </a:xfrm>
          <a:prstGeom prst="roundRect">
            <a:avLst>
              <a:gd name="adj" fmla="val 603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170350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Select Input Variables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61</a:t>
            </a:fld>
            <a:endParaRPr lang="de-DE"/>
          </a:p>
        </p:txBody>
      </p:sp>
      <p:pic>
        <p:nvPicPr>
          <p:cNvPr id="7" name="Content Placeholder 4" descr="lr select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03600" y="4309533"/>
            <a:ext cx="1363133" cy="1557868"/>
          </a:xfrm>
          <a:prstGeom prst="roundRect">
            <a:avLst>
              <a:gd name="adj" fmla="val 4273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368592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Configure Training and Test Partitions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62</a:t>
            </a:fld>
            <a:endParaRPr lang="de-DE"/>
          </a:p>
        </p:txBody>
      </p:sp>
      <p:pic>
        <p:nvPicPr>
          <p:cNvPr id="7" name="Content Placeholder 4" descr="lr optionally set training and test partition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82392" y="3987801"/>
            <a:ext cx="3687275" cy="406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30182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Run Linear Regression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63</a:t>
            </a:fld>
            <a:endParaRPr lang="de-DE"/>
          </a:p>
        </p:txBody>
      </p:sp>
      <p:pic>
        <p:nvPicPr>
          <p:cNvPr id="7" name="Content Placeholder 4" descr="run lr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73312" y="5811855"/>
            <a:ext cx="238555" cy="23334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45195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Results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64</a:t>
            </a:fld>
            <a:endParaRPr lang="de-DE"/>
          </a:p>
        </p:txBody>
      </p:sp>
      <p:pic>
        <p:nvPicPr>
          <p:cNvPr id="7" name="Content Placeholder 4" descr="LR Inspect results 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67932" y="2785533"/>
            <a:ext cx="3776135" cy="2971800"/>
          </a:xfrm>
          <a:prstGeom prst="roundRect">
            <a:avLst>
              <a:gd name="adj" fmla="val 2019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2328334" y="2294467"/>
            <a:ext cx="397934" cy="2032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08521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Scatterplot of Predicted and Target Values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65</a:t>
            </a:fld>
            <a:endParaRPr lang="de-DE"/>
          </a:p>
        </p:txBody>
      </p:sp>
      <p:pic>
        <p:nvPicPr>
          <p:cNvPr id="7" name="Content Placeholder 4" descr="LR scatter plo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71559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</a:t>
            </a:r>
            <a:r>
              <a:rPr lang="de-AT" dirty="0" err="1"/>
              <a:t>Linechart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66</a:t>
            </a:fld>
            <a:endParaRPr lang="de-DE"/>
          </a:p>
        </p:txBody>
      </p:sp>
      <p:pic>
        <p:nvPicPr>
          <p:cNvPr id="7" name="Content Placeholder 4" descr="LR line char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1705991" y="2819400"/>
            <a:ext cx="1621409" cy="1693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9178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</a:t>
            </a:r>
            <a:r>
              <a:rPr lang="en-US" sz="3200" dirty="0" smtClean="0"/>
              <a:t>the Model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67</a:t>
            </a:fld>
            <a:endParaRPr lang="de-DE"/>
          </a:p>
        </p:txBody>
      </p:sp>
      <p:pic>
        <p:nvPicPr>
          <p:cNvPr id="7" name="Content Placeholder 4" descr="lr graphical model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" t="14512" r="2506" b="5406"/>
          <a:stretch/>
        </p:blipFill>
        <p:spPr bwMode="auto">
          <a:xfrm>
            <a:off x="1608758" y="2132856"/>
            <a:ext cx="6073545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913346"/>
      </p:ext>
    </p:extLst>
  </p:cSld>
  <p:clrMapOvr>
    <a:masterClrMapping/>
  </p:clrMapOvr>
  <p:transition/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AT" sz="3200" dirty="0" err="1" smtClean="0"/>
              <a:t>Symbolic</a:t>
            </a:r>
            <a:r>
              <a:rPr lang="de-AT" sz="3200" dirty="0" smtClean="0"/>
              <a:t> Regression </a:t>
            </a:r>
            <a:r>
              <a:rPr lang="de-AT" sz="3200" dirty="0" err="1" smtClean="0"/>
              <a:t>with</a:t>
            </a:r>
            <a:r>
              <a:rPr lang="de-AT" sz="3200" dirty="0" smtClean="0"/>
              <a:t> </a:t>
            </a:r>
            <a:r>
              <a:rPr lang="de-AT" sz="3200" dirty="0" err="1" smtClean="0"/>
              <a:t>HeuristicLab</a:t>
            </a:r>
            <a:endParaRPr lang="de-AT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107603"/>
          </a:xfrm>
        </p:spPr>
        <p:txBody>
          <a:bodyPr>
            <a:normAutofit fontScale="77500" lnSpcReduction="20000"/>
          </a:bodyPr>
          <a:lstStyle/>
          <a:p>
            <a:r>
              <a:rPr lang="de-AT" dirty="0" smtClean="0"/>
              <a:t>Linear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produced</a:t>
            </a:r>
            <a:r>
              <a:rPr lang="de-AT" dirty="0"/>
              <a:t> an </a:t>
            </a:r>
            <a:r>
              <a:rPr lang="de-AT" dirty="0" err="1"/>
              <a:t>inaccurate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.</a:t>
            </a:r>
          </a:p>
          <a:p>
            <a:r>
              <a:rPr lang="de-AT" dirty="0"/>
              <a:t>Next: </a:t>
            </a:r>
            <a:r>
              <a:rPr lang="de-AT" dirty="0" err="1"/>
              <a:t>produce</a:t>
            </a:r>
            <a:r>
              <a:rPr lang="de-AT" dirty="0"/>
              <a:t> a </a:t>
            </a:r>
            <a:r>
              <a:rPr lang="de-AT" dirty="0" err="1"/>
              <a:t>nonlinear</a:t>
            </a:r>
            <a:r>
              <a:rPr lang="de-AT" dirty="0"/>
              <a:t>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regression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using</a:t>
            </a:r>
            <a:r>
              <a:rPr lang="de-AT" dirty="0"/>
              <a:t>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3"/>
            <a:endParaRPr lang="de-AT" dirty="0"/>
          </a:p>
          <a:p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programming</a:t>
            </a:r>
            <a:endParaRPr lang="de-AT" dirty="0"/>
          </a:p>
          <a:p>
            <a:pPr lvl="1"/>
            <a:r>
              <a:rPr lang="de-AT" dirty="0" err="1" smtClean="0"/>
              <a:t>evolve</a:t>
            </a:r>
            <a:r>
              <a:rPr lang="de-AT" dirty="0" smtClean="0"/>
              <a:t> </a:t>
            </a:r>
            <a:r>
              <a:rPr lang="de-AT" dirty="0"/>
              <a:t>variable-</a:t>
            </a:r>
            <a:r>
              <a:rPr lang="de-AT" dirty="0" err="1"/>
              <a:t>length</a:t>
            </a:r>
            <a:r>
              <a:rPr lang="de-AT" dirty="0"/>
              <a:t> </a:t>
            </a:r>
            <a:r>
              <a:rPr lang="de-AT" dirty="0" err="1"/>
              <a:t>models</a:t>
            </a:r>
            <a:r>
              <a:rPr lang="de-AT" dirty="0"/>
              <a:t> </a:t>
            </a:r>
          </a:p>
          <a:p>
            <a:pPr lvl="1"/>
            <a:r>
              <a:rPr lang="de-AT" dirty="0" err="1" smtClean="0"/>
              <a:t>model</a:t>
            </a:r>
            <a:r>
              <a:rPr lang="de-AT" dirty="0" smtClean="0"/>
              <a:t> </a:t>
            </a:r>
            <a:r>
              <a:rPr lang="de-AT" dirty="0" err="1"/>
              <a:t>representation</a:t>
            </a:r>
            <a:r>
              <a:rPr lang="de-AT" dirty="0"/>
              <a:t>: </a:t>
            </a:r>
            <a:r>
              <a:rPr lang="de-AT" dirty="0" err="1"/>
              <a:t>symbolic</a:t>
            </a:r>
            <a:r>
              <a:rPr lang="de-AT" dirty="0"/>
              <a:t> </a:t>
            </a:r>
            <a:r>
              <a:rPr lang="de-AT" dirty="0" err="1"/>
              <a:t>expression</a:t>
            </a:r>
            <a:r>
              <a:rPr lang="de-AT" dirty="0"/>
              <a:t> </a:t>
            </a:r>
            <a:r>
              <a:rPr lang="de-AT" dirty="0" err="1"/>
              <a:t>tree</a:t>
            </a:r>
            <a:endParaRPr lang="de-AT" dirty="0"/>
          </a:p>
          <a:p>
            <a:pPr lvl="1"/>
            <a:r>
              <a:rPr lang="de-AT" dirty="0" err="1" smtClean="0"/>
              <a:t>structure</a:t>
            </a:r>
            <a:r>
              <a:rPr lang="de-AT" dirty="0" smtClean="0"/>
              <a:t> </a:t>
            </a:r>
            <a:r>
              <a:rPr lang="de-AT" dirty="0" err="1"/>
              <a:t>and</a:t>
            </a:r>
            <a:r>
              <a:rPr lang="de-AT" dirty="0"/>
              <a:t> </a:t>
            </a:r>
            <a:r>
              <a:rPr lang="de-AT" dirty="0" err="1"/>
              <a:t>model</a:t>
            </a:r>
            <a:r>
              <a:rPr lang="de-AT" dirty="0"/>
              <a:t> </a:t>
            </a:r>
            <a:r>
              <a:rPr lang="de-AT" dirty="0" err="1"/>
              <a:t>parameters</a:t>
            </a:r>
            <a:r>
              <a:rPr lang="de-AT" dirty="0"/>
              <a:t> </a:t>
            </a:r>
            <a:r>
              <a:rPr lang="de-AT" dirty="0" err="1"/>
              <a:t>are</a:t>
            </a:r>
            <a:r>
              <a:rPr lang="de-AT" dirty="0"/>
              <a:t> </a:t>
            </a:r>
            <a:r>
              <a:rPr lang="de-AT" dirty="0" err="1"/>
              <a:t>evolved</a:t>
            </a:r>
            <a:r>
              <a:rPr lang="de-AT" dirty="0"/>
              <a:t> </a:t>
            </a:r>
            <a:r>
              <a:rPr lang="de-AT" dirty="0" err="1"/>
              <a:t>side-by-side</a:t>
            </a:r>
            <a:endParaRPr lang="de-AT" dirty="0"/>
          </a:p>
          <a:p>
            <a:pPr lvl="1"/>
            <a:r>
              <a:rPr lang="de-AT" dirty="0" err="1" smtClean="0"/>
              <a:t>white</a:t>
            </a:r>
            <a:r>
              <a:rPr lang="de-AT" dirty="0" smtClean="0"/>
              <a:t>-box </a:t>
            </a:r>
            <a:r>
              <a:rPr lang="de-AT" dirty="0" err="1" smtClean="0"/>
              <a:t>models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68</a:t>
            </a:fld>
            <a:endParaRPr lang="de-DE"/>
          </a:p>
        </p:txBody>
      </p:sp>
      <p:grpSp>
        <p:nvGrpSpPr>
          <p:cNvPr id="7" name="Group 67"/>
          <p:cNvGrpSpPr>
            <a:grpSpLocks/>
          </p:cNvGrpSpPr>
          <p:nvPr/>
        </p:nvGrpSpPr>
        <p:grpSpPr bwMode="auto">
          <a:xfrm>
            <a:off x="3657600" y="4562648"/>
            <a:ext cx="2209800" cy="1676400"/>
            <a:chOff x="3246262" y="4369954"/>
            <a:chExt cx="1208386" cy="889483"/>
          </a:xfrm>
        </p:grpSpPr>
        <p:sp>
          <p:nvSpPr>
            <p:cNvPr id="8" name="Oval 54"/>
            <p:cNvSpPr>
              <a:spLocks noChangeArrowheads="1"/>
            </p:cNvSpPr>
            <p:nvPr/>
          </p:nvSpPr>
          <p:spPr bwMode="auto">
            <a:xfrm>
              <a:off x="3929349" y="4369954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-</a:t>
              </a:r>
            </a:p>
          </p:txBody>
        </p:sp>
        <p:sp>
          <p:nvSpPr>
            <p:cNvPr id="9" name="Oval 55"/>
            <p:cNvSpPr>
              <a:spLocks noChangeArrowheads="1"/>
            </p:cNvSpPr>
            <p:nvPr/>
          </p:nvSpPr>
          <p:spPr bwMode="auto">
            <a:xfrm>
              <a:off x="4244928" y="4602518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x3</a:t>
              </a:r>
            </a:p>
          </p:txBody>
        </p:sp>
        <p:cxnSp>
          <p:nvCxnSpPr>
            <p:cNvPr id="10" name="AutoShape 32"/>
            <p:cNvCxnSpPr>
              <a:cxnSpLocks noChangeShapeType="1"/>
              <a:stCxn id="8" idx="5"/>
              <a:endCxn id="9" idx="1"/>
            </p:cNvCxnSpPr>
            <p:nvPr/>
          </p:nvCxnSpPr>
          <p:spPr bwMode="auto">
            <a:xfrm rot="16200000" flipH="1">
              <a:off x="4130178" y="4479611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1" name="Oval 57"/>
            <p:cNvSpPr>
              <a:spLocks noChangeArrowheads="1"/>
            </p:cNvSpPr>
            <p:nvPr/>
          </p:nvSpPr>
          <p:spPr bwMode="auto">
            <a:xfrm>
              <a:off x="3561839" y="4640272"/>
              <a:ext cx="209720" cy="15554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+</a:t>
              </a:r>
            </a:p>
          </p:txBody>
        </p:sp>
        <p:sp>
          <p:nvSpPr>
            <p:cNvPr id="12" name="Oval 58"/>
            <p:cNvSpPr>
              <a:spLocks noChangeArrowheads="1"/>
            </p:cNvSpPr>
            <p:nvPr/>
          </p:nvSpPr>
          <p:spPr bwMode="auto">
            <a:xfrm>
              <a:off x="3246262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3" name="AutoShape 35"/>
            <p:cNvCxnSpPr>
              <a:cxnSpLocks noChangeShapeType="1"/>
              <a:stCxn id="11" idx="3"/>
              <a:endCxn id="12" idx="7"/>
            </p:cNvCxnSpPr>
            <p:nvPr/>
          </p:nvCxnSpPr>
          <p:spPr bwMode="auto">
            <a:xfrm rot="5400000">
              <a:off x="3447734" y="4750575"/>
              <a:ext cx="122355" cy="167284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4" name="AutoShape 36"/>
            <p:cNvCxnSpPr>
              <a:cxnSpLocks noChangeShapeType="1"/>
              <a:stCxn id="11" idx="5"/>
              <a:endCxn id="16" idx="1"/>
            </p:cNvCxnSpPr>
            <p:nvPr/>
          </p:nvCxnSpPr>
          <p:spPr bwMode="auto">
            <a:xfrm rot="16200000" flipH="1">
              <a:off x="3763311" y="4750573"/>
              <a:ext cx="122355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5" name="AutoShape 37"/>
            <p:cNvCxnSpPr>
              <a:cxnSpLocks noChangeShapeType="1"/>
              <a:stCxn id="11" idx="7"/>
              <a:endCxn id="8" idx="3"/>
            </p:cNvCxnSpPr>
            <p:nvPr/>
          </p:nvCxnSpPr>
          <p:spPr bwMode="auto">
            <a:xfrm rot="5400000" flipH="1" flipV="1">
              <a:off x="3769646" y="4472635"/>
              <a:ext cx="161618" cy="219216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6" name="Oval 62"/>
            <p:cNvSpPr>
              <a:spLocks noChangeArrowheads="1"/>
            </p:cNvSpPr>
            <p:nvPr/>
          </p:nvSpPr>
          <p:spPr bwMode="auto">
            <a:xfrm>
              <a:off x="3877419" y="4872836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*</a:t>
              </a:r>
            </a:p>
          </p:txBody>
        </p:sp>
        <p:sp>
          <p:nvSpPr>
            <p:cNvPr id="17" name="Oval 63"/>
            <p:cNvSpPr>
              <a:spLocks noChangeArrowheads="1"/>
            </p:cNvSpPr>
            <p:nvPr/>
          </p:nvSpPr>
          <p:spPr bwMode="auto">
            <a:xfrm>
              <a:off x="4191000" y="5105400"/>
              <a:ext cx="211717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x2</a:t>
              </a:r>
            </a:p>
          </p:txBody>
        </p:sp>
        <p:sp>
          <p:nvSpPr>
            <p:cNvPr id="18" name="Oval 64"/>
            <p:cNvSpPr>
              <a:spLocks noChangeArrowheads="1"/>
            </p:cNvSpPr>
            <p:nvPr/>
          </p:nvSpPr>
          <p:spPr bwMode="auto">
            <a:xfrm>
              <a:off x="3561839" y="5105400"/>
              <a:ext cx="209720" cy="154037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lIns="0" tIns="0" rIns="0" bIns="0" anchor="ctr"/>
            <a:lstStyle/>
            <a:p>
              <a:pPr algn="ctr"/>
              <a:r>
                <a:rPr lang="de-DE" sz="1100"/>
                <a:t>x1</a:t>
              </a:r>
            </a:p>
          </p:txBody>
        </p:sp>
        <p:cxnSp>
          <p:nvCxnSpPr>
            <p:cNvPr id="19" name="AutoShape 41"/>
            <p:cNvCxnSpPr>
              <a:cxnSpLocks noChangeShapeType="1"/>
              <a:stCxn id="16" idx="3"/>
              <a:endCxn id="18" idx="7"/>
            </p:cNvCxnSpPr>
            <p:nvPr/>
          </p:nvCxnSpPr>
          <p:spPr bwMode="auto">
            <a:xfrm rot="5400000">
              <a:off x="3762667" y="4982493"/>
              <a:ext cx="123642" cy="167285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0" name="AutoShape 42"/>
            <p:cNvCxnSpPr>
              <a:cxnSpLocks noChangeShapeType="1"/>
              <a:stCxn id="16" idx="5"/>
              <a:endCxn id="17" idx="1"/>
            </p:cNvCxnSpPr>
            <p:nvPr/>
          </p:nvCxnSpPr>
          <p:spPr bwMode="auto">
            <a:xfrm rot="16200000" flipH="1">
              <a:off x="4077394" y="4983345"/>
              <a:ext cx="123642" cy="165582"/>
            </a:xfrm>
            <a:prstGeom prst="straightConnector1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434763912"/>
      </p:ext>
    </p:extLst>
  </p:cSld>
  <p:clrMapOvr>
    <a:masterClrMapping/>
  </p:clrMapOvr>
  <p:transition/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Regression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HeuristicLab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problem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function</a:t>
            </a:r>
            <a:r>
              <a:rPr lang="de-DE" dirty="0" smtClean="0"/>
              <a:t> </a:t>
            </a:r>
            <a:r>
              <a:rPr lang="de-DE" dirty="0" err="1" smtClean="0"/>
              <a:t>set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terminal </a:t>
            </a:r>
            <a:r>
              <a:rPr lang="de-DE" dirty="0" err="1" smtClean="0"/>
              <a:t>set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size</a:t>
            </a:r>
            <a:r>
              <a:rPr lang="de-DE" dirty="0" smtClean="0"/>
              <a:t> </a:t>
            </a:r>
            <a:r>
              <a:rPr lang="de-DE" dirty="0" err="1" smtClean="0"/>
              <a:t>constraints</a:t>
            </a:r>
            <a:endParaRPr lang="de-DE" dirty="0" smtClean="0"/>
          </a:p>
          <a:p>
            <a:pPr lvl="1"/>
            <a:r>
              <a:rPr lang="de-DE" dirty="0" smtClean="0"/>
              <a:t>Evaluation</a:t>
            </a:r>
          </a:p>
          <a:p>
            <a:pPr lvl="5"/>
            <a:endParaRPr lang="de-DE" dirty="0" smtClean="0"/>
          </a:p>
          <a:p>
            <a:r>
              <a:rPr lang="de-DE" dirty="0" err="1" smtClean="0"/>
              <a:t>Algorithm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endParaRPr lang="de-DE" dirty="0" smtClean="0"/>
          </a:p>
          <a:p>
            <a:pPr lvl="1"/>
            <a:r>
              <a:rPr lang="de-DE" dirty="0" err="1" smtClean="0"/>
              <a:t>selection</a:t>
            </a:r>
            <a:endParaRPr lang="de-DE" dirty="0" smtClean="0"/>
          </a:p>
          <a:p>
            <a:pPr lvl="1"/>
            <a:r>
              <a:rPr lang="de-DE" dirty="0" smtClean="0"/>
              <a:t>Mutation</a:t>
            </a:r>
          </a:p>
          <a:p>
            <a:pPr lvl="5"/>
            <a:endParaRPr lang="de-DE" dirty="0" smtClean="0"/>
          </a:p>
          <a:p>
            <a:r>
              <a:rPr lang="de-DE" dirty="0" smtClean="0"/>
              <a:t>Analysis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accuracy</a:t>
            </a:r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structure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69</a:t>
            </a:fld>
            <a:endParaRPr lang="de-DE" dirty="0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7747" t="17603" r="5493" b="8090"/>
          <a:stretch/>
        </p:blipFill>
        <p:spPr bwMode="auto">
          <a:xfrm>
            <a:off x="5791200" y="4671060"/>
            <a:ext cx="2365887" cy="15240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4818" t="35131" r="7633" b="6442"/>
          <a:stretch/>
        </p:blipFill>
        <p:spPr bwMode="auto">
          <a:xfrm>
            <a:off x="5304191" y="2590800"/>
            <a:ext cx="3339904" cy="167640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8850010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Plugin Infrastructure</a:t>
            </a:r>
            <a:endParaRPr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584299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consists of many assemblies</a:t>
            </a:r>
          </a:p>
          <a:p>
            <a:pPr lvl="1"/>
            <a:r>
              <a:rPr lang="en-US" dirty="0" smtClean="0"/>
              <a:t>119</a:t>
            </a:r>
            <a:r>
              <a:rPr lang="en-US" dirty="0" smtClean="0"/>
              <a:t> </a:t>
            </a:r>
            <a:r>
              <a:rPr lang="en-US" dirty="0" smtClean="0"/>
              <a:t>plugins in </a:t>
            </a:r>
            <a:r>
              <a:rPr lang="en-US" dirty="0" err="1" smtClean="0"/>
              <a:t>HeuristicLab</a:t>
            </a:r>
            <a:r>
              <a:rPr lang="en-US" dirty="0" smtClean="0"/>
              <a:t> </a:t>
            </a:r>
            <a:r>
              <a:rPr lang="en-US" dirty="0" smtClean="0"/>
              <a:t>3.3.7</a:t>
            </a:r>
            <a:endParaRPr lang="en-US" dirty="0" smtClean="0"/>
          </a:p>
          <a:p>
            <a:pPr lvl="1"/>
            <a:r>
              <a:rPr lang="en-US" dirty="0" smtClean="0"/>
              <a:t>plugins can be loaded or unloaded at runtime</a:t>
            </a:r>
          </a:p>
          <a:p>
            <a:pPr lvl="1"/>
            <a:r>
              <a:rPr lang="en-US" dirty="0" smtClean="0"/>
              <a:t>plugins can be updated via internet</a:t>
            </a:r>
          </a:p>
          <a:p>
            <a:pPr lvl="1"/>
            <a:r>
              <a:rPr lang="en-US" dirty="0" smtClean="0"/>
              <a:t>application plugins provide GUI frontends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Extensibility</a:t>
            </a:r>
          </a:p>
          <a:p>
            <a:pPr lvl="1"/>
            <a:r>
              <a:rPr lang="en-US" dirty="0" smtClean="0"/>
              <a:t>developing and deploying new plugins is easy</a:t>
            </a:r>
          </a:p>
          <a:p>
            <a:pPr lvl="1"/>
            <a:r>
              <a:rPr lang="en-US" dirty="0" smtClean="0"/>
              <a:t>dependencies are explicitly defined, automatically checked and resolved</a:t>
            </a:r>
          </a:p>
          <a:p>
            <a:pPr lvl="1"/>
            <a:r>
              <a:rPr lang="en-US" dirty="0" smtClean="0"/>
              <a:t>automatic discovery of interface implementations (service locator pattern)</a:t>
            </a:r>
          </a:p>
          <a:p>
            <a:pPr lvl="3"/>
            <a:endParaRPr lang="en-US" dirty="0" smtClean="0"/>
          </a:p>
          <a:p>
            <a:r>
              <a:rPr lang="en-US" dirty="0" smtClean="0"/>
              <a:t>Plugin Manager</a:t>
            </a:r>
          </a:p>
          <a:p>
            <a:pPr lvl="1"/>
            <a:r>
              <a:rPr lang="en-US" dirty="0" smtClean="0"/>
              <a:t>GUI to check, install, update or delete plugins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268756"/>
            <a:ext cx="2520279" cy="1896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80890" y="1916832"/>
            <a:ext cx="1779542" cy="1919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Create New </a:t>
            </a:r>
            <a:r>
              <a:rPr lang="de-AT" dirty="0" err="1"/>
              <a:t>Genetic</a:t>
            </a:r>
            <a:r>
              <a:rPr lang="de-AT" dirty="0"/>
              <a:t> </a:t>
            </a:r>
            <a:r>
              <a:rPr lang="de-AT" dirty="0" err="1"/>
              <a:t>Algorithm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70</a:t>
            </a:fld>
            <a:endParaRPr lang="de-DE"/>
          </a:p>
        </p:txBody>
      </p:sp>
      <p:pic>
        <p:nvPicPr>
          <p:cNvPr id="9" name="Content Placeholder 4" descr="symbreg create al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6589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1403350" y="1742017"/>
            <a:ext cx="21907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2631017" y="2960157"/>
            <a:ext cx="3286125" cy="152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31011147"/>
      </p:ext>
    </p:extLst>
  </p:cSld>
  <p:clrMapOvr>
    <a:masterClrMapping/>
  </p:clrMapOvr>
  <p:transition/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Create New Symbolic Regression Problem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71</a:t>
            </a:fld>
            <a:endParaRPr lang="de-DE"/>
          </a:p>
        </p:txBody>
      </p:sp>
      <p:pic>
        <p:nvPicPr>
          <p:cNvPr id="7" name="Content Placeholder 4" descr="symbreg create symbreg problem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4728" y="1412776"/>
            <a:ext cx="6474544" cy="4868078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651000" y="2479675"/>
            <a:ext cx="228600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726268" y="3031066"/>
            <a:ext cx="2362199" cy="262467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72962291"/>
      </p:ext>
    </p:extLst>
  </p:cSld>
  <p:clrMapOvr>
    <a:masterClrMapping/>
  </p:clrMapOvr>
  <p:transition/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/>
              <a:t>Import Data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72</a:t>
            </a:fld>
            <a:endParaRPr lang="de-DE"/>
          </a:p>
        </p:txBody>
      </p:sp>
      <p:pic>
        <p:nvPicPr>
          <p:cNvPr id="7" name="Content Placeholder 4" descr="symbreg import dat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3592" y="2836335"/>
            <a:ext cx="5680075" cy="22859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6528719"/>
      </p:ext>
    </p:extLst>
  </p:cSld>
  <p:clrMapOvr>
    <a:masterClrMapping/>
  </p:clrMapOvr>
  <p:transition/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Inspect Data and Configure Dataset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73</a:t>
            </a:fld>
            <a:endParaRPr lang="de-DE"/>
          </a:p>
        </p:txBody>
      </p:sp>
      <p:pic>
        <p:nvPicPr>
          <p:cNvPr id="7" name="Content Placeholder 4" descr="symbreg check and configure dataset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80720" cy="487423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7" y="4080933"/>
            <a:ext cx="3640666" cy="1557867"/>
          </a:xfrm>
          <a:prstGeom prst="roundRect">
            <a:avLst>
              <a:gd name="adj" fmla="val 4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409667"/>
      </p:ext>
    </p:extLst>
  </p:cSld>
  <p:clrMapOvr>
    <a:masterClrMapping/>
  </p:clrMapOvr>
  <p:transition/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 Target and Input Variables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74</a:t>
            </a:fld>
            <a:endParaRPr lang="de-DE"/>
          </a:p>
        </p:txBody>
      </p:sp>
      <p:pic>
        <p:nvPicPr>
          <p:cNvPr id="7" name="Content Placeholder 4" descr="symbreg set target and input variable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3399656" y="4310030"/>
            <a:ext cx="1367077" cy="1548904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00426901"/>
      </p:ext>
    </p:extLst>
  </p:cSld>
  <p:clrMapOvr>
    <a:masterClrMapping/>
  </p:clrMapOvr>
  <p:transition/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Configure Maximal Model Depth and Length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75</a:t>
            </a:fld>
            <a:endParaRPr lang="de-DE"/>
          </a:p>
        </p:txBody>
      </p:sp>
      <p:pic>
        <p:nvPicPr>
          <p:cNvPr id="7" name="Content Placeholder 4" descr="symbreg set max tree length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112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59661" y="3700677"/>
            <a:ext cx="1576206" cy="27865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436888" y="4068855"/>
            <a:ext cx="3615845" cy="223746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578863"/>
      </p:ext>
    </p:extLst>
  </p:cSld>
  <p:clrMapOvr>
    <a:masterClrMapping/>
  </p:clrMapOvr>
  <p:transition/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76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412066" y="3767668"/>
            <a:ext cx="3632201" cy="1905000"/>
          </a:xfrm>
          <a:prstGeom prst="roundRect">
            <a:avLst>
              <a:gd name="adj" fmla="val 3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0735731"/>
      </p:ext>
    </p:extLst>
  </p:cSld>
  <p:clrMapOvr>
    <a:masterClrMapping/>
  </p:clrMapOvr>
  <p:transition/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Function</a:t>
            </a:r>
            <a:r>
              <a:rPr lang="de-AT" dirty="0"/>
              <a:t> Set (</a:t>
            </a:r>
            <a:r>
              <a:rPr lang="de-AT" dirty="0" err="1"/>
              <a:t>Grammar</a:t>
            </a:r>
            <a:r>
              <a:rPr lang="de-AT" dirty="0"/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77</a:t>
            </a:fld>
            <a:endParaRPr lang="de-DE"/>
          </a:p>
        </p:txBody>
      </p:sp>
      <p:pic>
        <p:nvPicPr>
          <p:cNvPr id="7" name="Content Placeholder 4" descr="symbreg configure grammra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0417" y="3420535"/>
            <a:ext cx="1339850" cy="2523066"/>
          </a:xfrm>
          <a:prstGeom prst="roundRect">
            <a:avLst>
              <a:gd name="adj" fmla="val 49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056466" y="3514080"/>
            <a:ext cx="4216401" cy="38905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595747"/>
      </p:ext>
    </p:extLst>
  </p:cSld>
  <p:clrMapOvr>
    <a:masterClrMapping/>
  </p:clrMapOvr>
  <p:transition/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Algorithm</a:t>
            </a:r>
            <a:r>
              <a:rPr lang="de-AT" dirty="0"/>
              <a:t> Parameters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78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Freeform 6"/>
          <p:cNvSpPr>
            <a:spLocks/>
          </p:cNvSpPr>
          <p:nvPr/>
        </p:nvSpPr>
        <p:spPr bwMode="auto">
          <a:xfrm>
            <a:off x="1676400" y="2785533"/>
            <a:ext cx="1667933" cy="2954867"/>
          </a:xfrm>
          <a:prstGeom prst="roundRect">
            <a:avLst>
              <a:gd name="adj" fmla="val 3991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1905000" y="2294467"/>
            <a:ext cx="516467" cy="220133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3716079"/>
      </p:ext>
    </p:extLst>
  </p:cSld>
  <p:clrMapOvr>
    <a:masterClrMapping/>
  </p:clrMapOvr>
  <p:transition/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Mutation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79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8733" y="3259667"/>
            <a:ext cx="1329267" cy="2794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5133" y="3225799"/>
            <a:ext cx="3225800" cy="1464733"/>
          </a:xfrm>
          <a:prstGeom prst="roundRect">
            <a:avLst>
              <a:gd name="adj" fmla="val 5681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2829197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 smtClean="0"/>
              <a:t>Plugin</a:t>
            </a:r>
            <a:r>
              <a:rPr lang="de-AT" dirty="0" smtClean="0"/>
              <a:t> </a:t>
            </a:r>
            <a:r>
              <a:rPr lang="de-AT" dirty="0" err="1" smtClean="0"/>
              <a:t>Architecture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08910"/>
            <a:ext cx="8928992" cy="4168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129282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Selection</a:t>
            </a:r>
            <a:r>
              <a:rPr lang="de-AT" dirty="0"/>
              <a:t> Operator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80</a:t>
            </a:fld>
            <a:endParaRPr lang="de-DE"/>
          </a:p>
        </p:txBody>
      </p:sp>
      <p:pic>
        <p:nvPicPr>
          <p:cNvPr id="7" name="Content Placeholder 4" descr="symbreg configure GA parameter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7675" y="3696758"/>
            <a:ext cx="1271058" cy="17250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6193" y="3324226"/>
            <a:ext cx="3207808" cy="926042"/>
          </a:xfrm>
          <a:prstGeom prst="roundRect">
            <a:avLst>
              <a:gd name="adj" fmla="val 3718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165015"/>
      </p:ext>
    </p:extLst>
  </p:cSld>
  <p:clrMapOvr>
    <a:masterClrMapping/>
  </p:clrMapOvr>
  <p:transition/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Configure</a:t>
            </a:r>
            <a:r>
              <a:rPr lang="de-AT" dirty="0"/>
              <a:t> </a:t>
            </a:r>
            <a:r>
              <a:rPr lang="de-AT" dirty="0" err="1"/>
              <a:t>Tournament</a:t>
            </a:r>
            <a:r>
              <a:rPr lang="de-AT" dirty="0"/>
              <a:t> Group Size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81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397252" y="3323167"/>
            <a:ext cx="3198282" cy="2286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5169958" y="5027084"/>
            <a:ext cx="1466850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9831064"/>
      </p:ext>
    </p:extLst>
  </p:cSld>
  <p:clrMapOvr>
    <a:masterClrMapping/>
  </p:clrMapOvr>
  <p:transition/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Start Algorithm and Inspect Results</a:t>
            </a:r>
            <a:endParaRPr lang="de-AT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82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47788" y="1412776"/>
            <a:ext cx="6448425" cy="4849942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94686" y="5799666"/>
            <a:ext cx="225647" cy="2190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Freeform 7"/>
          <p:cNvSpPr>
            <a:spLocks/>
          </p:cNvSpPr>
          <p:nvPr/>
        </p:nvSpPr>
        <p:spPr bwMode="auto">
          <a:xfrm>
            <a:off x="1651000" y="2480732"/>
            <a:ext cx="1710267" cy="3253317"/>
          </a:xfrm>
          <a:prstGeom prst="roundRect">
            <a:avLst>
              <a:gd name="adj" fmla="val 2884"/>
            </a:avLst>
          </a:prstGeom>
          <a:noFill/>
          <a:ln w="508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203407"/>
      </p:ext>
    </p:extLst>
  </p:cSld>
  <p:clrMapOvr>
    <a:masterClrMapping/>
  </p:clrMapOvr>
  <p:transition/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Quality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83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18227814"/>
      </p:ext>
    </p:extLst>
  </p:cSld>
  <p:clrMapOvr>
    <a:masterClrMapping/>
  </p:clrMapOvr>
  <p:transition/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Inspect Best Model on 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84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716617" y="3484033"/>
            <a:ext cx="1610783" cy="1651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3394076" y="2883958"/>
            <a:ext cx="4005792" cy="2788709"/>
          </a:xfrm>
          <a:prstGeom prst="roundRect">
            <a:avLst>
              <a:gd name="adj" fmla="val 2412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10851554"/>
      </p:ext>
    </p:extLst>
  </p:cSld>
  <p:clrMapOvr>
    <a:masterClrMapping/>
  </p:clrMapOvr>
  <p:transition/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</a:t>
            </a:r>
            <a:r>
              <a:rPr lang="en-US" sz="3200" dirty="0" err="1"/>
              <a:t>Linechart</a:t>
            </a:r>
            <a:r>
              <a:rPr lang="en-US" sz="3200" dirty="0"/>
              <a:t>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85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6038749"/>
      </p:ext>
    </p:extLst>
  </p:cSld>
  <p:clrMapOvr>
    <a:masterClrMapping/>
  </p:clrMapOvr>
  <p:transition/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Inspect Structure of Best Model on </a:t>
            </a:r>
            <a:r>
              <a:rPr lang="en-US" sz="3200" dirty="0" smtClean="0"/>
              <a:t>Training Partition</a:t>
            </a:r>
            <a:endParaRPr lang="de-AT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8256772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Model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de-DE" dirty="0" smtClean="0"/>
              <a:t>Demonstration</a:t>
            </a:r>
          </a:p>
          <a:p>
            <a:pPr lvl="1"/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</a:t>
            </a:r>
            <a:r>
              <a:rPr lang="de-DE" dirty="0" err="1" smtClean="0"/>
              <a:t>impacts</a:t>
            </a:r>
            <a:endParaRPr lang="de-DE" dirty="0" smtClean="0"/>
          </a:p>
          <a:p>
            <a:pPr lvl="5"/>
            <a:endParaRPr lang="de-DE" dirty="0" smtClean="0"/>
          </a:p>
          <a:p>
            <a:pPr lvl="1"/>
            <a:r>
              <a:rPr lang="de-DE" dirty="0" err="1" smtClean="0"/>
              <a:t>manual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DE" dirty="0"/>
          </a:p>
          <a:p>
            <a:pPr lvl="2"/>
            <a:r>
              <a:rPr lang="de-DE" dirty="0" smtClean="0"/>
              <a:t>online update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results</a:t>
            </a:r>
            <a:endParaRPr lang="de-DE" dirty="0" smtClean="0"/>
          </a:p>
          <a:p>
            <a:pPr lvl="6"/>
            <a:endParaRPr lang="de-DE" dirty="0" smtClean="0"/>
          </a:p>
          <a:p>
            <a:pPr lvl="1"/>
            <a:r>
              <a:rPr lang="de-DE" dirty="0" err="1" smtClean="0"/>
              <a:t>model</a:t>
            </a:r>
            <a:r>
              <a:rPr lang="de-DE" dirty="0" smtClean="0"/>
              <a:t> </a:t>
            </a:r>
            <a:r>
              <a:rPr lang="de-DE" dirty="0" err="1" smtClean="0"/>
              <a:t>expor</a:t>
            </a:r>
            <a:r>
              <a:rPr lang="de-AT" dirty="0" smtClean="0"/>
              <a:t>t</a:t>
            </a:r>
          </a:p>
          <a:p>
            <a:pPr lvl="2"/>
            <a:r>
              <a:rPr lang="de-DE" dirty="0" smtClean="0"/>
              <a:t>MATLAB</a:t>
            </a:r>
          </a:p>
          <a:p>
            <a:pPr lvl="2"/>
            <a:r>
              <a:rPr lang="de-DE" dirty="0" err="1" smtClean="0"/>
              <a:t>LaTeX</a:t>
            </a: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87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 rotWithShape="1">
          <a:blip r:embed="rId2" cstate="print"/>
          <a:srcRect l="4479" t="18652" r="38394" b="11086"/>
          <a:stretch/>
        </p:blipFill>
        <p:spPr bwMode="auto">
          <a:xfrm>
            <a:off x="5724128" y="1700808"/>
            <a:ext cx="3039600" cy="2811780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 rotWithShape="1">
          <a:blip r:embed="rId3" cstate="print"/>
          <a:srcRect b="61816"/>
          <a:stretch/>
        </p:blipFill>
        <p:spPr>
          <a:xfrm>
            <a:off x="3275857" y="4941168"/>
            <a:ext cx="5487872" cy="1087490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642564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Detailed</a:t>
            </a:r>
            <a:r>
              <a:rPr lang="de-DE" dirty="0" smtClean="0"/>
              <a:t> Model Analysis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http://dev.heuristiclab.com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88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22177" y="3014296"/>
            <a:ext cx="581025" cy="2095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1706320"/>
      </p:ext>
    </p:extLst>
  </p:cSld>
  <p:clrMapOvr>
    <a:masterClrMapping/>
  </p:clrMapOvr>
  <p:transition/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Node</a:t>
            </a:r>
            <a:r>
              <a:rPr lang="de-DE" dirty="0" smtClean="0"/>
              <a:t> Impacts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89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672379" y="5075360"/>
            <a:ext cx="1411898" cy="34290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0976849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Graphical User Interface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HeuristicLab</a:t>
            </a:r>
            <a:r>
              <a:rPr lang="en-US" dirty="0" smtClean="0"/>
              <a:t> GUI is made up of views</a:t>
            </a:r>
          </a:p>
          <a:p>
            <a:pPr lvl="1"/>
            <a:r>
              <a:rPr lang="en-US" dirty="0" smtClean="0"/>
              <a:t>views are visual representations of content objects</a:t>
            </a:r>
          </a:p>
          <a:p>
            <a:pPr lvl="1"/>
            <a:r>
              <a:rPr lang="en-US" dirty="0" smtClean="0"/>
              <a:t>views are composed in the same way as their content</a:t>
            </a:r>
          </a:p>
          <a:p>
            <a:pPr lvl="1"/>
            <a:r>
              <a:rPr lang="en-US" dirty="0" smtClean="0"/>
              <a:t>views and content objects are loosely coupled</a:t>
            </a:r>
          </a:p>
          <a:p>
            <a:pPr lvl="1"/>
            <a:r>
              <a:rPr lang="en-US" dirty="0" smtClean="0"/>
              <a:t>multiple different views may exist for the same content</a:t>
            </a:r>
          </a:p>
          <a:p>
            <a:pPr lvl="3"/>
            <a:endParaRPr lang="en-US" dirty="0" smtClean="0"/>
          </a:p>
          <a:p>
            <a:pPr lvl="3"/>
            <a:endParaRPr lang="en-US" dirty="0" smtClean="0"/>
          </a:p>
          <a:p>
            <a:r>
              <a:rPr lang="en-US" dirty="0" smtClean="0"/>
              <a:t>Drag &amp; Drop</a:t>
            </a:r>
          </a:p>
          <a:p>
            <a:pPr lvl="1"/>
            <a:r>
              <a:rPr lang="en-US" dirty="0" smtClean="0"/>
              <a:t>views support drag &amp; drop operations</a:t>
            </a:r>
          </a:p>
          <a:p>
            <a:pPr lvl="1"/>
            <a:r>
              <a:rPr lang="en-US" dirty="0" smtClean="0"/>
              <a:t>content objects can be copied or moved (shift key)</a:t>
            </a:r>
          </a:p>
          <a:p>
            <a:pPr lvl="1"/>
            <a:r>
              <a:rPr lang="en-US" dirty="0" smtClean="0"/>
              <a:t>enabled for collection items and content objects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http://dev.heuristiclab.com</a:t>
            </a:r>
            <a:endParaRPr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Manual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90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495800" y="4991833"/>
            <a:ext cx="2209800" cy="39052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r"/>
            <a:r>
              <a:rPr lang="de-DE" sz="1600" b="1">
                <a:solidFill>
                  <a:srgbClr val="FF0000"/>
                </a:solidFill>
                <a:latin typeface="Arial" charset="0"/>
                <a:cs typeface="Arial" charset="0"/>
              </a:rPr>
              <a:t>double-click nodes</a:t>
            </a:r>
          </a:p>
        </p:txBody>
      </p: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14853" y="4624753"/>
            <a:ext cx="171450" cy="400050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246117"/>
      </p:ext>
    </p:extLst>
  </p:cSld>
  <p:clrMapOvr>
    <a:masterClrMapping/>
  </p:clrMapOvr>
  <p:transition/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Automatic</a:t>
            </a:r>
            <a:r>
              <a:rPr lang="de-DE" dirty="0" smtClean="0"/>
              <a:t> </a:t>
            </a:r>
            <a:r>
              <a:rPr lang="de-DE" dirty="0" err="1" smtClean="0"/>
              <a:t>Symbolic</a:t>
            </a:r>
            <a:r>
              <a:rPr lang="de-DE" dirty="0" smtClean="0"/>
              <a:t> </a:t>
            </a:r>
            <a:r>
              <a:rPr lang="de-DE" dirty="0" err="1" smtClean="0"/>
              <a:t>Simplification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91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641231" y="5802190"/>
            <a:ext cx="3704492" cy="176579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5203997"/>
      </p:ext>
    </p:extLst>
  </p:cSld>
  <p:clrMapOvr>
    <a:masterClrMapping/>
  </p:clrMapOvr>
  <p:transition/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Representations</a:t>
            </a:r>
            <a:r>
              <a:rPr lang="de-DE" dirty="0" smtClean="0"/>
              <a:t> Are Also </a:t>
            </a:r>
            <a:r>
              <a:rPr lang="de-DE" dirty="0" err="1" smtClean="0"/>
              <a:t>Available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7"/>
            <a:ext cx="8229600" cy="1512168"/>
          </a:xfrm>
        </p:spPr>
        <p:txBody>
          <a:bodyPr>
            <a:normAutofit/>
          </a:bodyPr>
          <a:lstStyle/>
          <a:p>
            <a:r>
              <a:rPr lang="de-DE" sz="2400" dirty="0" err="1" smtClean="0"/>
              <a:t>Use</a:t>
            </a:r>
            <a:r>
              <a:rPr lang="de-DE" sz="2400" dirty="0" smtClean="0"/>
              <a:t> </a:t>
            </a:r>
            <a:r>
              <a:rPr lang="de-DE" sz="2400" i="1" dirty="0" err="1" smtClean="0"/>
              <a:t>ViewHost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switch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textual</a:t>
            </a:r>
            <a:r>
              <a:rPr lang="de-DE" sz="2400" dirty="0" smtClean="0"/>
              <a:t> </a:t>
            </a:r>
            <a:r>
              <a:rPr lang="de-DE" sz="2400" dirty="0" err="1" smtClean="0"/>
              <a:t>representation</a:t>
            </a:r>
            <a:r>
              <a:rPr lang="de-DE" sz="2400" dirty="0" smtClean="0"/>
              <a:t> </a:t>
            </a:r>
            <a:r>
              <a:rPr lang="de-DE" sz="2400" dirty="0" err="1" smtClean="0"/>
              <a:t>view</a:t>
            </a:r>
            <a:r>
              <a:rPr lang="de-DE" sz="2400" dirty="0" smtClean="0"/>
              <a:t>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92</a:t>
            </a:fld>
            <a:endParaRPr lang="de-DE"/>
          </a:p>
        </p:txBody>
      </p:sp>
      <p:pic>
        <p:nvPicPr>
          <p:cNvPr id="7" name="Picture 6" descr="LR swith to textual moel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50753" y="1878813"/>
            <a:ext cx="6042495" cy="45364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5430717" y="2977662"/>
            <a:ext cx="2165838" cy="508488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62444112"/>
      </p:ext>
    </p:extLst>
  </p:cSld>
  <p:clrMapOvr>
    <a:masterClrMapping/>
  </p:clrMapOvr>
  <p:transition/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Default </a:t>
            </a:r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Model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93</a:t>
            </a:fld>
            <a:endParaRPr lang="de-DE"/>
          </a:p>
        </p:txBody>
      </p:sp>
      <p:pic>
        <p:nvPicPr>
          <p:cNvPr id="7" name="Content Placeholder 4" descr="lr default string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1581883" y="2485293"/>
            <a:ext cx="5956055" cy="3481754"/>
          </a:xfrm>
          <a:prstGeom prst="roundRect">
            <a:avLst>
              <a:gd name="adj" fmla="val 1755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25864107"/>
      </p:ext>
    </p:extLst>
  </p:cSld>
  <p:clrMapOvr>
    <a:masterClrMapping/>
  </p:clrMapOvr>
  <p:transition/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err="1" smtClean="0"/>
              <a:t>Textual</a:t>
            </a:r>
            <a:r>
              <a:rPr lang="de-DE" dirty="0" smtClean="0"/>
              <a:t> </a:t>
            </a:r>
            <a:r>
              <a:rPr lang="de-DE" dirty="0" err="1" smtClean="0"/>
              <a:t>Representation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Export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LaTeX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94</a:t>
            </a:fld>
            <a:endParaRPr lang="de-DE"/>
          </a:p>
        </p:txBody>
      </p:sp>
      <p:pic>
        <p:nvPicPr>
          <p:cNvPr id="7" name="Content Placeholder 4" descr="LR latex formatter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3048" y="1412776"/>
            <a:ext cx="6477904" cy="4871384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lr latex representation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3612" y="3505200"/>
            <a:ext cx="5138317" cy="2394782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628775" y="2619375"/>
            <a:ext cx="5886450" cy="180975"/>
          </a:xfrm>
          <a:prstGeom prst="roundRect">
            <a:avLst>
              <a:gd name="adj" fmla="val 16667"/>
            </a:avLst>
          </a:prstGeom>
          <a:noFill/>
          <a:ln w="508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4475035"/>
      </p:ext>
    </p:extLst>
  </p:cSld>
  <p:clrMapOvr>
    <a:masterClrMapping/>
  </p:clrMapOvr>
  <p:transition/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err="1" smtClean="0"/>
              <a:t>LaTeX</a:t>
            </a:r>
            <a:r>
              <a:rPr lang="de-DE" dirty="0" smtClean="0"/>
              <a:t> Export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95</a:t>
            </a:fld>
            <a:endParaRPr lang="de-DE"/>
          </a:p>
        </p:txBody>
      </p:sp>
      <p:pic>
        <p:nvPicPr>
          <p:cNvPr id="7" name="Content Placeholder 4" descr="symbreg model simplification and interpretati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2191" y="1412776"/>
            <a:ext cx="6479619" cy="4872673"/>
          </a:xfrm>
          <a:prstGeom prst="rect">
            <a:avLst/>
          </a:prstGeo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7" descr="symbreg latex export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71800" y="3429000"/>
            <a:ext cx="5791200" cy="2394674"/>
          </a:xfrm>
          <a:prstGeom prst="rect">
            <a:avLst/>
          </a:prstGeom>
          <a:ln>
            <a:noFill/>
          </a:ln>
          <a:effectLst>
            <a:outerShdw blurRad="292100" dist="139700" dir="2700000" algn="ctr" rotWithShape="0">
              <a:schemeClr val="tx1">
                <a:alpha val="65000"/>
              </a:schemeClr>
            </a:outerShdw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85082409"/>
      </p:ext>
    </p:extLst>
  </p:cSld>
  <p:clrMapOvr>
    <a:masterClrMapping/>
  </p:clrMapOvr>
  <p:transition/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Variable </a:t>
            </a:r>
            <a:r>
              <a:rPr lang="de-DE" dirty="0" err="1" smtClean="0"/>
              <a:t>Relevance</a:t>
            </a:r>
            <a:r>
              <a:rPr lang="de-DE" dirty="0" smtClean="0"/>
              <a:t> Analysis</a:t>
            </a:r>
            <a:endParaRPr lang="de-A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76871"/>
          </a:xfrm>
        </p:spPr>
        <p:txBody>
          <a:bodyPr>
            <a:normAutofit fontScale="77500" lnSpcReduction="20000"/>
          </a:bodyPr>
          <a:lstStyle/>
          <a:p>
            <a:r>
              <a:rPr lang="de-DE" dirty="0" err="1" smtClean="0"/>
              <a:t>Which</a:t>
            </a:r>
            <a:r>
              <a:rPr lang="de-DE" dirty="0" smtClean="0"/>
              <a:t> variables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important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predict</a:t>
            </a:r>
            <a:r>
              <a:rPr lang="de-DE" dirty="0" smtClean="0"/>
              <a:t> </a:t>
            </a:r>
            <a:r>
              <a:rPr lang="de-DE" dirty="0" err="1" smtClean="0"/>
              <a:t>classes</a:t>
            </a:r>
            <a:r>
              <a:rPr lang="de-DE" dirty="0" smtClean="0"/>
              <a:t> </a:t>
            </a:r>
            <a:r>
              <a:rPr lang="de-DE" dirty="0" err="1" smtClean="0"/>
              <a:t>correctly</a:t>
            </a:r>
            <a:r>
              <a:rPr lang="de-DE" dirty="0" smtClean="0"/>
              <a:t>?</a:t>
            </a:r>
          </a:p>
          <a:p>
            <a:pPr lvl="4"/>
            <a:endParaRPr lang="de-DE" dirty="0" smtClean="0"/>
          </a:p>
          <a:p>
            <a:r>
              <a:rPr lang="de-DE" dirty="0" smtClean="0"/>
              <a:t>Demonstration</a:t>
            </a:r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err="1" smtClean="0"/>
              <a:t>symbol</a:t>
            </a:r>
            <a:r>
              <a:rPr lang="de-DE" dirty="0" smtClean="0"/>
              <a:t> </a:t>
            </a:r>
            <a:r>
              <a:rPr lang="de-DE" dirty="0" err="1" smtClean="0"/>
              <a:t>frequency</a:t>
            </a:r>
            <a:r>
              <a:rPr lang="de-DE" dirty="0" smtClean="0"/>
              <a:t> </a:t>
            </a:r>
            <a:r>
              <a:rPr lang="de-DE" dirty="0" err="1" smtClean="0"/>
              <a:t>analyzer</a:t>
            </a:r>
            <a:endParaRPr lang="de-DE" dirty="0" smtClean="0"/>
          </a:p>
          <a:p>
            <a:pPr lvl="1"/>
            <a:r>
              <a:rPr lang="de-DE" dirty="0" smtClean="0"/>
              <a:t>variable </a:t>
            </a:r>
            <a:r>
              <a:rPr lang="de-DE" dirty="0" err="1" smtClean="0"/>
              <a:t>impacts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96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2" cstate="print"/>
          <a:srcRect l="33549" t="35730" r="10112" b="13783"/>
          <a:stretch/>
        </p:blipFill>
        <p:spPr bwMode="auto">
          <a:xfrm>
            <a:off x="1219200" y="3933056"/>
            <a:ext cx="3581400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Content Placeholder 4" descr="symbreg set tournament group size.png"/>
          <p:cNvPicPr>
            <a:picLocks noChangeAspect="1"/>
          </p:cNvPicPr>
          <p:nvPr/>
        </p:nvPicPr>
        <p:blipFill rotWithShape="1">
          <a:blip r:embed="rId3" cstate="print"/>
          <a:srcRect l="33437" t="37828" r="44366" b="29962"/>
          <a:stretch/>
        </p:blipFill>
        <p:spPr bwMode="auto">
          <a:xfrm>
            <a:off x="5481557" y="3933056"/>
            <a:ext cx="2211773" cy="2413864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7847850"/>
      </p:ext>
    </p:extLst>
  </p:cSld>
  <p:clrMapOvr>
    <a:masterClrMapping/>
  </p:clrMapOvr>
  <p:transition/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AT" dirty="0" err="1"/>
              <a:t>Inspect</a:t>
            </a:r>
            <a:r>
              <a:rPr lang="de-AT" dirty="0"/>
              <a:t> Variable </a:t>
            </a:r>
            <a:r>
              <a:rPr lang="de-AT" dirty="0" err="1"/>
              <a:t>Frequency</a:t>
            </a:r>
            <a:r>
              <a:rPr lang="de-AT" dirty="0"/>
              <a:t> Chart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97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8598275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Variable Impacts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98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199370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AT" dirty="0" err="1"/>
              <a:t>Inspect</a:t>
            </a:r>
            <a:r>
              <a:rPr lang="de-AT" dirty="0"/>
              <a:t> Symbol </a:t>
            </a:r>
            <a:r>
              <a:rPr lang="de-AT" dirty="0" err="1"/>
              <a:t>Frequencies</a:t>
            </a:r>
            <a:endParaRPr lang="de-A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HeuristicLab Tutorial</a:t>
            </a:r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http://dev.heuristiclab.com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/>
              <a:pPr/>
              <a:t>99</a:t>
            </a:fld>
            <a:endParaRPr lang="de-DE"/>
          </a:p>
        </p:txBody>
      </p:sp>
      <p:pic>
        <p:nvPicPr>
          <p:cNvPr id="7" name="Content Placeholder 4" descr="symbreg set tournament group siz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3141" y="1412776"/>
            <a:ext cx="6477719" cy="4871975"/>
          </a:xfrm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07447929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3210</Words>
  <Application>Microsoft Office PowerPoint</Application>
  <PresentationFormat>On-screen Show (4:3)</PresentationFormat>
  <Paragraphs>1066</Paragraphs>
  <Slides>120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120</vt:i4>
      </vt:variant>
    </vt:vector>
  </HeadingPairs>
  <TitlesOfParts>
    <vt:vector size="121" baseType="lpstr">
      <vt:lpstr>Larissa-Design</vt:lpstr>
      <vt:lpstr>Algorithm and Experiment Design with HeuristicLab</vt:lpstr>
      <vt:lpstr>Instructor Biographies</vt:lpstr>
      <vt:lpstr>Agenda</vt:lpstr>
      <vt:lpstr>Objectives of the Tutorial</vt:lpstr>
      <vt:lpstr>Introduction</vt:lpstr>
      <vt:lpstr>Where to get HeuristicLab?</vt:lpstr>
      <vt:lpstr>Plugin Infrastructure</vt:lpstr>
      <vt:lpstr>Plugin Architecture</vt:lpstr>
      <vt:lpstr>Graphical User Interface</vt:lpstr>
      <vt:lpstr>Graphical User Interface</vt:lpstr>
      <vt:lpstr>Graphical User Interface</vt:lpstr>
      <vt:lpstr>Available Algorithms &amp; Problems</vt:lpstr>
      <vt:lpstr>Agenda</vt:lpstr>
      <vt:lpstr>Demonstration Part I: Working with HeuristicLab</vt:lpstr>
      <vt:lpstr>HeuristicLab Optimizer</vt:lpstr>
      <vt:lpstr>Create Algorithm</vt:lpstr>
      <vt:lpstr>Create or Load Problem</vt:lpstr>
      <vt:lpstr>Import or Parameterize Problem Data</vt:lpstr>
      <vt:lpstr>Parameterize Algorithm</vt:lpstr>
      <vt:lpstr>Start, Pause, Resume, Stop and Reset</vt:lpstr>
      <vt:lpstr>Inspect Results</vt:lpstr>
      <vt:lpstr>Compare Runs</vt:lpstr>
      <vt:lpstr>Save and Load</vt:lpstr>
      <vt:lpstr>Create Batch Runs and Experiments</vt:lpstr>
      <vt:lpstr>Create Batch Runs and Experiments</vt:lpstr>
      <vt:lpstr>Clipboard</vt:lpstr>
      <vt:lpstr>Clipboard</vt:lpstr>
      <vt:lpstr>Start, Pause, Resume, Stop, Reset</vt:lpstr>
      <vt:lpstr>Compare Runs</vt:lpstr>
      <vt:lpstr>Analyze Runs</vt:lpstr>
      <vt:lpstr>RunCollection Tabular View</vt:lpstr>
      <vt:lpstr>RunCollection Tabular View</vt:lpstr>
      <vt:lpstr>RunCollection BubbleChart</vt:lpstr>
      <vt:lpstr>RunCollection BubbleChart</vt:lpstr>
      <vt:lpstr>RunCollection BoxPlots</vt:lpstr>
      <vt:lpstr>RunCollection BoxPlots</vt:lpstr>
      <vt:lpstr>Filter Runs</vt:lpstr>
      <vt:lpstr>Multi-core CPUs and Parallelization</vt:lpstr>
      <vt:lpstr>Parallel Execution of Experiments</vt:lpstr>
      <vt:lpstr>Parallel Execution of Algorithms</vt:lpstr>
      <vt:lpstr>Analyzers</vt:lpstr>
      <vt:lpstr>Analyzers</vt:lpstr>
      <vt:lpstr>TSPAlleleFrequencyAnalyzer</vt:lpstr>
      <vt:lpstr>TSPPopulationDiversityAnalyzer</vt:lpstr>
      <vt:lpstr>Building User-Defined Algorithms</vt:lpstr>
      <vt:lpstr>Building User-Defined Algorithms</vt:lpstr>
      <vt:lpstr>Building User-Defined Algorithms</vt:lpstr>
      <vt:lpstr>Programmable Operators</vt:lpstr>
      <vt:lpstr>Debugging Algorithms</vt:lpstr>
      <vt:lpstr>Agenda</vt:lpstr>
      <vt:lpstr>Demonstration Part II: Data-based Modeling</vt:lpstr>
      <vt:lpstr>Introduction to Data-based Modeling</vt:lpstr>
      <vt:lpstr>Data-based Modeling Algorithms in HeuristicLab</vt:lpstr>
      <vt:lpstr>Case Studies</vt:lpstr>
      <vt:lpstr>Case Study: Regression</vt:lpstr>
      <vt:lpstr>Linear Regression</vt:lpstr>
      <vt:lpstr>Import Data from CSV-File</vt:lpstr>
      <vt:lpstr>Inspect and Configure Dataset</vt:lpstr>
      <vt:lpstr>Inspect Imported Data</vt:lpstr>
      <vt:lpstr>Set Target Variable</vt:lpstr>
      <vt:lpstr>Select Input Variables</vt:lpstr>
      <vt:lpstr>Configure Training and Test Partitions</vt:lpstr>
      <vt:lpstr>Run Linear Regression</vt:lpstr>
      <vt:lpstr>Inspect Results</vt:lpstr>
      <vt:lpstr>Inspect Scatterplot of Predicted and Target Values</vt:lpstr>
      <vt:lpstr>Inspect Linechart</vt:lpstr>
      <vt:lpstr>Inspect the Model</vt:lpstr>
      <vt:lpstr>Symbolic Regression with HeuristicLab</vt:lpstr>
      <vt:lpstr>Symbolic Regression with HeuristicLab</vt:lpstr>
      <vt:lpstr>Create New Genetic Algorithm</vt:lpstr>
      <vt:lpstr>Create New Symbolic Regression Problem</vt:lpstr>
      <vt:lpstr>Import Data</vt:lpstr>
      <vt:lpstr>Inspect Data and Configure Dataset</vt:lpstr>
      <vt:lpstr>Set Target and Input Variables</vt:lpstr>
      <vt:lpstr>Configure Maximal Model Depth and Length</vt:lpstr>
      <vt:lpstr>Configure Function Set (Grammar)</vt:lpstr>
      <vt:lpstr>Configure Function Set (Grammar)</vt:lpstr>
      <vt:lpstr>Configure Algorithm Parameters</vt:lpstr>
      <vt:lpstr>Configure Mutation Operator</vt:lpstr>
      <vt:lpstr>Configure Selection Operator</vt:lpstr>
      <vt:lpstr>Configure Tournament Group Size</vt:lpstr>
      <vt:lpstr>Start Algorithm and Inspect Results</vt:lpstr>
      <vt:lpstr>Inspect Quality Chart</vt:lpstr>
      <vt:lpstr>Inspect Best Model on Training Partition</vt:lpstr>
      <vt:lpstr>Inspect Linechart of Best Model on Training Partition</vt:lpstr>
      <vt:lpstr>Inspect Structure of Best Model on Training Partition</vt:lpstr>
      <vt:lpstr>Model Simplification and Export</vt:lpstr>
      <vt:lpstr>Detailed Model Analysis and Simplification</vt:lpstr>
      <vt:lpstr>Symbolic Simplification and Node Impacts</vt:lpstr>
      <vt:lpstr>Manual Simplification</vt:lpstr>
      <vt:lpstr>Automatic Symbolic Simplification</vt:lpstr>
      <vt:lpstr>Textual Representations Are Also Available</vt:lpstr>
      <vt:lpstr>Default Textual Representation for Model Export</vt:lpstr>
      <vt:lpstr>Textual Representation for Export to LaTeX</vt:lpstr>
      <vt:lpstr>LaTeX Export</vt:lpstr>
      <vt:lpstr>Variable Relevance Analysis</vt:lpstr>
      <vt:lpstr>Inspect Variable Frequency Chart</vt:lpstr>
      <vt:lpstr>Inspect Variable Impacts</vt:lpstr>
      <vt:lpstr>Inspect Symbol Frequencies</vt:lpstr>
      <vt:lpstr>Classification with HeuristicLab</vt:lpstr>
      <vt:lpstr>Case Study: Classification</vt:lpstr>
      <vt:lpstr>Open Sample</vt:lpstr>
      <vt:lpstr>Configure and Run Algorithm</vt:lpstr>
      <vt:lpstr>Inspect Quality Linechart</vt:lpstr>
      <vt:lpstr>Inspect Best Training Solution</vt:lpstr>
      <vt:lpstr>Inspect Model Output and Thresholds</vt:lpstr>
      <vt:lpstr>Inspect Confusion Matrix</vt:lpstr>
      <vt:lpstr>Inspect ROC Curve</vt:lpstr>
      <vt:lpstr>Validation of Results</vt:lpstr>
      <vt:lpstr>Validation of Results</vt:lpstr>
      <vt:lpstr>Configuration of Validation Partition</vt:lpstr>
      <vt:lpstr>Inspect Best Model on Validation Partition</vt:lpstr>
      <vt:lpstr>Inspect Linechart of Correlation of Training and Validation Fitness</vt:lpstr>
      <vt:lpstr>Agenda</vt:lpstr>
      <vt:lpstr>Some Additional Features</vt:lpstr>
      <vt:lpstr>Planned Features</vt:lpstr>
      <vt:lpstr>HeuristicLab Team</vt:lpstr>
      <vt:lpstr>Suggested Readings</vt:lpstr>
      <vt:lpstr>Bibliography</vt:lpstr>
      <vt:lpstr>Questions &amp; Answers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Algorithm and Experiment Design with HeuristicLab</dc:title>
  <dc:creator>Stefan Wagner</dc:creator>
  <cp:lastModifiedBy>Stefan Wagner</cp:lastModifiedBy>
  <cp:revision>142</cp:revision>
  <dcterms:created xsi:type="dcterms:W3CDTF">2011-02-08T10:23:16Z</dcterms:created>
  <dcterms:modified xsi:type="dcterms:W3CDTF">2012-07-08T03:08:15Z</dcterms:modified>
</cp:coreProperties>
</file>