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6" r:id="rId13"/>
    <p:sldId id="269" r:id="rId14"/>
    <p:sldId id="271" r:id="rId15"/>
    <p:sldId id="270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3333"/>
    <a:srgbClr val="63626A"/>
    <a:srgbClr val="D76FD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9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5/18/2009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5/18/2009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5/18/2009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5/18/2009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eaLnBrk="1" latinLnBrk="0" hangingPunct="1"/>
            <a:endParaRPr kumimoji="0"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14283" y="214290"/>
            <a:ext cx="8643968" cy="6143648"/>
          </a:xfrm>
        </p:spPr>
        <p:txBody>
          <a:bodyPr/>
          <a:lstStyle/>
          <a:p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5/18/2009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5/18/2009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5/18/2009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5/18/2009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5/18/2009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5/18/2009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7BB6B-EE1B-48FB-8575-0D55C373DE88}" type="datetimeFigureOut">
              <a:rPr lang="en-US" smtClean="0"/>
              <a:pPr/>
              <a:t>5/18/2009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637BB6B-EE1B-48FB-8575-0D55C373DE88}" type="datetimeFigureOut">
              <a:rPr lang="en-US" smtClean="0"/>
              <a:pPr/>
              <a:t>5/18/2009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637BB6B-EE1B-48FB-8575-0D55C373DE88}" type="datetimeFigureOut">
              <a:rPr lang="en-US" smtClean="0"/>
              <a:pPr/>
              <a:t>5/18/2009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ctr" eaLnBrk="1" latinLnBrk="0" hangingPunct="1"/>
            <a:endParaRPr kumimoji="0"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sz="100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Persistence 3.3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3050" y="1571612"/>
            <a:ext cx="6480048" cy="1752600"/>
          </a:xfrm>
        </p:spPr>
        <p:txBody>
          <a:bodyPr/>
          <a:lstStyle/>
          <a:p>
            <a:r>
              <a:rPr lang="de-AT" smtClean="0"/>
              <a:t>HeuristicLab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Advanced Use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15328" cy="4525963"/>
          </a:xfrm>
        </p:spPr>
        <p:txBody>
          <a:bodyPr/>
          <a:lstStyle/>
          <a:p>
            <a:r>
              <a:rPr lang="de-AT" smtClean="0"/>
              <a:t>custom serialization through property</a:t>
            </a:r>
          </a:p>
          <a:p>
            <a:r>
              <a:rPr lang="de-AT" smtClean="0"/>
              <a:t>load old version: </a:t>
            </a:r>
            <a:r>
              <a:rPr lang="de-AT" sz="2400" smtClean="0">
                <a:latin typeface="Courier New" pitchFamily="49" charset="0"/>
                <a:cs typeface="Courier New" pitchFamily="49" charset="0"/>
              </a:rPr>
              <a:t>Name=</a:t>
            </a:r>
            <a:r>
              <a:rPr lang="de-AT" smtClean="0"/>
              <a:t>, </a:t>
            </a:r>
            <a:r>
              <a:rPr lang="de-AT" sz="2400" smtClean="0">
                <a:latin typeface="Courier New" pitchFamily="49" charset="0"/>
                <a:cs typeface="Courier New" pitchFamily="49" charset="0"/>
              </a:rPr>
              <a:t>DefaultValue=</a:t>
            </a:r>
            <a:endParaRPr lang="de-AT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85786" y="3075761"/>
            <a:ext cx="6429420" cy="2462213"/>
          </a:xfrm>
          <a:prstGeom prst="rect">
            <a:avLst/>
          </a:prstGeom>
          <a:solidFill>
            <a:schemeClr val="tx1"/>
          </a:solidFill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r>
              <a:rPr lang="de-AT" sz="140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4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de-AT" sz="14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TimeTest </a:t>
            </a:r>
            <a:r>
              <a:rPr lang="de-AT" sz="14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endParaRPr lang="de-AT" sz="1400" smtClean="0">
              <a:solidFill>
                <a:srgbClr val="2B91AF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de-AT" sz="14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AT" sz="14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de-AT" sz="14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DateTime </a:t>
            </a:r>
            <a:r>
              <a:rPr lang="de-AT" sz="14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lastLoadTime;</a:t>
            </a:r>
          </a:p>
          <a:p>
            <a:endParaRPr lang="de-AT" sz="140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de-AT" sz="14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AT" sz="14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de-AT" sz="14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Storable</a:t>
            </a:r>
            <a:r>
              <a:rPr lang="de-AT" sz="14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(Name=</a:t>
            </a:r>
            <a:r>
              <a:rPr lang="de-AT" sz="140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"Time"</a:t>
            </a:r>
            <a:r>
              <a:rPr lang="de-AT" sz="14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, DefaultValue=</a:t>
            </a:r>
            <a:r>
              <a:rPr lang="de-AT" sz="14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DateTime</a:t>
            </a:r>
            <a:r>
              <a:rPr lang="de-AT" sz="14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.Now)]</a:t>
            </a:r>
          </a:p>
          <a:p>
            <a:r>
              <a:rPr lang="de-AT" sz="14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AT" sz="14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private </a:t>
            </a:r>
            <a:r>
              <a:rPr lang="de-AT" sz="14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DateTime </a:t>
            </a:r>
            <a:r>
              <a:rPr lang="de-AT" sz="14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lastLoadTimePersistence {</a:t>
            </a:r>
          </a:p>
          <a:p>
            <a:r>
              <a:rPr lang="de-AT" sz="14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de-AT" sz="14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get </a:t>
            </a:r>
            <a:r>
              <a:rPr lang="de-AT" sz="14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{</a:t>
            </a:r>
            <a:r>
              <a:rPr lang="de-AT" sz="14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return </a:t>
            </a:r>
            <a:r>
              <a:rPr lang="de-AT" sz="14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lastLoadTime; }</a:t>
            </a:r>
          </a:p>
          <a:p>
            <a:r>
              <a:rPr lang="de-AT" sz="14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set </a:t>
            </a:r>
            <a:r>
              <a:rPr lang="de-AT" sz="14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{</a:t>
            </a:r>
            <a:r>
              <a:rPr lang="de-AT" sz="14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4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lastLoadTime</a:t>
            </a:r>
            <a:r>
              <a:rPr lang="de-AT" sz="14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4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de-AT" sz="14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4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DateTime.Now</a:t>
            </a:r>
            <a:r>
              <a:rPr lang="de-AT" sz="14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 }</a:t>
            </a:r>
          </a:p>
          <a:p>
            <a:r>
              <a:rPr lang="de-AT" sz="14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AT" sz="14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de-AT" sz="140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de-AT" sz="14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de-AT" sz="140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Hacking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ZIP File</a:t>
            </a:r>
          </a:p>
          <a:p>
            <a:r>
              <a:rPr lang="de-AT" sz="2800" dirty="0" smtClean="0">
                <a:latin typeface="Courier New" pitchFamily="49" charset="0"/>
                <a:cs typeface="Courier New" pitchFamily="49" charset="0"/>
              </a:rPr>
              <a:t>data.xml</a:t>
            </a:r>
            <a:r>
              <a:rPr lang="de-AT" sz="3200" dirty="0" smtClean="0"/>
              <a:t> </a:t>
            </a:r>
            <a:r>
              <a:rPr lang="de-AT" dirty="0" smtClean="0"/>
              <a:t>contains serial object graph</a:t>
            </a:r>
          </a:p>
          <a:p>
            <a:pPr lvl="1"/>
            <a:r>
              <a:rPr lang="de-AT" sz="1800" dirty="0" smtClean="0"/>
              <a:t>Tags: </a:t>
            </a:r>
            <a:r>
              <a:rPr lang="de-AT" sz="1800" dirty="0" smtClean="0">
                <a:latin typeface="Courier New" pitchFamily="49" charset="0"/>
                <a:cs typeface="Courier New" pitchFamily="49" charset="0"/>
              </a:rPr>
              <a:t>COMPOSITE</a:t>
            </a:r>
            <a:r>
              <a:rPr lang="de-AT" sz="1800" dirty="0" smtClean="0"/>
              <a:t>,</a:t>
            </a:r>
            <a:r>
              <a:rPr lang="de-AT" sz="1800" dirty="0" smtClean="0">
                <a:latin typeface="Courier New" pitchFamily="49" charset="0"/>
                <a:cs typeface="Courier New" pitchFamily="49" charset="0"/>
              </a:rPr>
              <a:t> PRIMITIVE</a:t>
            </a:r>
            <a:r>
              <a:rPr lang="de-AT" sz="1800" dirty="0" smtClean="0"/>
              <a:t>,</a:t>
            </a:r>
            <a:r>
              <a:rPr lang="de-AT" sz="1800" dirty="0" smtClean="0">
                <a:latin typeface="Courier New" pitchFamily="49" charset="0"/>
                <a:cs typeface="Courier New" pitchFamily="49" charset="0"/>
              </a:rPr>
              <a:t> REFERENCE</a:t>
            </a:r>
            <a:r>
              <a:rPr lang="de-AT" sz="1800" dirty="0" smtClean="0"/>
              <a:t>,</a:t>
            </a:r>
            <a:r>
              <a:rPr lang="de-AT" sz="1800" dirty="0" smtClean="0">
                <a:latin typeface="Courier New" pitchFamily="49" charset="0"/>
                <a:cs typeface="Courier New" pitchFamily="49" charset="0"/>
              </a:rPr>
              <a:t> NULL</a:t>
            </a:r>
          </a:p>
          <a:p>
            <a:pPr lvl="1"/>
            <a:r>
              <a:rPr lang="de-AT" sz="1800" dirty="0" smtClean="0"/>
              <a:t>Attributes:</a:t>
            </a:r>
            <a:r>
              <a:rPr lang="de-AT" sz="1800" dirty="0" smtClean="0">
                <a:latin typeface="Courier New" pitchFamily="49" charset="0"/>
                <a:cs typeface="Courier New" pitchFamily="49" charset="0"/>
              </a:rPr>
              <a:t> name</a:t>
            </a:r>
            <a:r>
              <a:rPr lang="de-AT" sz="1800" dirty="0" smtClean="0"/>
              <a:t>,</a:t>
            </a:r>
            <a:r>
              <a:rPr lang="de-AT" sz="1800" dirty="0" smtClean="0">
                <a:latin typeface="Courier New" pitchFamily="49" charset="0"/>
                <a:cs typeface="Courier New" pitchFamily="49" charset="0"/>
              </a:rPr>
              <a:t> id</a:t>
            </a:r>
            <a:r>
              <a:rPr lang="de-AT" sz="1800" dirty="0" smtClean="0"/>
              <a:t>,</a:t>
            </a:r>
            <a:r>
              <a:rPr lang="de-AT" sz="1800" dirty="0" smtClean="0">
                <a:latin typeface="Courier New" pitchFamily="49" charset="0"/>
                <a:cs typeface="Courier New" pitchFamily="49" charset="0"/>
              </a:rPr>
              <a:t> typeId</a:t>
            </a:r>
            <a:r>
              <a:rPr lang="de-AT" sz="1800" dirty="0" smtClean="0"/>
              <a:t>,</a:t>
            </a:r>
            <a:r>
              <a:rPr lang="de-AT" sz="1800" dirty="0" smtClean="0">
                <a:latin typeface="Courier New" pitchFamily="49" charset="0"/>
                <a:cs typeface="Courier New" pitchFamily="49" charset="0"/>
              </a:rPr>
              <a:t> ref</a:t>
            </a:r>
            <a:endParaRPr lang="de-AT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de-AT" sz="2800" dirty="0" smtClean="0">
                <a:latin typeface="Courier New" pitchFamily="49" charset="0"/>
                <a:cs typeface="Courier New" pitchFamily="49" charset="0"/>
              </a:rPr>
              <a:t>typecache.xml</a:t>
            </a:r>
            <a:r>
              <a:rPr lang="de-AT" sz="2800" dirty="0" smtClean="0"/>
              <a:t> </a:t>
            </a:r>
            <a:r>
              <a:rPr lang="de-AT" dirty="0" smtClean="0"/>
              <a:t>contains mapping of</a:t>
            </a:r>
          </a:p>
          <a:p>
            <a:pPr lvl="1"/>
            <a:r>
              <a:rPr lang="de-AT" sz="2400" dirty="0" smtClean="0">
                <a:latin typeface="Courier New" pitchFamily="49" charset="0"/>
                <a:cs typeface="Courier New" pitchFamily="49" charset="0"/>
              </a:rPr>
              <a:t>typeId</a:t>
            </a:r>
            <a:r>
              <a:rPr lang="de-AT" dirty="0" smtClean="0"/>
              <a:t>  to</a:t>
            </a:r>
          </a:p>
          <a:p>
            <a:pPr lvl="1"/>
            <a:r>
              <a:rPr lang="de-AT" sz="2400" dirty="0" smtClean="0">
                <a:latin typeface="Courier New" pitchFamily="49" charset="0"/>
                <a:cs typeface="Courier New" pitchFamily="49" charset="0"/>
              </a:rPr>
              <a:t>AssemblyQualifiedName</a:t>
            </a:r>
            <a:endParaRPr lang="de-AT" sz="2000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de-AT" sz="2400" smtClean="0">
                <a:latin typeface="Courier New" pitchFamily="49" charset="0"/>
                <a:cs typeface="Courier New" pitchFamily="49" charset="0"/>
              </a:rPr>
              <a:t>serializer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Extension &amp; Customization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more efficient serialization through new custom serializers (e.g. compact array)</a:t>
            </a:r>
          </a:p>
          <a:p>
            <a:r>
              <a:rPr lang="de-AT" dirty="0" smtClean="0"/>
              <a:t>introduce new format by replacing generator and parser</a:t>
            </a:r>
          </a:p>
          <a:p>
            <a:pPr lvl="1"/>
            <a:r>
              <a:rPr lang="de-AT" dirty="0" smtClean="0"/>
              <a:t>e.g. </a:t>
            </a:r>
            <a:r>
              <a:rPr lang="de-AT" sz="2400" dirty="0" smtClean="0">
                <a:latin typeface="Courier New" pitchFamily="49" charset="0"/>
                <a:cs typeface="Courier New" pitchFamily="49" charset="0"/>
              </a:rPr>
              <a:t>DebugString</a:t>
            </a:r>
            <a:endParaRPr lang="de-AT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de-AT" dirty="0" smtClean="0"/>
              <a:t>replace </a:t>
            </a:r>
            <a:r>
              <a:rPr lang="de-AT" sz="2800" dirty="0" smtClean="0">
                <a:latin typeface="Courier New" pitchFamily="49" charset="0"/>
                <a:cs typeface="Courier New" pitchFamily="49" charset="0"/>
              </a:rPr>
              <a:t>[Storable]</a:t>
            </a:r>
            <a:r>
              <a:rPr lang="de-AT" dirty="0" smtClean="0"/>
              <a:t> mechainsm</a:t>
            </a:r>
          </a:p>
          <a:p>
            <a:pPr lvl="1"/>
            <a:r>
              <a:rPr lang="de-AT" dirty="0" smtClean="0"/>
              <a:t>disable </a:t>
            </a:r>
            <a:r>
              <a:rPr lang="de-AT" sz="2400" dirty="0" smtClean="0">
                <a:latin typeface="Courier New" pitchFamily="49" charset="0"/>
                <a:cs typeface="Courier New" pitchFamily="49" charset="0"/>
              </a:rPr>
              <a:t>StorableSerializer</a:t>
            </a:r>
            <a:endParaRPr lang="de-AT" sz="2400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de-AT" sz="2400" dirty="0" smtClean="0"/>
              <a:t>add new generic composite serializers</a:t>
            </a:r>
          </a:p>
          <a:p>
            <a:endParaRPr lang="de-AT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mtClean="0"/>
              <a:t>IPrimitiveSerializer Example</a:t>
            </a:r>
            <a:endParaRPr lang="de-AT"/>
          </a:p>
        </p:txBody>
      </p:sp>
      <p:sp>
        <p:nvSpPr>
          <p:cNvPr id="4" name="Rectangle 3"/>
          <p:cNvSpPr/>
          <p:nvPr/>
        </p:nvSpPr>
        <p:spPr>
          <a:xfrm>
            <a:off x="2000232" y="2571744"/>
            <a:ext cx="5500726" cy="2893100"/>
          </a:xfrm>
          <a:prstGeom prst="rect">
            <a:avLst/>
          </a:prstGeom>
          <a:solidFill>
            <a:schemeClr val="tx1"/>
          </a:solidFill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r>
              <a:rPr lang="de-AT" sz="14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de-AT" sz="14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EmptyStorableClass</a:t>
            </a:r>
            <a:r>
              <a:rPr lang="de-AT" sz="14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]</a:t>
            </a:r>
          </a:p>
          <a:p>
            <a:r>
              <a:rPr lang="de-AT" sz="14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de-AT" sz="14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String2XmlFormatter </a:t>
            </a:r>
            <a:r>
              <a:rPr lang="de-AT" sz="14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:</a:t>
            </a:r>
            <a:r>
              <a:rPr lang="de-AT" sz="14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de-AT" sz="14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    PrimitiveSerializerBase</a:t>
            </a:r>
            <a:r>
              <a:rPr lang="de-AT" sz="14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de-AT" sz="14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de-AT" sz="14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,</a:t>
            </a:r>
            <a:r>
              <a:rPr lang="de-AT" sz="14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4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XmlString</a:t>
            </a:r>
            <a:r>
              <a:rPr lang="de-AT" sz="14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&gt; {</a:t>
            </a:r>
          </a:p>
          <a:p>
            <a:endParaRPr lang="de-AT" sz="140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de-AT" sz="14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public override </a:t>
            </a:r>
            <a:r>
              <a:rPr lang="de-AT" sz="14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XmlString </a:t>
            </a:r>
            <a:r>
              <a:rPr lang="de-AT" sz="14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Format(</a:t>
            </a:r>
            <a:r>
              <a:rPr lang="de-AT" sz="14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string </a:t>
            </a:r>
            <a:r>
              <a:rPr lang="de-AT" sz="14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s) {</a:t>
            </a:r>
          </a:p>
          <a:p>
            <a:r>
              <a:rPr lang="de-AT" sz="14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AT" sz="14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 new </a:t>
            </a:r>
            <a:r>
              <a:rPr lang="de-AT" sz="14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XmlString</a:t>
            </a:r>
            <a:r>
              <a:rPr lang="de-AT" sz="14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(s);</a:t>
            </a:r>
          </a:p>
          <a:p>
            <a:r>
              <a:rPr lang="de-AT" sz="14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endParaRPr lang="de-AT" sz="140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de-AT" sz="14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AT" sz="14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public override string </a:t>
            </a:r>
            <a:r>
              <a:rPr lang="de-AT" sz="14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Parse(</a:t>
            </a:r>
            <a:r>
              <a:rPr lang="de-AT" sz="14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XmlString </a:t>
            </a:r>
            <a:r>
              <a:rPr lang="de-AT" sz="14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x) {</a:t>
            </a:r>
          </a:p>
          <a:p>
            <a:r>
              <a:rPr lang="de-AT" sz="14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AT" sz="14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 new </a:t>
            </a:r>
            <a:r>
              <a:rPr lang="de-AT" sz="14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x.Data;</a:t>
            </a:r>
          </a:p>
          <a:p>
            <a:r>
              <a:rPr lang="de-AT" sz="14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endParaRPr lang="de-AT" sz="140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de-AT" sz="14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de-AT" sz="140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ICompositeSerializer Example</a:t>
            </a:r>
            <a:endParaRPr lang="de-AT"/>
          </a:p>
        </p:txBody>
      </p:sp>
      <p:sp>
        <p:nvSpPr>
          <p:cNvPr id="5" name="Rectangle 4"/>
          <p:cNvSpPr/>
          <p:nvPr/>
        </p:nvSpPr>
        <p:spPr>
          <a:xfrm>
            <a:off x="500050" y="1422521"/>
            <a:ext cx="7786726" cy="5078313"/>
          </a:xfrm>
          <a:prstGeom prst="rect">
            <a:avLst/>
          </a:prstGeom>
          <a:solidFill>
            <a:schemeClr val="tx1"/>
          </a:solidFill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EmptyStorableClass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]</a:t>
            </a:r>
          </a:p>
          <a:p>
            <a:r>
              <a:rPr lang="de-AT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EnumerableDecomposer 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:</a:t>
            </a:r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 ICompositeSerializer 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endParaRPr lang="de-AT" sz="1200" smtClean="0">
              <a:solidFill>
                <a:srgbClr val="2B91AF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120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Priority </a:t>
            </a:r>
            <a:r>
              <a:rPr lang="en-US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{</a:t>
            </a:r>
            <a:r>
              <a:rPr lang="en-US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get </a:t>
            </a:r>
            <a:r>
              <a:rPr lang="en-US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{ </a:t>
            </a:r>
            <a:r>
              <a:rPr lang="en-US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 </a:t>
            </a:r>
            <a:r>
              <a:rPr lang="en-US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100; } }</a:t>
            </a:r>
          </a:p>
          <a:p>
            <a:endParaRPr lang="de-AT" sz="120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de-AT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public bool 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CanSerialize(</a:t>
            </a:r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Type 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type) {</a:t>
            </a:r>
          </a:p>
          <a:p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AT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 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type.GetInterface(</a:t>
            </a:r>
            <a:r>
              <a:rPr lang="de-AT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typeof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IEnumerable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).FullName) != </a:t>
            </a:r>
            <a:r>
              <a:rPr lang="de-AT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null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endParaRPr lang="de-AT" sz="120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public </a:t>
            </a:r>
            <a:r>
              <a:rPr lang="en-US" sz="1200" err="1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IEnumerable</a:t>
            </a:r>
            <a:r>
              <a:rPr lang="en-US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Tag&gt; </a:t>
            </a:r>
            <a:r>
              <a:rPr lang="en-US" sz="120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CreateMetaInfo</a:t>
            </a:r>
            <a:r>
              <a:rPr lang="en-US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object</a:t>
            </a:r>
            <a:r>
              <a:rPr lang="en-US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o) { </a:t>
            </a:r>
            <a:r>
              <a:rPr lang="en-US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 new </a:t>
            </a:r>
            <a:r>
              <a:rPr lang="en-US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Tag</a:t>
            </a:r>
            <a:r>
              <a:rPr lang="en-US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[] { }; }</a:t>
            </a:r>
          </a:p>
          <a:p>
            <a:endParaRPr lang="de-AT" sz="1200" smtClean="0">
              <a:solidFill>
                <a:srgbClr val="2B91AF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AT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IEnumerable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Tag&gt; 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Decompose(</a:t>
            </a:r>
            <a:r>
              <a:rPr lang="en-US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object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obj) {</a:t>
            </a:r>
          </a:p>
          <a:p>
            <a:r>
              <a:rPr lang="en-US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20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foreach</a:t>
            </a:r>
            <a:r>
              <a:rPr lang="en-US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object </a:t>
            </a:r>
            <a:r>
              <a:rPr lang="en-US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o</a:t>
            </a:r>
            <a:r>
              <a:rPr lang="en-US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in </a:t>
            </a:r>
            <a:r>
              <a:rPr lang="en-US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200" err="1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IEnumerable</a:t>
            </a:r>
            <a:r>
              <a:rPr lang="en-US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</a:t>
            </a:r>
            <a:r>
              <a:rPr lang="en-US" sz="120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obj</a:t>
            </a:r>
            <a:r>
              <a:rPr lang="en-US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en-US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yield return new </a:t>
            </a:r>
            <a:r>
              <a:rPr lang="en-US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Tag</a:t>
            </a:r>
            <a:r>
              <a:rPr lang="en-US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(o);</a:t>
            </a:r>
          </a:p>
          <a:p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  }</a:t>
            </a:r>
          </a:p>
          <a:p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endParaRPr lang="de-AT" sz="120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public object </a:t>
            </a:r>
            <a:r>
              <a:rPr lang="en-US" sz="120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CreateInstance</a:t>
            </a:r>
            <a:r>
              <a:rPr lang="en-US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Type </a:t>
            </a:r>
            <a:r>
              <a:rPr lang="en-US" sz="120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type</a:t>
            </a:r>
            <a:r>
              <a:rPr lang="en-US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,</a:t>
            </a:r>
            <a:r>
              <a:rPr lang="en-US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200" err="1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IEnumerable</a:t>
            </a:r>
            <a:r>
              <a:rPr lang="en-US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Tag</a:t>
            </a:r>
            <a:r>
              <a:rPr lang="en-US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20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metaInfo</a:t>
            </a:r>
            <a:r>
              <a:rPr lang="en-US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 {</a:t>
            </a:r>
          </a:p>
          <a:p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AT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 </a:t>
            </a:r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Activator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.CreateInstance(type, </a:t>
            </a:r>
            <a:r>
              <a:rPr lang="de-AT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true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endParaRPr lang="de-AT" sz="120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de-AT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public void 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Populate(</a:t>
            </a:r>
            <a:r>
              <a:rPr lang="de-AT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object 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instance, </a:t>
            </a:r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IEnumerable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Tag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&gt; tags, </a:t>
            </a:r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Type 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type) {    </a:t>
            </a:r>
          </a:p>
          <a:p>
            <a:r>
              <a:rPr lang="sv-SE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sv-SE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foreach </a:t>
            </a:r>
            <a:r>
              <a:rPr lang="sv-SE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sv-SE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var </a:t>
            </a:r>
            <a:r>
              <a:rPr lang="sv-SE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tag</a:t>
            </a:r>
            <a:r>
              <a:rPr lang="sv-SE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in </a:t>
            </a:r>
            <a:r>
              <a:rPr lang="sv-SE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tags</a:t>
            </a:r>
            <a:r>
              <a:rPr lang="sv-SE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sv-SE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en-US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20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type.GetMethod</a:t>
            </a:r>
            <a:r>
              <a:rPr lang="en-US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200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"Add</a:t>
            </a:r>
            <a:r>
              <a:rPr lang="en-US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").Invoke(instance, </a:t>
            </a:r>
            <a:r>
              <a:rPr lang="en-US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new</a:t>
            </a:r>
            <a:r>
              <a:rPr lang="en-US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[] { </a:t>
            </a:r>
            <a:r>
              <a:rPr lang="en-US" sz="120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tag.Value</a:t>
            </a:r>
            <a:r>
              <a:rPr lang="en-US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});</a:t>
            </a:r>
          </a:p>
          <a:p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de-AT" sz="120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298"/>
            <a:ext cx="7470648" cy="1143000"/>
          </a:xfrm>
        </p:spPr>
        <p:txBody>
          <a:bodyPr/>
          <a:lstStyle/>
          <a:p>
            <a:r>
              <a:rPr lang="de-AT" smtClean="0"/>
              <a:t>ICompositeSerializer Example</a:t>
            </a:r>
            <a:endParaRPr lang="de-AT"/>
          </a:p>
        </p:txBody>
      </p:sp>
      <p:sp>
        <p:nvSpPr>
          <p:cNvPr id="3" name="Rectangle 2"/>
          <p:cNvSpPr/>
          <p:nvPr/>
        </p:nvSpPr>
        <p:spPr>
          <a:xfrm>
            <a:off x="571472" y="1732556"/>
            <a:ext cx="7500990" cy="4339650"/>
          </a:xfrm>
          <a:prstGeom prst="rect">
            <a:avLst/>
          </a:prstGeom>
          <a:solidFill>
            <a:schemeClr val="tx1"/>
          </a:solidFill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EmptyStorableClass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]</a:t>
            </a:r>
          </a:p>
          <a:p>
            <a:r>
              <a:rPr lang="de-AT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EnumDecomposer 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:</a:t>
            </a:r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 ICompositeSerializer 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endParaRPr lang="de-AT" sz="1200" smtClean="0">
              <a:solidFill>
                <a:srgbClr val="2B91AF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en-US" sz="120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Priority </a:t>
            </a:r>
            <a:r>
              <a:rPr lang="en-US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{ </a:t>
            </a:r>
            <a:r>
              <a:rPr lang="en-US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get </a:t>
            </a:r>
            <a:r>
              <a:rPr lang="en-US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{ </a:t>
            </a:r>
            <a:r>
              <a:rPr lang="en-US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 </a:t>
            </a:r>
            <a:r>
              <a:rPr lang="en-US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100; } }</a:t>
            </a:r>
          </a:p>
          <a:p>
            <a:endParaRPr lang="de-AT" sz="120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de-AT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public bool 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CanSerialize(</a:t>
            </a:r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Type 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type) {</a:t>
            </a:r>
          </a:p>
          <a:p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AT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 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type </a:t>
            </a:r>
            <a:r>
              <a:rPr lang="de-AT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as </a:t>
            </a:r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Enum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!= </a:t>
            </a:r>
            <a:r>
              <a:rPr lang="de-AT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null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endParaRPr lang="de-AT" sz="1200" smtClean="0">
              <a:solidFill>
                <a:srgbClr val="2B91AF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AT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IEnumerable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Tag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CreateMetaInfo(</a:t>
            </a:r>
            <a:r>
              <a:rPr lang="de-AT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object 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obj) {</a:t>
            </a:r>
          </a:p>
          <a:p>
            <a:r>
              <a:rPr lang="en-US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yield return new </a:t>
            </a:r>
            <a:r>
              <a:rPr lang="en-US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Tag(</a:t>
            </a:r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Enum</a:t>
            </a:r>
            <a:r>
              <a:rPr lang="en-US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.Format(</a:t>
            </a:r>
            <a:r>
              <a:rPr lang="en-US" sz="120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obj.GetType</a:t>
            </a:r>
            <a:r>
              <a:rPr lang="en-US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(), </a:t>
            </a:r>
            <a:r>
              <a:rPr lang="en-US" sz="120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obj</a:t>
            </a:r>
            <a:r>
              <a:rPr lang="en-US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200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"G"</a:t>
            </a:r>
            <a:r>
              <a:rPr lang="en-US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));</a:t>
            </a:r>
          </a:p>
          <a:p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endParaRPr lang="de-AT" sz="1200" smtClean="0">
              <a:solidFill>
                <a:srgbClr val="A31515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de-AT" sz="1200" smtClean="0">
                <a:solidFill>
                  <a:srgbClr val="A31515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AT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IEnumerable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Tag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Decompose(</a:t>
            </a:r>
            <a:r>
              <a:rPr lang="de-AT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object 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obj) { </a:t>
            </a:r>
            <a:r>
              <a:rPr lang="de-AT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 new </a:t>
            </a:r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Tag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[] { };</a:t>
            </a:r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de-AT" sz="1200" smtClean="0">
              <a:solidFill>
                <a:srgbClr val="2B91AF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AT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public object 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CreateInstance(</a:t>
            </a:r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Type 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t, </a:t>
            </a:r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IEnumerable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Tag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&gt; metaInfo) {</a:t>
            </a:r>
          </a:p>
          <a:p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    IEnumerator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Tag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&gt; it = metaInfo.GetEnumerator();    </a:t>
            </a:r>
          </a:p>
          <a:p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it.MoveNext();</a:t>
            </a:r>
          </a:p>
          <a:p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AT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return </a:t>
            </a:r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Enum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.Parse(t, (</a:t>
            </a:r>
            <a:r>
              <a:rPr lang="de-AT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)it.Current.Value);</a:t>
            </a:r>
          </a:p>
          <a:p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  }</a:t>
            </a:r>
          </a:p>
          <a:p>
            <a:endParaRPr lang="de-AT" sz="120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de-AT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public void 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Populate(</a:t>
            </a:r>
            <a:r>
              <a:rPr lang="de-AT" sz="12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object 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instance, </a:t>
            </a:r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IEnumerable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de-AT" sz="12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Tag</a:t>
            </a:r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&gt; elements, Type t) {}  </a:t>
            </a:r>
          </a:p>
          <a:p>
            <a:r>
              <a:rPr lang="de-AT" sz="120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de-AT" sz="120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Versioning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smtClean="0"/>
              <a:t>full version information is stored</a:t>
            </a:r>
          </a:p>
          <a:p>
            <a:r>
              <a:rPr lang="de-AT" smtClean="0"/>
              <a:t>fall back to compatible version</a:t>
            </a:r>
          </a:p>
          <a:p>
            <a:pPr lvl="1"/>
            <a:r>
              <a:rPr lang="de-AT" smtClean="0"/>
              <a:t>same major &amp; minor version number</a:t>
            </a:r>
          </a:p>
          <a:p>
            <a:pPr lvl="1"/>
            <a:r>
              <a:rPr lang="de-AT" smtClean="0"/>
              <a:t>newer build &amp; revision</a:t>
            </a:r>
            <a:endParaRPr lang="de-AT" dirty="0" smtClean="0"/>
          </a:p>
          <a:p>
            <a:r>
              <a:rPr lang="de-AT" smtClean="0"/>
              <a:t>possibility of independent archives</a:t>
            </a:r>
          </a:p>
          <a:p>
            <a:pPr lvl="1"/>
            <a:r>
              <a:rPr lang="de-AT" smtClean="0"/>
              <a:t>contain all required assemblies</a:t>
            </a:r>
          </a:p>
          <a:p>
            <a:pPr lvl="2"/>
            <a:r>
              <a:rPr lang="de-AT" smtClean="0"/>
              <a:t>serialized types</a:t>
            </a:r>
          </a:p>
          <a:p>
            <a:pPr lvl="2"/>
            <a:r>
              <a:rPr lang="de-AT" smtClean="0"/>
              <a:t>used serializers</a:t>
            </a:r>
            <a:endParaRPr lang="de-A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Next Steps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c</a:t>
            </a:r>
            <a:r>
              <a:rPr lang="de-AT" dirty="0" smtClean="0"/>
              <a:t>onversion</a:t>
            </a:r>
          </a:p>
          <a:p>
            <a:pPr lvl="1"/>
            <a:r>
              <a:rPr lang="de-AT" dirty="0" smtClean="0"/>
              <a:t>r</a:t>
            </a:r>
            <a:r>
              <a:rPr lang="de-AT" dirty="0" smtClean="0"/>
              <a:t>eplace </a:t>
            </a:r>
            <a:r>
              <a:rPr lang="de-AT" sz="2400" dirty="0" smtClean="0">
                <a:latin typeface="Courier New" pitchFamily="49" charset="0"/>
                <a:cs typeface="Courier New" pitchFamily="49" charset="0"/>
              </a:rPr>
              <a:t>Populate/GetXML()</a:t>
            </a:r>
            <a:r>
              <a:rPr lang="de-AT" dirty="0" smtClean="0"/>
              <a:t> </a:t>
            </a:r>
            <a:r>
              <a:rPr lang="de-AT" dirty="0" smtClean="0">
                <a:sym typeface="Wingdings" pitchFamily="2" charset="2"/>
              </a:rPr>
              <a:t> </a:t>
            </a:r>
            <a:r>
              <a:rPr lang="de-AT" sz="2000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[Storable]</a:t>
            </a:r>
          </a:p>
          <a:p>
            <a:r>
              <a:rPr lang="de-AT" dirty="0" smtClean="0">
                <a:sym typeface="Wingdings" pitchFamily="2" charset="2"/>
              </a:rPr>
              <a:t>rebuild</a:t>
            </a:r>
            <a:r>
              <a:rPr lang="de-AT" sz="2400" dirty="0" smtClean="0">
                <a:sym typeface="Wingdings" pitchFamily="2" charset="2"/>
              </a:rPr>
              <a:t> </a:t>
            </a:r>
            <a:r>
              <a:rPr lang="de-AT" dirty="0" smtClean="0">
                <a:sym typeface="Wingdings" pitchFamily="2" charset="2"/>
              </a:rPr>
              <a:t>engines</a:t>
            </a:r>
          </a:p>
          <a:p>
            <a:r>
              <a:rPr lang="de-AT" dirty="0" smtClean="0">
                <a:sym typeface="Wingdings" pitchFamily="2" charset="2"/>
              </a:rPr>
              <a:t>test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Motivation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less memory pressure</a:t>
            </a:r>
          </a:p>
          <a:p>
            <a:pPr lvl="1"/>
            <a:r>
              <a:rPr lang="de-AT" dirty="0" smtClean="0"/>
              <a:t>no DOM</a:t>
            </a:r>
          </a:p>
          <a:p>
            <a:pPr lvl="1"/>
            <a:r>
              <a:rPr lang="de-AT" dirty="0" smtClean="0"/>
              <a:t>single </a:t>
            </a:r>
            <a:r>
              <a:rPr lang="de-AT" dirty="0" smtClean="0"/>
              <a:t>pass</a:t>
            </a:r>
          </a:p>
          <a:p>
            <a:pPr lvl="1"/>
            <a:r>
              <a:rPr lang="de-AT" dirty="0" smtClean="0"/>
              <a:t>linear process</a:t>
            </a:r>
            <a:endParaRPr lang="de-AT" dirty="0" smtClean="0"/>
          </a:p>
          <a:p>
            <a:r>
              <a:rPr lang="de-AT" dirty="0" smtClean="0"/>
              <a:t>less developer effort</a:t>
            </a:r>
          </a:p>
          <a:p>
            <a:pPr lvl="1"/>
            <a:r>
              <a:rPr lang="de-AT" dirty="0" smtClean="0"/>
              <a:t>no interfaces to implement</a:t>
            </a:r>
          </a:p>
          <a:p>
            <a:r>
              <a:rPr lang="de-AT" dirty="0" smtClean="0"/>
              <a:t>modularity &amp; flexibility</a:t>
            </a:r>
          </a:p>
          <a:p>
            <a:pPr lvl="1"/>
            <a:r>
              <a:rPr lang="de-AT" dirty="0" smtClean="0"/>
              <a:t>not specific to XML</a:t>
            </a:r>
          </a:p>
          <a:p>
            <a:pPr lvl="1"/>
            <a:r>
              <a:rPr lang="de-AT" dirty="0" smtClean="0"/>
              <a:t>not specific to any interface (i.e. </a:t>
            </a:r>
            <a:r>
              <a:rPr lang="de-AT" sz="2000" dirty="0" smtClean="0">
                <a:latin typeface="Courier New" pitchFamily="49" charset="0"/>
                <a:cs typeface="Courier New" pitchFamily="49" charset="0"/>
              </a:rPr>
              <a:t>[Storable]</a:t>
            </a:r>
            <a:r>
              <a:rPr lang="de-AT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Components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46243"/>
            <a:ext cx="7467600" cy="4525963"/>
          </a:xfrm>
        </p:spPr>
        <p:txBody>
          <a:bodyPr>
            <a:normAutofit/>
          </a:bodyPr>
          <a:lstStyle/>
          <a:p>
            <a:r>
              <a:rPr lang="de-AT" dirty="0" smtClean="0"/>
              <a:t>driver: serializer (deserializer)</a:t>
            </a:r>
          </a:p>
          <a:p>
            <a:pPr lvl="1"/>
            <a:r>
              <a:rPr lang="de-AT" dirty="0" smtClean="0"/>
              <a:t>traversal of object graph</a:t>
            </a:r>
          </a:p>
          <a:p>
            <a:pPr lvl="1"/>
            <a:r>
              <a:rPr lang="de-AT" dirty="0" smtClean="0"/>
              <a:t>object graph </a:t>
            </a:r>
            <a:r>
              <a:rPr lang="de-AT" dirty="0" smtClean="0">
                <a:sym typeface="Wingdings" pitchFamily="2" charset="2"/>
              </a:rPr>
              <a:t> </a:t>
            </a:r>
            <a:r>
              <a:rPr lang="de-AT" dirty="0" smtClean="0">
                <a:sym typeface="Wingdings" pitchFamily="2" charset="2"/>
              </a:rPr>
              <a:t>tree/stream</a:t>
            </a:r>
            <a:endParaRPr lang="de-AT" dirty="0" smtClean="0">
              <a:sym typeface="Wingdings" pitchFamily="2" charset="2"/>
            </a:endParaRPr>
          </a:p>
          <a:p>
            <a:r>
              <a:rPr lang="de-AT" dirty="0" smtClean="0">
                <a:sym typeface="Wingdings" pitchFamily="2" charset="2"/>
              </a:rPr>
              <a:t>object analysis</a:t>
            </a:r>
          </a:p>
          <a:p>
            <a:pPr lvl="1"/>
            <a:r>
              <a:rPr lang="de-AT" dirty="0" smtClean="0">
                <a:sym typeface="Wingdings" pitchFamily="2" charset="2"/>
              </a:rPr>
              <a:t>composite serializer</a:t>
            </a:r>
            <a:endParaRPr lang="de-AT" dirty="0" smtClean="0"/>
          </a:p>
          <a:p>
            <a:r>
              <a:rPr lang="de-AT" dirty="0" smtClean="0"/>
              <a:t>back end: generator (parser)</a:t>
            </a:r>
          </a:p>
          <a:p>
            <a:pPr lvl="1"/>
            <a:r>
              <a:rPr lang="de-AT" dirty="0" smtClean="0"/>
              <a:t>primitive serializer</a:t>
            </a:r>
          </a:p>
          <a:p>
            <a:pPr lvl="1"/>
            <a:r>
              <a:rPr lang="de-AT" dirty="0" smtClean="0"/>
              <a:t>serial object information </a:t>
            </a:r>
            <a:r>
              <a:rPr lang="de-AT" dirty="0" smtClean="0">
                <a:sym typeface="Wingdings" pitchFamily="2" charset="2"/>
              </a:rPr>
              <a:t> file/db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Overview</a:t>
            </a:r>
            <a:endParaRPr lang="de-AT"/>
          </a:p>
        </p:txBody>
      </p:sp>
      <p:sp>
        <p:nvSpPr>
          <p:cNvPr id="12" name="Down Arrow 11"/>
          <p:cNvSpPr/>
          <p:nvPr/>
        </p:nvSpPr>
        <p:spPr>
          <a:xfrm>
            <a:off x="1071538" y="2285992"/>
            <a:ext cx="500066" cy="3071834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de-AT" smtClean="0"/>
              <a:t>             serialization</a:t>
            </a:r>
            <a:endParaRPr lang="de-AT"/>
          </a:p>
        </p:txBody>
      </p:sp>
      <p:sp>
        <p:nvSpPr>
          <p:cNvPr id="14" name="Down Arrow 13"/>
          <p:cNvSpPr/>
          <p:nvPr/>
        </p:nvSpPr>
        <p:spPr>
          <a:xfrm rot="10800000">
            <a:off x="7143768" y="2285992"/>
            <a:ext cx="500066" cy="3071834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de-AT" smtClean="0"/>
              <a:t>          deserialization</a:t>
            </a:r>
            <a:endParaRPr lang="de-AT"/>
          </a:p>
        </p:txBody>
      </p:sp>
      <p:sp>
        <p:nvSpPr>
          <p:cNvPr id="6" name="Rectangle 5"/>
          <p:cNvSpPr/>
          <p:nvPr/>
        </p:nvSpPr>
        <p:spPr>
          <a:xfrm>
            <a:off x="1714480" y="2285992"/>
            <a:ext cx="5072098" cy="71438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mtClean="0"/>
              <a:t>live objects</a:t>
            </a:r>
            <a:endParaRPr lang="de-AT"/>
          </a:p>
        </p:txBody>
      </p:sp>
      <p:sp>
        <p:nvSpPr>
          <p:cNvPr id="8" name="Rectangle 7"/>
          <p:cNvSpPr/>
          <p:nvPr/>
        </p:nvSpPr>
        <p:spPr>
          <a:xfrm>
            <a:off x="5000628" y="3000372"/>
            <a:ext cx="2000264" cy="57150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/>
              <a:t>composites</a:t>
            </a:r>
            <a:endParaRPr lang="de-AT" dirty="0"/>
          </a:p>
        </p:txBody>
      </p:sp>
      <p:sp>
        <p:nvSpPr>
          <p:cNvPr id="7" name="Rectangle 6"/>
          <p:cNvSpPr/>
          <p:nvPr/>
        </p:nvSpPr>
        <p:spPr>
          <a:xfrm>
            <a:off x="1714480" y="3000372"/>
            <a:ext cx="3071834" cy="5715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mtClean="0"/>
              <a:t>serializer / deserializer</a:t>
            </a:r>
            <a:endParaRPr lang="de-AT"/>
          </a:p>
        </p:txBody>
      </p:sp>
      <p:sp>
        <p:nvSpPr>
          <p:cNvPr id="16" name="Rectangle 15"/>
          <p:cNvSpPr/>
          <p:nvPr/>
        </p:nvSpPr>
        <p:spPr>
          <a:xfrm>
            <a:off x="1714480" y="3571876"/>
            <a:ext cx="5072098" cy="50006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mtClean="0"/>
              <a:t>serialization tokens</a:t>
            </a:r>
            <a:endParaRPr lang="de-AT"/>
          </a:p>
        </p:txBody>
      </p:sp>
      <p:sp>
        <p:nvSpPr>
          <p:cNvPr id="10" name="Rectangle 9"/>
          <p:cNvSpPr/>
          <p:nvPr/>
        </p:nvSpPr>
        <p:spPr>
          <a:xfrm>
            <a:off x="5000628" y="4071942"/>
            <a:ext cx="2000264" cy="57150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mtClean="0"/>
              <a:t>primitives</a:t>
            </a:r>
            <a:endParaRPr lang="de-AT"/>
          </a:p>
        </p:txBody>
      </p:sp>
      <p:sp>
        <p:nvSpPr>
          <p:cNvPr id="9" name="Rectangle 8"/>
          <p:cNvSpPr/>
          <p:nvPr/>
        </p:nvSpPr>
        <p:spPr>
          <a:xfrm>
            <a:off x="1714480" y="4071942"/>
            <a:ext cx="3071834" cy="5715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mtClean="0"/>
              <a:t>generator / parser</a:t>
            </a:r>
            <a:endParaRPr lang="de-AT"/>
          </a:p>
        </p:txBody>
      </p:sp>
      <p:sp>
        <p:nvSpPr>
          <p:cNvPr id="11" name="Rectangle 10"/>
          <p:cNvSpPr/>
          <p:nvPr/>
        </p:nvSpPr>
        <p:spPr>
          <a:xfrm>
            <a:off x="1714480" y="4643446"/>
            <a:ext cx="5072098" cy="71438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mtClean="0"/>
              <a:t>persisted objects</a:t>
            </a:r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Example</a:t>
            </a:r>
            <a:endParaRPr lang="de-AT"/>
          </a:p>
        </p:txBody>
      </p:sp>
      <p:sp>
        <p:nvSpPr>
          <p:cNvPr id="4" name="Oval 3"/>
          <p:cNvSpPr/>
          <p:nvPr/>
        </p:nvSpPr>
        <p:spPr>
          <a:xfrm>
            <a:off x="785786" y="1729456"/>
            <a:ext cx="64294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mtClean="0"/>
              <a:t>1</a:t>
            </a:r>
            <a:endParaRPr lang="de-AT"/>
          </a:p>
        </p:txBody>
      </p:sp>
      <p:sp>
        <p:nvSpPr>
          <p:cNvPr id="5" name="Oval 4"/>
          <p:cNvSpPr/>
          <p:nvPr/>
        </p:nvSpPr>
        <p:spPr>
          <a:xfrm>
            <a:off x="785786" y="2658150"/>
            <a:ext cx="64294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mtClean="0"/>
              <a:t>2</a:t>
            </a:r>
            <a:endParaRPr lang="de-AT"/>
          </a:p>
        </p:txBody>
      </p:sp>
      <p:sp>
        <p:nvSpPr>
          <p:cNvPr id="6" name="Oval 5"/>
          <p:cNvSpPr/>
          <p:nvPr/>
        </p:nvSpPr>
        <p:spPr>
          <a:xfrm>
            <a:off x="785786" y="3586844"/>
            <a:ext cx="642942" cy="64294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mtClean="0"/>
              <a:t>3</a:t>
            </a:r>
            <a:endParaRPr lang="de-AT"/>
          </a:p>
        </p:txBody>
      </p:sp>
      <p:sp>
        <p:nvSpPr>
          <p:cNvPr id="7" name="Oval 6"/>
          <p:cNvSpPr/>
          <p:nvPr/>
        </p:nvSpPr>
        <p:spPr>
          <a:xfrm>
            <a:off x="1643042" y="4515538"/>
            <a:ext cx="642942" cy="642942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mtClean="0"/>
              <a:t>5</a:t>
            </a:r>
            <a:endParaRPr lang="de-AT"/>
          </a:p>
        </p:txBody>
      </p:sp>
      <p:sp>
        <p:nvSpPr>
          <p:cNvPr id="8" name="Oval 7"/>
          <p:cNvSpPr/>
          <p:nvPr/>
        </p:nvSpPr>
        <p:spPr>
          <a:xfrm>
            <a:off x="2500298" y="4515538"/>
            <a:ext cx="64294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mtClean="0"/>
              <a:t>6</a:t>
            </a:r>
            <a:endParaRPr lang="de-AT"/>
          </a:p>
        </p:txBody>
      </p:sp>
      <p:sp>
        <p:nvSpPr>
          <p:cNvPr id="9" name="Oval 8"/>
          <p:cNvSpPr/>
          <p:nvPr/>
        </p:nvSpPr>
        <p:spPr>
          <a:xfrm>
            <a:off x="1643042" y="3658282"/>
            <a:ext cx="64294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mtClean="0"/>
              <a:t>4</a:t>
            </a:r>
            <a:endParaRPr lang="de-AT"/>
          </a:p>
        </p:txBody>
      </p:sp>
      <p:sp>
        <p:nvSpPr>
          <p:cNvPr id="10" name="Oval 9"/>
          <p:cNvSpPr/>
          <p:nvPr/>
        </p:nvSpPr>
        <p:spPr>
          <a:xfrm>
            <a:off x="2500298" y="5372794"/>
            <a:ext cx="64294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mtClean="0"/>
              <a:t>7</a:t>
            </a:r>
            <a:endParaRPr lang="de-AT"/>
          </a:p>
        </p:txBody>
      </p:sp>
      <p:cxnSp>
        <p:nvCxnSpPr>
          <p:cNvPr id="12" name="Curved Connector 11"/>
          <p:cNvCxnSpPr>
            <a:stCxn id="4" idx="4"/>
            <a:endCxn id="5" idx="0"/>
          </p:cNvCxnSpPr>
          <p:nvPr/>
        </p:nvCxnSpPr>
        <p:spPr>
          <a:xfrm rot="5400000">
            <a:off x="964381" y="2515274"/>
            <a:ext cx="285752" cy="158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/>
          <p:cNvCxnSpPr>
            <a:stCxn id="5" idx="4"/>
            <a:endCxn id="6" idx="0"/>
          </p:cNvCxnSpPr>
          <p:nvPr/>
        </p:nvCxnSpPr>
        <p:spPr>
          <a:xfrm rot="5400000">
            <a:off x="964381" y="3443968"/>
            <a:ext cx="285752" cy="158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hape 15"/>
          <p:cNvCxnSpPr>
            <a:stCxn id="5" idx="6"/>
            <a:endCxn id="9" idx="0"/>
          </p:cNvCxnSpPr>
          <p:nvPr/>
        </p:nvCxnSpPr>
        <p:spPr>
          <a:xfrm>
            <a:off x="1428728" y="2979621"/>
            <a:ext cx="535785" cy="678661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>
            <a:stCxn id="9" idx="4"/>
            <a:endCxn id="7" idx="0"/>
          </p:cNvCxnSpPr>
          <p:nvPr/>
        </p:nvCxnSpPr>
        <p:spPr>
          <a:xfrm rot="5400000">
            <a:off x="1857356" y="4408381"/>
            <a:ext cx="214314" cy="158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/>
          <p:cNvCxnSpPr>
            <a:stCxn id="9" idx="4"/>
            <a:endCxn id="6" idx="4"/>
          </p:cNvCxnSpPr>
          <p:nvPr/>
        </p:nvCxnSpPr>
        <p:spPr>
          <a:xfrm rot="5400000" flipH="1">
            <a:off x="1500166" y="3836877"/>
            <a:ext cx="71438" cy="857256"/>
          </a:xfrm>
          <a:prstGeom prst="curvedConnector3">
            <a:avLst>
              <a:gd name="adj1" fmla="val -319998"/>
            </a:avLst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3" name="Shape 22"/>
          <p:cNvCxnSpPr>
            <a:stCxn id="9" idx="6"/>
            <a:endCxn id="8" idx="0"/>
          </p:cNvCxnSpPr>
          <p:nvPr/>
        </p:nvCxnSpPr>
        <p:spPr>
          <a:xfrm>
            <a:off x="2285984" y="3979753"/>
            <a:ext cx="535785" cy="535785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urved Connector 24"/>
          <p:cNvCxnSpPr>
            <a:stCxn id="8" idx="4"/>
            <a:endCxn id="10" idx="0"/>
          </p:cNvCxnSpPr>
          <p:nvPr/>
        </p:nvCxnSpPr>
        <p:spPr>
          <a:xfrm rot="5400000">
            <a:off x="2714612" y="5265637"/>
            <a:ext cx="214314" cy="158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hape 26"/>
          <p:cNvCxnSpPr>
            <a:stCxn id="10" idx="2"/>
            <a:endCxn id="7" idx="4"/>
          </p:cNvCxnSpPr>
          <p:nvPr/>
        </p:nvCxnSpPr>
        <p:spPr>
          <a:xfrm rot="10800000">
            <a:off x="1964514" y="5158481"/>
            <a:ext cx="535785" cy="535785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9" name="Curved Connector 28"/>
          <p:cNvCxnSpPr>
            <a:stCxn id="10" idx="6"/>
            <a:endCxn id="9" idx="6"/>
          </p:cNvCxnSpPr>
          <p:nvPr/>
        </p:nvCxnSpPr>
        <p:spPr>
          <a:xfrm flipH="1" flipV="1">
            <a:off x="2285984" y="3979753"/>
            <a:ext cx="857256" cy="1714512"/>
          </a:xfrm>
          <a:prstGeom prst="curvedConnector3">
            <a:avLst>
              <a:gd name="adj1" fmla="val -26666"/>
            </a:avLst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1" name="Curved Connector 30"/>
          <p:cNvCxnSpPr>
            <a:stCxn id="8" idx="6"/>
            <a:endCxn id="4" idx="6"/>
          </p:cNvCxnSpPr>
          <p:nvPr/>
        </p:nvCxnSpPr>
        <p:spPr>
          <a:xfrm flipH="1" flipV="1">
            <a:off x="1428728" y="2050927"/>
            <a:ext cx="1714512" cy="2786082"/>
          </a:xfrm>
          <a:prstGeom prst="curvedConnector3">
            <a:avLst>
              <a:gd name="adj1" fmla="val -13333"/>
            </a:avLst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6" name="Curved Connector 35"/>
          <p:cNvCxnSpPr>
            <a:stCxn id="8" idx="6"/>
            <a:endCxn id="9" idx="6"/>
          </p:cNvCxnSpPr>
          <p:nvPr/>
        </p:nvCxnSpPr>
        <p:spPr>
          <a:xfrm flipH="1" flipV="1">
            <a:off x="2285984" y="3979753"/>
            <a:ext cx="857256" cy="857256"/>
          </a:xfrm>
          <a:prstGeom prst="curvedConnector3">
            <a:avLst>
              <a:gd name="adj1" fmla="val -54444"/>
            </a:avLst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5072098" y="1500174"/>
            <a:ext cx="350043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de-AT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composite</a:t>
            </a:r>
            <a:r>
              <a:rPr lang="de-AT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b="1" smtClean="0">
                <a:latin typeface="Courier New" pitchFamily="49" charset="0"/>
                <a:cs typeface="Courier New" pitchFamily="49" charset="0"/>
              </a:rPr>
              <a:t>1</a:t>
            </a:r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de-AT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de-AT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composite</a:t>
            </a:r>
            <a:r>
              <a:rPr lang="de-AT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b="1" smtClean="0">
                <a:latin typeface="Courier New" pitchFamily="49" charset="0"/>
                <a:cs typeface="Courier New" pitchFamily="49" charset="0"/>
              </a:rPr>
              <a:t>2</a:t>
            </a:r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de-AT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de-AT" smtClean="0">
                <a:solidFill>
                  <a:srgbClr val="D76FD0"/>
                </a:solidFill>
                <a:latin typeface="Courier New" pitchFamily="49" charset="0"/>
                <a:cs typeface="Courier New" pitchFamily="49" charset="0"/>
              </a:rPr>
              <a:t>primitive</a:t>
            </a:r>
            <a:r>
              <a:rPr lang="de-AT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b="1" smtClean="0">
                <a:latin typeface="Courier New" pitchFamily="49" charset="0"/>
                <a:cs typeface="Courier New" pitchFamily="49" charset="0"/>
              </a:rPr>
              <a:t>3</a:t>
            </a:r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/&gt;</a:t>
            </a:r>
          </a:p>
          <a:p>
            <a:r>
              <a:rPr lang="de-AT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de-AT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composite</a:t>
            </a:r>
            <a:r>
              <a:rPr lang="de-AT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b="1" smtClean="0">
                <a:latin typeface="Courier New" pitchFamily="49" charset="0"/>
                <a:cs typeface="Courier New" pitchFamily="49" charset="0"/>
              </a:rPr>
              <a:t>4</a:t>
            </a:r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de-AT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de-AT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reference</a:t>
            </a:r>
            <a:r>
              <a:rPr lang="de-AT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b="1" smtClean="0">
                <a:latin typeface="Courier New" pitchFamily="49" charset="0"/>
                <a:cs typeface="Courier New" pitchFamily="49" charset="0"/>
              </a:rPr>
              <a:t>3</a:t>
            </a:r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/&gt;</a:t>
            </a:r>
          </a:p>
          <a:p>
            <a:r>
              <a:rPr lang="de-AT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de-AT" smtClean="0">
                <a:solidFill>
                  <a:srgbClr val="D76FD0"/>
                </a:solidFill>
                <a:latin typeface="Courier New" pitchFamily="49" charset="0"/>
                <a:cs typeface="Courier New" pitchFamily="49" charset="0"/>
              </a:rPr>
              <a:t>primitive</a:t>
            </a:r>
            <a:r>
              <a:rPr lang="de-AT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b="1" smtClean="0">
                <a:latin typeface="Courier New" pitchFamily="49" charset="0"/>
                <a:cs typeface="Courier New" pitchFamily="49" charset="0"/>
              </a:rPr>
              <a:t>5</a:t>
            </a:r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/&gt;</a:t>
            </a:r>
          </a:p>
          <a:p>
            <a:r>
              <a:rPr lang="de-AT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de-AT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composite</a:t>
            </a:r>
            <a:r>
              <a:rPr lang="de-AT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b="1" smtClean="0">
                <a:latin typeface="Courier New" pitchFamily="49" charset="0"/>
                <a:cs typeface="Courier New" pitchFamily="49" charset="0"/>
              </a:rPr>
              <a:t>6</a:t>
            </a:r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    &lt;</a:t>
            </a:r>
            <a:r>
              <a:rPr lang="de-AT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reference</a:t>
            </a:r>
            <a:r>
              <a:rPr lang="de-AT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b="1" smtClean="0">
                <a:latin typeface="Courier New" pitchFamily="49" charset="0"/>
                <a:cs typeface="Courier New" pitchFamily="49" charset="0"/>
              </a:rPr>
              <a:t>1</a:t>
            </a:r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/&gt;</a:t>
            </a:r>
          </a:p>
          <a:p>
            <a:r>
              <a:rPr lang="de-AT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de-AT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reference</a:t>
            </a:r>
            <a:r>
              <a:rPr lang="de-AT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b="1" smtClean="0">
                <a:latin typeface="Courier New" pitchFamily="49" charset="0"/>
                <a:cs typeface="Courier New" pitchFamily="49" charset="0"/>
              </a:rPr>
              <a:t>4</a:t>
            </a:r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/&gt;</a:t>
            </a:r>
          </a:p>
          <a:p>
            <a:r>
              <a:rPr lang="de-AT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de-AT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composite</a:t>
            </a:r>
            <a:r>
              <a:rPr lang="de-AT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b="1" smtClean="0">
                <a:latin typeface="Courier New" pitchFamily="49" charset="0"/>
                <a:cs typeface="Courier New" pitchFamily="49" charset="0"/>
              </a:rPr>
              <a:t>7</a:t>
            </a:r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de-AT" smtClean="0">
                <a:latin typeface="Courier New" pitchFamily="49" charset="0"/>
                <a:cs typeface="Courier New" pitchFamily="49" charset="0"/>
              </a:rPr>
              <a:t>          </a:t>
            </a:r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de-AT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reference</a:t>
            </a:r>
            <a:r>
              <a:rPr lang="de-AT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b="1" smtClean="0">
                <a:latin typeface="Courier New" pitchFamily="49" charset="0"/>
                <a:cs typeface="Courier New" pitchFamily="49" charset="0"/>
              </a:rPr>
              <a:t>4</a:t>
            </a:r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/&gt;</a:t>
            </a:r>
          </a:p>
          <a:p>
            <a:r>
              <a:rPr lang="de-AT" smtClean="0">
                <a:latin typeface="Courier New" pitchFamily="49" charset="0"/>
                <a:cs typeface="Courier New" pitchFamily="49" charset="0"/>
              </a:rPr>
              <a:t>          </a:t>
            </a:r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de-AT" smtClean="0">
                <a:solidFill>
                  <a:srgbClr val="92D050"/>
                </a:solidFill>
                <a:latin typeface="Courier New" pitchFamily="49" charset="0"/>
                <a:cs typeface="Courier New" pitchFamily="49" charset="0"/>
              </a:rPr>
              <a:t>reference</a:t>
            </a:r>
            <a:r>
              <a:rPr lang="de-AT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de-AT" b="1" smtClean="0">
                <a:latin typeface="Courier New" pitchFamily="49" charset="0"/>
                <a:cs typeface="Courier New" pitchFamily="49" charset="0"/>
              </a:rPr>
              <a:t>5</a:t>
            </a:r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/&gt;</a:t>
            </a:r>
          </a:p>
          <a:p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    &lt;/</a:t>
            </a:r>
            <a:r>
              <a:rPr lang="de-AT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composite</a:t>
            </a:r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  &lt;/</a:t>
            </a:r>
            <a:r>
              <a:rPr lang="de-AT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composite</a:t>
            </a:r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de-AT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&lt;/</a:t>
            </a:r>
            <a:r>
              <a:rPr lang="de-AT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composite</a:t>
            </a:r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de-AT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&lt;/</a:t>
            </a:r>
            <a:r>
              <a:rPr lang="de-AT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composite</a:t>
            </a:r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&lt;/</a:t>
            </a:r>
            <a:r>
              <a:rPr lang="de-AT" smtClean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composite</a:t>
            </a:r>
            <a:r>
              <a:rPr lang="de-AT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</p:txBody>
      </p:sp>
      <p:sp>
        <p:nvSpPr>
          <p:cNvPr id="41" name="Right Arrow 40"/>
          <p:cNvSpPr/>
          <p:nvPr/>
        </p:nvSpPr>
        <p:spPr>
          <a:xfrm>
            <a:off x="4000496" y="3357562"/>
            <a:ext cx="1357322" cy="785818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Composite Serializers</a:t>
            </a:r>
            <a:endParaRPr lang="de-AT"/>
          </a:p>
        </p:txBody>
      </p:sp>
      <p:sp>
        <p:nvSpPr>
          <p:cNvPr id="11" name="Right Arrow 10"/>
          <p:cNvSpPr/>
          <p:nvPr/>
        </p:nvSpPr>
        <p:spPr>
          <a:xfrm>
            <a:off x="3732603" y="2321711"/>
            <a:ext cx="1357322" cy="785818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457200" y="4143380"/>
            <a:ext cx="7467600" cy="1928826"/>
          </a:xfrm>
          <a:prstGeom prst="rect">
            <a:avLst/>
          </a:prstGeom>
        </p:spPr>
        <p:txBody>
          <a:bodyPr/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de-AT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extract or</a:t>
            </a:r>
            <a:r>
              <a:rPr kumimoji="0" lang="de-AT" sz="26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compose from</a:t>
            </a:r>
            <a:endParaRPr kumimoji="0" lang="de-AT" sz="2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77824" lvl="1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kumimoji="0" lang="de-AT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sub-objects</a:t>
            </a:r>
          </a:p>
          <a:p>
            <a:pPr marL="877824" lvl="1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lang="de-AT" sz="2600" smtClean="0"/>
              <a:t>meta information</a:t>
            </a:r>
          </a:p>
          <a:p>
            <a:pPr marL="420624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lang="de-AT" sz="2600" smtClean="0"/>
              <a:t>decide whether they are applicable</a:t>
            </a:r>
          </a:p>
          <a:p>
            <a:pPr marL="420624" indent="-384048">
              <a:spcBef>
                <a:spcPct val="20000"/>
              </a:spcBef>
              <a:buClr>
                <a:schemeClr val="accent1"/>
              </a:buClr>
              <a:buSzPct val="80000"/>
            </a:pPr>
            <a:endParaRPr lang="de-AT" sz="2600" smtClean="0"/>
          </a:p>
        </p:txBody>
      </p:sp>
      <p:grpSp>
        <p:nvGrpSpPr>
          <p:cNvPr id="38" name="Group 37"/>
          <p:cNvGrpSpPr/>
          <p:nvPr/>
        </p:nvGrpSpPr>
        <p:grpSpPr>
          <a:xfrm>
            <a:off x="5965041" y="1714488"/>
            <a:ext cx="2678925" cy="2000264"/>
            <a:chOff x="5357818" y="1785926"/>
            <a:chExt cx="2678925" cy="2000264"/>
          </a:xfrm>
        </p:grpSpPr>
        <p:sp>
          <p:nvSpPr>
            <p:cNvPr id="12" name="Oval 11"/>
            <p:cNvSpPr/>
            <p:nvPr/>
          </p:nvSpPr>
          <p:spPr>
            <a:xfrm>
              <a:off x="6000760" y="1928008"/>
              <a:ext cx="642942" cy="642942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mtClean="0">
                  <a:solidFill>
                    <a:schemeClr val="bg1">
                      <a:lumMod val="95000"/>
                      <a:lumOff val="5000"/>
                    </a:schemeClr>
                  </a:solidFill>
                </a:rPr>
                <a:t>2</a:t>
              </a:r>
              <a:endParaRPr lang="de-AT">
                <a:solidFill>
                  <a:schemeClr val="bg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6000760" y="2928140"/>
              <a:ext cx="642942" cy="642942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mtClean="0"/>
                <a:t>3</a:t>
              </a:r>
              <a:endParaRPr lang="de-AT"/>
            </a:p>
          </p:txBody>
        </p:sp>
        <p:sp>
          <p:nvSpPr>
            <p:cNvPr id="14" name="Oval 13"/>
            <p:cNvSpPr/>
            <p:nvPr/>
          </p:nvSpPr>
          <p:spPr>
            <a:xfrm>
              <a:off x="6858016" y="2928140"/>
              <a:ext cx="642942" cy="642942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mtClean="0"/>
                <a:t>4</a:t>
              </a:r>
              <a:endParaRPr lang="de-AT"/>
            </a:p>
          </p:txBody>
        </p:sp>
        <p:cxnSp>
          <p:nvCxnSpPr>
            <p:cNvPr id="15" name="Curved Connector 14"/>
            <p:cNvCxnSpPr>
              <a:stCxn id="12" idx="4"/>
              <a:endCxn id="13" idx="0"/>
            </p:cNvCxnSpPr>
            <p:nvPr/>
          </p:nvCxnSpPr>
          <p:spPr>
            <a:xfrm rot="5400000">
              <a:off x="6143636" y="2749545"/>
              <a:ext cx="357190" cy="1588"/>
            </a:xfrm>
            <a:prstGeom prst="curved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hape 15"/>
            <p:cNvCxnSpPr>
              <a:stCxn id="12" idx="6"/>
              <a:endCxn id="14" idx="0"/>
            </p:cNvCxnSpPr>
            <p:nvPr/>
          </p:nvCxnSpPr>
          <p:spPr>
            <a:xfrm>
              <a:off x="6643702" y="2249479"/>
              <a:ext cx="535785" cy="678661"/>
            </a:xfrm>
            <a:prstGeom prst="curvedConnector2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urved Connector 16"/>
            <p:cNvCxnSpPr>
              <a:stCxn id="14" idx="4"/>
            </p:cNvCxnSpPr>
            <p:nvPr/>
          </p:nvCxnSpPr>
          <p:spPr>
            <a:xfrm rot="5400000">
              <a:off x="7072330" y="3678239"/>
              <a:ext cx="214314" cy="1588"/>
            </a:xfrm>
            <a:prstGeom prst="curved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8" name="Curved Connector 17"/>
            <p:cNvCxnSpPr>
              <a:stCxn id="14" idx="4"/>
              <a:endCxn id="13" idx="4"/>
            </p:cNvCxnSpPr>
            <p:nvPr/>
          </p:nvCxnSpPr>
          <p:spPr>
            <a:xfrm rot="5400000">
              <a:off x="6750859" y="3142454"/>
              <a:ext cx="1588" cy="857256"/>
            </a:xfrm>
            <a:prstGeom prst="curvedConnector3">
              <a:avLst>
                <a:gd name="adj1" fmla="val 14395466"/>
              </a:avLst>
            </a:prstGeom>
            <a:ln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9" name="Shape 18"/>
            <p:cNvCxnSpPr>
              <a:stCxn id="14" idx="6"/>
            </p:cNvCxnSpPr>
            <p:nvPr/>
          </p:nvCxnSpPr>
          <p:spPr>
            <a:xfrm>
              <a:off x="7500958" y="3249611"/>
              <a:ext cx="535785" cy="535785"/>
            </a:xfrm>
            <a:prstGeom prst="curvedConnector2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5357818" y="3071810"/>
              <a:ext cx="357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mtClean="0"/>
                <a:t>2</a:t>
              </a:r>
              <a:endParaRPr lang="de-AT"/>
            </a:p>
          </p:txBody>
        </p:sp>
        <p:sp>
          <p:nvSpPr>
            <p:cNvPr id="28" name="Down Arrow 27"/>
            <p:cNvSpPr/>
            <p:nvPr/>
          </p:nvSpPr>
          <p:spPr>
            <a:xfrm rot="1862773">
              <a:off x="5643772" y="2619846"/>
              <a:ext cx="285752" cy="357190"/>
            </a:xfrm>
            <a:prstGeom prst="down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35" name="Oval 34"/>
            <p:cNvSpPr/>
            <p:nvPr/>
          </p:nvSpPr>
          <p:spPr>
            <a:xfrm>
              <a:off x="5857884" y="1785926"/>
              <a:ext cx="928694" cy="928694"/>
            </a:xfrm>
            <a:prstGeom prst="ellipse">
              <a:avLst/>
            </a:prstGeom>
            <a:solidFill>
              <a:schemeClr val="bg1">
                <a:lumMod val="75000"/>
                <a:lumOff val="25000"/>
                <a:alpha val="80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85786" y="1571612"/>
            <a:ext cx="2071702" cy="2286016"/>
            <a:chOff x="1428728" y="1571612"/>
            <a:chExt cx="2071702" cy="2286016"/>
          </a:xfrm>
        </p:grpSpPr>
        <p:sp>
          <p:nvSpPr>
            <p:cNvPr id="3" name="Oval 2"/>
            <p:cNvSpPr/>
            <p:nvPr/>
          </p:nvSpPr>
          <p:spPr>
            <a:xfrm>
              <a:off x="1643042" y="1856570"/>
              <a:ext cx="642942" cy="642942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mtClean="0"/>
                <a:t>2</a:t>
              </a:r>
              <a:endParaRPr lang="de-AT"/>
            </a:p>
          </p:txBody>
        </p:sp>
        <p:sp>
          <p:nvSpPr>
            <p:cNvPr id="4" name="Oval 3"/>
            <p:cNvSpPr/>
            <p:nvPr/>
          </p:nvSpPr>
          <p:spPr>
            <a:xfrm>
              <a:off x="1643042" y="2856702"/>
              <a:ext cx="642942" cy="642942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mtClean="0">
                  <a:solidFill>
                    <a:schemeClr val="bg1">
                      <a:lumMod val="95000"/>
                      <a:lumOff val="5000"/>
                    </a:schemeClr>
                  </a:solidFill>
                </a:rPr>
                <a:t>3</a:t>
              </a:r>
              <a:endParaRPr lang="de-AT">
                <a:solidFill>
                  <a:schemeClr val="bg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2500298" y="2855908"/>
              <a:ext cx="642942" cy="642942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mtClean="0">
                  <a:solidFill>
                    <a:schemeClr val="bg1">
                      <a:lumMod val="95000"/>
                      <a:lumOff val="5000"/>
                    </a:schemeClr>
                  </a:solidFill>
                </a:rPr>
                <a:t>4</a:t>
              </a:r>
              <a:endParaRPr lang="de-AT">
                <a:solidFill>
                  <a:schemeClr val="bg1">
                    <a:lumMod val="95000"/>
                    <a:lumOff val="5000"/>
                  </a:schemeClr>
                </a:solidFill>
              </a:endParaRPr>
            </a:p>
          </p:txBody>
        </p:sp>
        <p:cxnSp>
          <p:nvCxnSpPr>
            <p:cNvPr id="6" name="Curved Connector 5"/>
            <p:cNvCxnSpPr>
              <a:endCxn id="3" idx="0"/>
            </p:cNvCxnSpPr>
            <p:nvPr/>
          </p:nvCxnSpPr>
          <p:spPr>
            <a:xfrm rot="5400000">
              <a:off x="1821637" y="1713694"/>
              <a:ext cx="285752" cy="1588"/>
            </a:xfrm>
            <a:prstGeom prst="curved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7" name="Curved Connector 6"/>
            <p:cNvCxnSpPr>
              <a:stCxn id="3" idx="4"/>
              <a:endCxn id="4" idx="0"/>
            </p:cNvCxnSpPr>
            <p:nvPr/>
          </p:nvCxnSpPr>
          <p:spPr>
            <a:xfrm rot="5400000">
              <a:off x="1785918" y="2678107"/>
              <a:ext cx="357190" cy="1588"/>
            </a:xfrm>
            <a:prstGeom prst="curved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" name="Shape 7"/>
            <p:cNvCxnSpPr>
              <a:stCxn id="3" idx="6"/>
              <a:endCxn id="5" idx="0"/>
            </p:cNvCxnSpPr>
            <p:nvPr/>
          </p:nvCxnSpPr>
          <p:spPr>
            <a:xfrm>
              <a:off x="2285984" y="2178041"/>
              <a:ext cx="535785" cy="677867"/>
            </a:xfrm>
            <a:prstGeom prst="curvedConnector2">
              <a:avLst/>
            </a:prstGeom>
            <a:ln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9" name="Curved Connector 8"/>
            <p:cNvCxnSpPr>
              <a:stCxn id="5" idx="4"/>
            </p:cNvCxnSpPr>
            <p:nvPr/>
          </p:nvCxnSpPr>
          <p:spPr>
            <a:xfrm rot="5400000">
              <a:off x="2714612" y="3606007"/>
              <a:ext cx="214314" cy="1588"/>
            </a:xfrm>
            <a:prstGeom prst="curved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" name="Curved Connector 9"/>
            <p:cNvCxnSpPr>
              <a:stCxn id="5" idx="4"/>
              <a:endCxn id="4" idx="4"/>
            </p:cNvCxnSpPr>
            <p:nvPr/>
          </p:nvCxnSpPr>
          <p:spPr>
            <a:xfrm rot="5400000">
              <a:off x="2392744" y="3070619"/>
              <a:ext cx="794" cy="857256"/>
            </a:xfrm>
            <a:prstGeom prst="curvedConnector3">
              <a:avLst>
                <a:gd name="adj1" fmla="val 28890932"/>
              </a:avLst>
            </a:prstGeom>
            <a:ln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6" name="Oval 35"/>
            <p:cNvSpPr/>
            <p:nvPr/>
          </p:nvSpPr>
          <p:spPr>
            <a:xfrm>
              <a:off x="1428728" y="2643182"/>
              <a:ext cx="2071702" cy="1214446"/>
            </a:xfrm>
            <a:prstGeom prst="ellipse">
              <a:avLst/>
            </a:prstGeom>
            <a:solidFill>
              <a:schemeClr val="bg1">
                <a:lumMod val="75000"/>
                <a:lumOff val="25000"/>
                <a:alpha val="80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Primitive Serializers</a:t>
            </a:r>
            <a:endParaRPr lang="de-AT"/>
          </a:p>
        </p:txBody>
      </p:sp>
      <p:grpSp>
        <p:nvGrpSpPr>
          <p:cNvPr id="8" name="Group 7"/>
          <p:cNvGrpSpPr/>
          <p:nvPr/>
        </p:nvGrpSpPr>
        <p:grpSpPr>
          <a:xfrm>
            <a:off x="1142976" y="2059368"/>
            <a:ext cx="642942" cy="927900"/>
            <a:chOff x="1857356" y="2501100"/>
            <a:chExt cx="642942" cy="927900"/>
          </a:xfrm>
        </p:grpSpPr>
        <p:sp>
          <p:nvSpPr>
            <p:cNvPr id="3" name="Oval 2"/>
            <p:cNvSpPr/>
            <p:nvPr/>
          </p:nvSpPr>
          <p:spPr>
            <a:xfrm>
              <a:off x="1857356" y="2786058"/>
              <a:ext cx="642942" cy="642942"/>
            </a:xfrm>
            <a:prstGeom prst="ellipse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mtClean="0"/>
                <a:t>3</a:t>
              </a:r>
              <a:endParaRPr lang="de-AT"/>
            </a:p>
          </p:txBody>
        </p:sp>
        <p:cxnSp>
          <p:nvCxnSpPr>
            <p:cNvPr id="4" name="Curved Connector 3"/>
            <p:cNvCxnSpPr>
              <a:endCxn id="3" idx="0"/>
            </p:cNvCxnSpPr>
            <p:nvPr/>
          </p:nvCxnSpPr>
          <p:spPr>
            <a:xfrm rot="5400000">
              <a:off x="2035951" y="2643182"/>
              <a:ext cx="285752" cy="1588"/>
            </a:xfrm>
            <a:prstGeom prst="curved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Right Arrow 4"/>
          <p:cNvSpPr/>
          <p:nvPr/>
        </p:nvSpPr>
        <p:spPr>
          <a:xfrm>
            <a:off x="3086031" y="2130409"/>
            <a:ext cx="1357322" cy="785818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Rectangle 5"/>
          <p:cNvSpPr/>
          <p:nvPr/>
        </p:nvSpPr>
        <p:spPr>
          <a:xfrm>
            <a:off x="5743467" y="2046265"/>
            <a:ext cx="197682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dirty="0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de-AT" dirty="0" smtClean="0">
                <a:solidFill>
                  <a:srgbClr val="D76FD0"/>
                </a:solidFill>
                <a:latin typeface="Courier New" pitchFamily="49" charset="0"/>
                <a:cs typeface="Courier New" pitchFamily="49" charset="0"/>
              </a:rPr>
              <a:t>primitive</a:t>
            </a:r>
            <a:r>
              <a:rPr lang="de-AT" dirty="0" smtClean="0">
                <a:latin typeface="Courier New" pitchFamily="49" charset="0"/>
                <a:cs typeface="Courier New" pitchFamily="49" charset="0"/>
              </a:rPr>
              <a:t> 3</a:t>
            </a:r>
            <a:r>
              <a:rPr lang="de-AT" dirty="0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</a:t>
            </a:r>
            <a:endParaRPr lang="de-AT" dirty="0" smtClean="0"/>
          </a:p>
          <a:p>
            <a:r>
              <a:rPr lang="de-AT" dirty="0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AT" sz="2000" b="1" dirty="0" smtClean="0">
                <a:solidFill>
                  <a:srgbClr val="FFFF00"/>
                </a:solidFill>
                <a:latin typeface="Courier New" pitchFamily="49" charset="0"/>
                <a:cs typeface="Courier New" pitchFamily="49" charset="0"/>
              </a:rPr>
              <a:t>3</a:t>
            </a:r>
          </a:p>
          <a:p>
            <a:r>
              <a:rPr lang="de-AT" dirty="0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&lt;/</a:t>
            </a:r>
            <a:r>
              <a:rPr lang="de-AT" dirty="0" smtClean="0">
                <a:solidFill>
                  <a:srgbClr val="D76FD0"/>
                </a:solidFill>
                <a:latin typeface="Courier New" pitchFamily="49" charset="0"/>
                <a:cs typeface="Courier New" pitchFamily="49" charset="0"/>
              </a:rPr>
              <a:t>primitive</a:t>
            </a:r>
            <a:r>
              <a:rPr lang="de-AT" dirty="0" smtClean="0">
                <a:solidFill>
                  <a:schemeClr val="bg1">
                    <a:lumMod val="50000"/>
                    <a:lumOff val="50000"/>
                  </a:schemeClr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4143380"/>
            <a:ext cx="7467600" cy="1928826"/>
          </a:xfrm>
          <a:prstGeom prst="rect">
            <a:avLst/>
          </a:prstGeom>
        </p:spPr>
        <p:txBody>
          <a:bodyPr/>
          <a:lstStyle/>
          <a:p>
            <a:pPr marL="420624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kumimoji="0" lang="de-AT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transform between</a:t>
            </a:r>
          </a:p>
          <a:p>
            <a:pPr marL="877824" lvl="1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lang="de-AT" sz="2600" smtClean="0"/>
              <a:t>i</a:t>
            </a:r>
            <a:r>
              <a:rPr lang="de-AT" sz="2600" noProof="0" smtClean="0"/>
              <a:t>n-memory object</a:t>
            </a:r>
          </a:p>
          <a:p>
            <a:pPr marL="877824" lvl="1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lang="de-AT" sz="2600" noProof="0" smtClean="0"/>
              <a:t>serial format (e.g. XML text)</a:t>
            </a:r>
          </a:p>
          <a:p>
            <a:pPr marL="420624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</a:pPr>
            <a:r>
              <a:rPr lang="de-AT" sz="2600" smtClean="0"/>
              <a:t>fixed mapping between formatter </a:t>
            </a:r>
            <a:r>
              <a:rPr lang="de-AT" sz="2600" smtClean="0">
                <a:sym typeface="Wingdings" pitchFamily="2" charset="2"/>
              </a:rPr>
              <a:t> type</a:t>
            </a:r>
            <a:endParaRPr lang="de-AT" sz="2600" noProof="0" smtClean="0"/>
          </a:p>
          <a:p>
            <a:pPr marL="877824" lvl="1" indent="-384048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</a:pPr>
            <a:endParaRPr kumimoji="0" lang="de-AT" sz="2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Configuration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smtClean="0"/>
              <a:t>specific to output format (e.g. XML)</a:t>
            </a:r>
          </a:p>
          <a:p>
            <a:r>
              <a:rPr lang="de-AT" smtClean="0"/>
              <a:t>contain</a:t>
            </a:r>
          </a:p>
          <a:p>
            <a:pPr lvl="1"/>
            <a:r>
              <a:rPr lang="de-AT" smtClean="0"/>
              <a:t>composite serializer (in order)</a:t>
            </a:r>
          </a:p>
          <a:p>
            <a:pPr lvl="1"/>
            <a:r>
              <a:rPr lang="de-AT" smtClean="0"/>
              <a:t>primitive serializer</a:t>
            </a:r>
          </a:p>
          <a:p>
            <a:r>
              <a:rPr lang="de-AT" smtClean="0"/>
              <a:t>included in type cache</a:t>
            </a:r>
          </a:p>
          <a:p>
            <a:r>
              <a:rPr lang="de-AT" smtClean="0"/>
              <a:t>persistent (</a:t>
            </a:r>
            <a:r>
              <a:rPr lang="de-AT" sz="2800" smtClean="0">
                <a:latin typeface="Courier New" pitchFamily="49" charset="0"/>
                <a:cs typeface="Courier New" pitchFamily="49" charset="0"/>
              </a:rPr>
              <a:t>ConfigurationService</a:t>
            </a:r>
            <a:r>
              <a:rPr lang="de-AT" smtClean="0"/>
              <a:t>)</a:t>
            </a:r>
          </a:p>
          <a:p>
            <a:r>
              <a:rPr lang="de-AT" smtClean="0"/>
              <a:t>default configuration through reflection</a:t>
            </a:r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Use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15328" cy="4525963"/>
          </a:xfrm>
        </p:spPr>
        <p:txBody>
          <a:bodyPr/>
          <a:lstStyle/>
          <a:p>
            <a:r>
              <a:rPr lang="de-AT" smtClean="0"/>
              <a:t>std. data types are handled</a:t>
            </a:r>
          </a:p>
          <a:p>
            <a:r>
              <a:rPr lang="de-AT" smtClean="0"/>
              <a:t>new classes can use </a:t>
            </a:r>
            <a:r>
              <a:rPr lang="de-AT" sz="2800" smtClean="0">
                <a:latin typeface="Courier New" pitchFamily="49" charset="0"/>
                <a:cs typeface="Courier New" pitchFamily="49" charset="0"/>
              </a:rPr>
              <a:t>StorableSerializer</a:t>
            </a:r>
          </a:p>
          <a:p>
            <a:pPr lvl="1"/>
            <a:r>
              <a:rPr lang="de-AT" smtClean="0"/>
              <a:t>add </a:t>
            </a:r>
            <a:r>
              <a:rPr lang="de-AT" sz="2400" smtClean="0">
                <a:latin typeface="Courier New" pitchFamily="49" charset="0"/>
                <a:cs typeface="Courier New" pitchFamily="49" charset="0"/>
              </a:rPr>
              <a:t>[Storable]</a:t>
            </a:r>
            <a:r>
              <a:rPr lang="de-AT" sz="2400" smtClean="0"/>
              <a:t> </a:t>
            </a:r>
            <a:r>
              <a:rPr lang="de-AT" smtClean="0"/>
              <a:t>attribute to fields or properties</a:t>
            </a:r>
          </a:p>
        </p:txBody>
      </p:sp>
      <p:sp>
        <p:nvSpPr>
          <p:cNvPr id="6" name="Rectangle 5"/>
          <p:cNvSpPr/>
          <p:nvPr/>
        </p:nvSpPr>
        <p:spPr>
          <a:xfrm>
            <a:off x="714348" y="3460624"/>
            <a:ext cx="3357586" cy="2308324"/>
          </a:xfrm>
          <a:prstGeom prst="rect">
            <a:avLst/>
          </a:prstGeom>
          <a:solidFill>
            <a:schemeClr val="tx1"/>
          </a:solidFill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r>
              <a:rPr lang="de-AT" sz="16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de-AT" sz="16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IntWrapper </a:t>
            </a:r>
            <a:r>
              <a:rPr lang="de-AT" sz="1600" smtClean="0">
                <a:solidFill>
                  <a:schemeClr val="bg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de-AT" sz="16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AT" sz="1600" smtClean="0">
                <a:solidFill>
                  <a:schemeClr val="bg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de-AT" sz="16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Storable</a:t>
            </a:r>
            <a:r>
              <a:rPr lang="de-AT" sz="1600" smtClean="0">
                <a:solidFill>
                  <a:schemeClr val="bg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]</a:t>
            </a:r>
          </a:p>
          <a:p>
            <a:r>
              <a:rPr lang="de-AT" sz="16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AT" sz="16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private int </a:t>
            </a:r>
            <a:r>
              <a:rPr lang="de-AT" sz="1600" smtClean="0">
                <a:solidFill>
                  <a:schemeClr val="bg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Value;</a:t>
            </a:r>
          </a:p>
          <a:p>
            <a:r>
              <a:rPr lang="de-AT" sz="1600" smtClean="0">
                <a:solidFill>
                  <a:schemeClr val="bg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  [</a:t>
            </a:r>
            <a:r>
              <a:rPr lang="de-AT" sz="16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Storable</a:t>
            </a:r>
            <a:r>
              <a:rPr lang="de-AT" sz="1600" smtClean="0">
                <a:solidFill>
                  <a:schemeClr val="bg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]</a:t>
            </a:r>
          </a:p>
          <a:p>
            <a:r>
              <a:rPr lang="de-AT" sz="1600" smtClean="0">
                <a:solidFill>
                  <a:schemeClr val="bg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de-AT" sz="16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public</a:t>
            </a:r>
            <a:r>
              <a:rPr lang="de-AT" sz="160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6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string</a:t>
            </a:r>
            <a:r>
              <a:rPr lang="de-AT" sz="1600" smtClean="0">
                <a:solidFill>
                  <a:schemeClr val="bg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 Name {</a:t>
            </a:r>
          </a:p>
          <a:p>
            <a:r>
              <a:rPr lang="de-AT" sz="1600" smtClean="0">
                <a:solidFill>
                  <a:schemeClr val="bg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AT" sz="16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get</a:t>
            </a:r>
            <a:r>
              <a:rPr lang="de-AT" sz="1600" smtClean="0">
                <a:solidFill>
                  <a:schemeClr val="bg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de-AT" sz="16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private</a:t>
            </a:r>
            <a:r>
              <a:rPr lang="de-AT" sz="1600" smtClean="0">
                <a:solidFill>
                  <a:schemeClr val="bg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de-AT" sz="16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set</a:t>
            </a:r>
            <a:r>
              <a:rPr lang="de-AT" sz="1600" smtClean="0">
                <a:solidFill>
                  <a:schemeClr val="bg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de-AT" sz="1600" smtClean="0">
                <a:solidFill>
                  <a:schemeClr val="bg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  } </a:t>
            </a:r>
          </a:p>
          <a:p>
            <a:r>
              <a:rPr lang="de-AT" sz="16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de-AT" sz="1600" smtClean="0">
                <a:solidFill>
                  <a:schemeClr val="bg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de-AT" sz="1600" smtClean="0">
                <a:solidFill>
                  <a:schemeClr val="bg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de-AT" sz="1600">
              <a:solidFill>
                <a:schemeClr val="bg1">
                  <a:lumMod val="95000"/>
                  <a:lumOff val="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714892" y="3451870"/>
            <a:ext cx="3357570" cy="1169551"/>
          </a:xfrm>
          <a:prstGeom prst="rect">
            <a:avLst/>
          </a:prstGeom>
          <a:solidFill>
            <a:schemeClr val="tx1"/>
          </a:solidFill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r>
              <a:rPr lang="de-AT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de-AT" sz="1400" dirty="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EmptyStorableClass</a:t>
            </a:r>
            <a:r>
              <a:rPr lang="de-AT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]</a:t>
            </a:r>
          </a:p>
          <a:p>
            <a:r>
              <a:rPr lang="de-AT" sz="14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de-AT" sz="1400" dirty="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NonSerialized </a:t>
            </a:r>
            <a:r>
              <a:rPr lang="de-AT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de-AT" sz="14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private int </a:t>
            </a:r>
            <a:r>
              <a:rPr lang="de-AT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TransientValue;</a:t>
            </a:r>
          </a:p>
          <a:p>
            <a:r>
              <a:rPr lang="de-AT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    ...</a:t>
            </a:r>
          </a:p>
          <a:p>
            <a:r>
              <a:rPr lang="de-AT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de-AT" sz="1400" dirty="0">
              <a:solidFill>
                <a:schemeClr val="bg1">
                  <a:lumMod val="95000"/>
                  <a:lumOff val="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14876" y="5407239"/>
            <a:ext cx="3357586" cy="307777"/>
          </a:xfrm>
          <a:prstGeom prst="rect">
            <a:avLst/>
          </a:prstGeom>
          <a:solidFill>
            <a:schemeClr val="tx1"/>
          </a:solidFill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r>
              <a:rPr lang="de-AT" sz="140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de-AT" sz="1400" smtClean="0">
                <a:solidFill>
                  <a:srgbClr val="2B91AF"/>
                </a:solidFill>
                <a:latin typeface="Courier New" pitchFamily="49" charset="0"/>
                <a:cs typeface="Courier New" pitchFamily="49" charset="0"/>
              </a:rPr>
              <a:t>Empty </a:t>
            </a:r>
            <a:r>
              <a:rPr lang="de-AT" sz="1400" smtClean="0">
                <a:solidFill>
                  <a:schemeClr val="bg1">
                    <a:lumMod val="95000"/>
                    <a:lumOff val="5000"/>
                  </a:schemeClr>
                </a:solidFill>
                <a:latin typeface="Courier New" pitchFamily="49" charset="0"/>
                <a:cs typeface="Courier New" pitchFamily="49" charset="0"/>
              </a:rPr>
              <a:t>{ }</a:t>
            </a:r>
            <a:endParaRPr lang="de-AT" sz="1400">
              <a:solidFill>
                <a:schemeClr val="bg1">
                  <a:lumMod val="95000"/>
                  <a:lumOff val="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0</TotalTime>
  <Words>816</Words>
  <Application>Microsoft Office PowerPoint</Application>
  <PresentationFormat>On-screen Show (4:3)</PresentationFormat>
  <Paragraphs>213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Technic</vt:lpstr>
      <vt:lpstr>Persistence 3.3</vt:lpstr>
      <vt:lpstr>Motivation</vt:lpstr>
      <vt:lpstr>Components</vt:lpstr>
      <vt:lpstr>Overview</vt:lpstr>
      <vt:lpstr>Example</vt:lpstr>
      <vt:lpstr>Composite Serializers</vt:lpstr>
      <vt:lpstr>Primitive Serializers</vt:lpstr>
      <vt:lpstr>Configuration</vt:lpstr>
      <vt:lpstr>Use</vt:lpstr>
      <vt:lpstr>Advanced Use</vt:lpstr>
      <vt:lpstr>Hacking</vt:lpstr>
      <vt:lpstr>Extension &amp; Customization</vt:lpstr>
      <vt:lpstr>IPrimitiveSerializer Example</vt:lpstr>
      <vt:lpstr>ICompositeSerializer Example</vt:lpstr>
      <vt:lpstr>ICompositeSerializer Example</vt:lpstr>
      <vt:lpstr>Versioning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Persistcence 3.3</dc:title>
  <dc:creator>Pitzer Erik</dc:creator>
  <cp:lastModifiedBy>erik</cp:lastModifiedBy>
  <cp:revision>164</cp:revision>
  <dcterms:created xsi:type="dcterms:W3CDTF">2009-05-13T07:51:22Z</dcterms:created>
  <dcterms:modified xsi:type="dcterms:W3CDTF">2009-05-18T22:27:27Z</dcterms:modified>
</cp:coreProperties>
</file>