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256" r:id="rId2"/>
    <p:sldId id="283" r:id="rId3"/>
    <p:sldId id="266" r:id="rId4"/>
    <p:sldId id="272" r:id="rId5"/>
    <p:sldId id="301" r:id="rId6"/>
    <p:sldId id="302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84" r:id="rId17"/>
    <p:sldId id="278" r:id="rId18"/>
    <p:sldId id="281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30.05.2011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46323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Experimentation</a:t>
            </a:r>
            <a:r>
              <a:rPr lang="de-AT" baseline="0" dirty="0" smtClean="0"/>
              <a:t> </a:t>
            </a:r>
            <a:r>
              <a:rPr lang="de-AT" baseline="0" dirty="0" err="1" smtClean="0"/>
              <a:t>with</a:t>
            </a:r>
            <a:r>
              <a:rPr lang="de-AT" baseline="0" dirty="0" smtClean="0"/>
              <a:t> different </a:t>
            </a:r>
            <a:r>
              <a:rPr lang="de-AT" baseline="0" dirty="0" err="1" smtClean="0"/>
              <a:t>parameters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smtClean="0"/>
              <a:t>Peak</a:t>
            </a:r>
            <a:r>
              <a:rPr lang="de-AT" baseline="0" dirty="0" smtClean="0"/>
              <a:t> </a:t>
            </a:r>
            <a:r>
              <a:rPr lang="de-AT" baseline="0" dirty="0" err="1" smtClean="0"/>
              <a:t>times</a:t>
            </a:r>
            <a:endParaRPr lang="de-AT" baseline="0" dirty="0" smtClean="0"/>
          </a:p>
          <a:p>
            <a:endParaRPr lang="de-AT" dirty="0" smtClean="0"/>
          </a:p>
          <a:p>
            <a:r>
              <a:rPr lang="de-AT" dirty="0" err="1" smtClean="0"/>
              <a:t>Usage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university</a:t>
            </a:r>
            <a:r>
              <a:rPr lang="de-AT" dirty="0" smtClean="0"/>
              <a:t> </a:t>
            </a:r>
            <a:r>
              <a:rPr lang="de-AT" dirty="0" err="1" smtClean="0"/>
              <a:t>resources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several</a:t>
            </a:r>
            <a:r>
              <a:rPr lang="de-AT" baseline="0" dirty="0" smtClean="0"/>
              <a:t> open </a:t>
            </a:r>
            <a:r>
              <a:rPr lang="de-AT" baseline="0" dirty="0" err="1" smtClean="0"/>
              <a:t>source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  <a:p>
            <a:r>
              <a:rPr lang="de-AT" baseline="0" dirty="0" err="1" smtClean="0"/>
              <a:t>no</a:t>
            </a:r>
            <a:r>
              <a:rPr lang="de-AT" baseline="0" dirty="0" smtClean="0"/>
              <a:t> </a:t>
            </a:r>
            <a:r>
              <a:rPr lang="de-AT" baseline="0" dirty="0" err="1" smtClean="0"/>
              <a:t>c#</a:t>
            </a:r>
            <a:r>
              <a:rPr lang="de-AT" baseline="0" dirty="0" smtClean="0"/>
              <a:t> </a:t>
            </a:r>
            <a:r>
              <a:rPr lang="de-AT" baseline="0" dirty="0" err="1" smtClean="0"/>
              <a:t>frameworks</a:t>
            </a:r>
            <a:endParaRPr lang="de-A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distributed computing of ``jobs'' - mainly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r>
              <a:rPr lang="en-US" dirty="0" smtClean="0"/>
              <a:t>% * open source c# distributed computing</a:t>
            </a:r>
          </a:p>
          <a:p>
            <a:r>
              <a:rPr lang="en-US" dirty="0" smtClean="0"/>
              <a:t>% * </a:t>
            </a:r>
            <a:r>
              <a:rPr lang="en-US" dirty="0" err="1" smtClean="0"/>
              <a:t>heterogenity</a:t>
            </a:r>
            <a:r>
              <a:rPr lang="en-US" dirty="0" smtClean="0"/>
              <a:t> - utilization of </a:t>
            </a:r>
            <a:r>
              <a:rPr lang="en-US" dirty="0" err="1" smtClean="0"/>
              <a:t>hpc</a:t>
            </a:r>
            <a:r>
              <a:rPr lang="en-US" dirty="0" smtClean="0"/>
              <a:t> infrastructure and desktop computers (multi core). also from other networks (bypass firewalls and </a:t>
            </a:r>
            <a:r>
              <a:rPr lang="en-US" dirty="0" err="1" smtClean="0"/>
              <a:t>nats</a:t>
            </a:r>
            <a:r>
              <a:rPr lang="en-US" dirty="0" smtClean="0"/>
              <a:t>) : because distribution time is not critical</a:t>
            </a:r>
          </a:p>
          <a:p>
            <a:r>
              <a:rPr lang="en-US" dirty="0" smtClean="0"/>
              <a:t>% * elasticity, slaves can be added/removed any time - for peak demand</a:t>
            </a:r>
          </a:p>
          <a:p>
            <a:r>
              <a:rPr lang="en-US" dirty="0" smtClean="0"/>
              <a:t>% * deployment of assemblies</a:t>
            </a:r>
          </a:p>
          <a:p>
            <a:r>
              <a:rPr lang="en-US" dirty="0" smtClean="0"/>
              <a:t>% * security - groups, encryption, sandboxing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% * components: server, slave, client</a:t>
            </a:r>
          </a:p>
          <a:p>
            <a:r>
              <a:rPr lang="en-US" dirty="0" smtClean="0"/>
              <a:t>% * technologies</a:t>
            </a:r>
          </a:p>
          <a:p>
            <a:r>
              <a:rPr lang="en-US" dirty="0" smtClean="0"/>
              <a:t>% * job: </a:t>
            </a:r>
            <a:r>
              <a:rPr lang="en-US" dirty="0" err="1" smtClean="0"/>
              <a:t>IJob</a:t>
            </a:r>
            <a:r>
              <a:rPr lang="en-US" dirty="0" smtClean="0"/>
              <a:t>, Storable</a:t>
            </a:r>
          </a:p>
          <a:p>
            <a:r>
              <a:rPr lang="en-US" dirty="0" smtClean="0"/>
              <a:t>% * heartbeat mechanism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Möglichkeit zur</a:t>
            </a:r>
            <a:r>
              <a:rPr lang="de-AT" baseline="0" dirty="0" smtClean="0"/>
              <a:t> Ausweitung in die </a:t>
            </a:r>
            <a:r>
              <a:rPr lang="de-AT" baseline="0" dirty="0" err="1" smtClean="0"/>
              <a:t>Cloud</a:t>
            </a:r>
            <a:r>
              <a:rPr lang="de-AT" baseline="0" dirty="0" smtClean="0"/>
              <a:t> erwähnen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HPC Blade</a:t>
            </a:r>
          </a:p>
          <a:p>
            <a:r>
              <a:rPr lang="de-AT" dirty="0" smtClean="0"/>
              <a:t> * 12x8 Xeon </a:t>
            </a:r>
            <a:r>
              <a:rPr lang="de-AT" dirty="0" err="1" smtClean="0"/>
              <a:t>blubb</a:t>
            </a:r>
            <a:endParaRPr lang="de-AT" dirty="0" smtClean="0"/>
          </a:p>
          <a:p>
            <a:r>
              <a:rPr lang="de-AT" dirty="0" smtClean="0"/>
              <a:t>Desktop Computers (PLS3+PLS4)</a:t>
            </a:r>
          </a:p>
          <a:p>
            <a:r>
              <a:rPr lang="de-AT" dirty="0" smtClean="0"/>
              <a:t> * 10x2</a:t>
            </a:r>
            <a:r>
              <a:rPr lang="de-AT" baseline="0" dirty="0" smtClean="0"/>
              <a:t> Intel </a:t>
            </a:r>
            <a:r>
              <a:rPr lang="de-AT" baseline="0" dirty="0" err="1" smtClean="0"/>
              <a:t>blubb</a:t>
            </a:r>
            <a:r>
              <a:rPr lang="de-AT" baseline="0" dirty="0" smtClean="0"/>
              <a:t> (PLS3)</a:t>
            </a:r>
          </a:p>
          <a:p>
            <a:r>
              <a:rPr lang="de-AT" baseline="0" dirty="0" smtClean="0"/>
              <a:t> * 10x4 Intel </a:t>
            </a:r>
            <a:r>
              <a:rPr lang="de-AT" baseline="0" dirty="0" err="1" smtClean="0"/>
              <a:t>bla</a:t>
            </a:r>
            <a:r>
              <a:rPr lang="de-AT" baseline="0" dirty="0" smtClean="0"/>
              <a:t> (PLS4)</a:t>
            </a:r>
          </a:p>
          <a:p>
            <a:endParaRPr lang="de-AT" baseline="0" dirty="0" smtClean="0"/>
          </a:p>
          <a:p>
            <a:r>
              <a:rPr lang="de-AT" baseline="0" dirty="0" smtClean="0"/>
              <a:t>Goal (</a:t>
            </a:r>
            <a:r>
              <a:rPr lang="de-AT" baseline="0" dirty="0" err="1" smtClean="0"/>
              <a:t>future</a:t>
            </a:r>
            <a:r>
              <a:rPr lang="de-AT" baseline="0" dirty="0" smtClean="0"/>
              <a:t>)</a:t>
            </a:r>
          </a:p>
          <a:p>
            <a:r>
              <a:rPr lang="de-AT" baseline="0" dirty="0" smtClean="0"/>
              <a:t> * </a:t>
            </a:r>
            <a:r>
              <a:rPr lang="de-AT" baseline="0" dirty="0" err="1" smtClean="0"/>
              <a:t>whole</a:t>
            </a:r>
            <a:r>
              <a:rPr lang="de-AT" baseline="0" dirty="0" smtClean="0"/>
              <a:t> </a:t>
            </a:r>
            <a:r>
              <a:rPr lang="de-AT" baseline="0" dirty="0" err="1" smtClean="0"/>
              <a:t>university</a:t>
            </a:r>
            <a:r>
              <a:rPr lang="de-AT" baseline="0" dirty="0" smtClean="0"/>
              <a:t> (=? </a:t>
            </a:r>
            <a:r>
              <a:rPr lang="de-AT" baseline="0" dirty="0" err="1" smtClean="0"/>
              <a:t>desktops</a:t>
            </a:r>
            <a:r>
              <a:rPr lang="de-AT" baseline="0" dirty="0" smtClean="0"/>
              <a:t>) </a:t>
            </a:r>
            <a:r>
              <a:rPr lang="de-AT" baseline="0" dirty="0" err="1" smtClean="0"/>
              <a:t>at</a:t>
            </a:r>
            <a:r>
              <a:rPr lang="de-AT" baseline="0" dirty="0" smtClean="0"/>
              <a:t> </a:t>
            </a:r>
            <a:r>
              <a:rPr lang="de-AT" baseline="0" dirty="0" err="1" smtClean="0"/>
              <a:t>night</a:t>
            </a:r>
            <a:endParaRPr lang="de-A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3F44077-8217-4C46-92A3-CE0A44FCAE2D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hyperlink" Target="http://heal.heuristiclab.com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support@heuristiclab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4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dev.heuristiclab.com/svn/hl/core/trunk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73" y="5589240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Environment for Parallel and Distributed</a:t>
            </a:r>
            <a:br>
              <a:rPr lang="en-US" dirty="0" smtClean="0"/>
            </a:br>
            <a:r>
              <a:rPr lang="en-US" dirty="0" smtClean="0"/>
              <a:t>Execution of Heuristic Optimization Algorithms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C.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Neumüller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Informatics, Communications and 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Upper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Austria University of Applied Sciences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 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Deployment of assemblies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obs can specify assembly dependencies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lave loads assemblies into </a:t>
            </a:r>
            <a:r>
              <a:rPr lang="en-US" dirty="0" err="1" smtClean="0"/>
              <a:t>AppDomain</a:t>
            </a:r>
            <a:r>
              <a:rPr lang="en-US" dirty="0" smtClean="0"/>
              <a:t> for execution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o need to update slaves with new versions of software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Security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obs can specify to be executed only on specific slaves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ncrypted communication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andboxed job execution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012160" y="3284984"/>
            <a:ext cx="3024336" cy="13681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de-AT" dirty="0" smtClean="0"/>
              <a:t>IIS</a:t>
            </a:r>
            <a:endParaRPr lang="de-AT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Components</a:t>
            </a:r>
            <a:endParaRPr lang="de-AT" dirty="0"/>
          </a:p>
        </p:txBody>
      </p:sp>
      <p:sp>
        <p:nvSpPr>
          <p:cNvPr id="5" name="Rectangle 4"/>
          <p:cNvSpPr/>
          <p:nvPr/>
        </p:nvSpPr>
        <p:spPr>
          <a:xfrm>
            <a:off x="6084168" y="3645024"/>
            <a:ext cx="2880320" cy="93610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Server</a:t>
            </a:r>
          </a:p>
        </p:txBody>
      </p:sp>
      <p:sp>
        <p:nvSpPr>
          <p:cNvPr id="6" name="Rectangle 5"/>
          <p:cNvSpPr/>
          <p:nvPr/>
        </p:nvSpPr>
        <p:spPr>
          <a:xfrm>
            <a:off x="6012160" y="2348880"/>
            <a:ext cx="1512168" cy="9361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Client</a:t>
            </a:r>
            <a:endParaRPr lang="de-AT" dirty="0"/>
          </a:p>
        </p:txBody>
      </p:sp>
      <p:sp>
        <p:nvSpPr>
          <p:cNvPr id="7" name="Rectangle 6"/>
          <p:cNvSpPr/>
          <p:nvPr/>
        </p:nvSpPr>
        <p:spPr>
          <a:xfrm>
            <a:off x="7524328" y="2348880"/>
            <a:ext cx="1512168" cy="93610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Hive</a:t>
            </a:r>
            <a:r>
              <a:rPr lang="de-AT" dirty="0" smtClean="0"/>
              <a:t> Slave</a:t>
            </a:r>
            <a:endParaRPr lang="de-AT" dirty="0"/>
          </a:p>
        </p:txBody>
      </p:sp>
      <p:sp>
        <p:nvSpPr>
          <p:cNvPr id="11" name="Flowchart: Magnetic Disk 10"/>
          <p:cNvSpPr/>
          <p:nvPr/>
        </p:nvSpPr>
        <p:spPr>
          <a:xfrm>
            <a:off x="6228184" y="4797152"/>
            <a:ext cx="2592288" cy="864096"/>
          </a:xfrm>
          <a:prstGeom prst="flowChartMagneticDisk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DB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Hive Client (</a:t>
            </a:r>
            <a:r>
              <a:rPr lang="en-US" dirty="0" err="1" smtClean="0"/>
              <a:t>HeuristicLab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GUI to upload and control jobs</a:t>
            </a:r>
          </a:p>
          <a:p>
            <a:pPr lvl="1"/>
            <a:r>
              <a:rPr lang="en-US" dirty="0" smtClean="0"/>
              <a:t>administration interface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Hive Slave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 execution (sandboxed)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lugin management and caching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Hive Server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lave management (detect dead slaves)</a:t>
            </a:r>
          </a:p>
          <a:p>
            <a:pPr lvl="1"/>
            <a:r>
              <a:rPr lang="en-US" dirty="0"/>
              <a:t>j</a:t>
            </a:r>
            <a:r>
              <a:rPr lang="en-US" dirty="0" smtClean="0"/>
              <a:t>ob scheduling (rescheduling of dead jobs)</a:t>
            </a:r>
          </a:p>
          <a:p>
            <a:pPr lvl="1"/>
            <a:r>
              <a:rPr lang="en-US" dirty="0" smtClean="0"/>
              <a:t>controls timetable for each slave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Components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7401600" cy="40767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Two different ways of parallelization using </a:t>
            </a:r>
            <a:r>
              <a:rPr lang="en-US" sz="2800" dirty="0" err="1" smtClean="0"/>
              <a:t>HeuristicLab</a:t>
            </a:r>
            <a:r>
              <a:rPr lang="en-US" sz="2800" dirty="0" smtClean="0"/>
              <a:t> Hive</a:t>
            </a:r>
          </a:p>
          <a:p>
            <a:pPr lvl="1"/>
            <a:r>
              <a:rPr lang="en-US" sz="2400" dirty="0" smtClean="0"/>
              <a:t>execution of separate algorithm instances</a:t>
            </a:r>
          </a:p>
          <a:p>
            <a:pPr lvl="2"/>
            <a:r>
              <a:rPr lang="en-US" sz="2000" dirty="0" smtClean="0"/>
              <a:t>each algorithm is a job</a:t>
            </a:r>
          </a:p>
          <a:p>
            <a:pPr lvl="1">
              <a:buNone/>
            </a:pPr>
            <a:endParaRPr lang="en-US" sz="2400" dirty="0" smtClean="0"/>
          </a:p>
          <a:p>
            <a:pPr lvl="1"/>
            <a:r>
              <a:rPr lang="en-US" sz="2400" dirty="0" smtClean="0"/>
              <a:t>execution of one algorithm in parallel (</a:t>
            </a:r>
            <a:r>
              <a:rPr lang="en-US" sz="2400" dirty="0" err="1" smtClean="0"/>
              <a:t>HiveEngine</a:t>
            </a:r>
            <a:r>
              <a:rPr lang="en-US" sz="2400" dirty="0" smtClean="0"/>
              <a:t>)</a:t>
            </a:r>
          </a:p>
          <a:p>
            <a:pPr lvl="2"/>
            <a:r>
              <a:rPr lang="en-US" sz="2000" dirty="0" smtClean="0"/>
              <a:t>each solution evaluation is a job</a:t>
            </a:r>
          </a:p>
          <a:p>
            <a:pPr>
              <a:buNone/>
            </a:pPr>
            <a:endParaRPr lang="en-US" sz="2800" dirty="0"/>
          </a:p>
        </p:txBody>
      </p:sp>
      <p:grpSp>
        <p:nvGrpSpPr>
          <p:cNvPr id="451" name="Group 450"/>
          <p:cNvGrpSpPr/>
          <p:nvPr/>
        </p:nvGrpSpPr>
        <p:grpSpPr>
          <a:xfrm>
            <a:off x="2987824" y="4869160"/>
            <a:ext cx="5562618" cy="1698542"/>
            <a:chOff x="2987824" y="4653136"/>
            <a:chExt cx="5562618" cy="1698542"/>
          </a:xfrm>
        </p:grpSpPr>
        <p:sp>
          <p:nvSpPr>
            <p:cNvPr id="10" name="Rectangle 9"/>
            <p:cNvSpPr/>
            <p:nvPr/>
          </p:nvSpPr>
          <p:spPr>
            <a:xfrm>
              <a:off x="4211960" y="5157192"/>
              <a:ext cx="945105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Selection</a:t>
              </a:r>
              <a:endParaRPr lang="de-AT" sz="12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211960" y="6021288"/>
              <a:ext cx="945105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Mutation</a:t>
              </a: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292080" y="5589240"/>
              <a:ext cx="1134126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Evaluation</a:t>
              </a:r>
            </a:p>
            <a:p>
              <a:pPr algn="ctr"/>
              <a:r>
                <a:rPr lang="de-AT" sz="1000" dirty="0" smtClean="0"/>
                <a:t>Parallel=</a:t>
              </a:r>
              <a:r>
                <a:rPr lang="de-AT" sz="1000" dirty="0" err="1" smtClean="0"/>
                <a:t>true</a:t>
              </a:r>
              <a:endParaRPr lang="de-AT" sz="10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987824" y="5589240"/>
              <a:ext cx="1134126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err="1" smtClean="0"/>
                <a:t>Recombination</a:t>
              </a:r>
              <a:endParaRPr lang="de-AT" sz="1200" dirty="0"/>
            </a:p>
          </p:txBody>
        </p:sp>
        <p:cxnSp>
          <p:nvCxnSpPr>
            <p:cNvPr id="17" name="Straight Arrow Connector 16"/>
            <p:cNvCxnSpPr>
              <a:stCxn id="15" idx="2"/>
              <a:endCxn id="12" idx="1"/>
            </p:cNvCxnSpPr>
            <p:nvPr/>
          </p:nvCxnSpPr>
          <p:spPr>
            <a:xfrm rot="16200000" flipH="1">
              <a:off x="3749997" y="5724519"/>
              <a:ext cx="266853" cy="65707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stCxn id="12" idx="3"/>
              <a:endCxn id="13" idx="2"/>
            </p:cNvCxnSpPr>
            <p:nvPr/>
          </p:nvCxnSpPr>
          <p:spPr>
            <a:xfrm flipV="1">
              <a:off x="5157065" y="5919630"/>
              <a:ext cx="702078" cy="2668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3" idx="0"/>
              <a:endCxn id="10" idx="3"/>
            </p:cNvCxnSpPr>
            <p:nvPr/>
          </p:nvCxnSpPr>
          <p:spPr>
            <a:xfrm rot="16200000" flipV="1">
              <a:off x="5374678" y="5104775"/>
              <a:ext cx="266853" cy="70207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1"/>
              <a:endCxn id="15" idx="0"/>
            </p:cNvCxnSpPr>
            <p:nvPr/>
          </p:nvCxnSpPr>
          <p:spPr>
            <a:xfrm rot="10800000" flipV="1">
              <a:off x="3554888" y="5322386"/>
              <a:ext cx="657073" cy="26685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 rot="5400000">
              <a:off x="6940322" y="5237142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6" name="Oval 55"/>
            <p:cNvSpPr/>
            <p:nvPr/>
          </p:nvSpPr>
          <p:spPr>
            <a:xfrm rot="5400000">
              <a:off x="6940322" y="5282147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7" name="Oval 56"/>
            <p:cNvSpPr/>
            <p:nvPr/>
          </p:nvSpPr>
          <p:spPr>
            <a:xfrm rot="5400000">
              <a:off x="6940322" y="5345154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1" name="Oval 60"/>
            <p:cNvSpPr/>
            <p:nvPr/>
          </p:nvSpPr>
          <p:spPr>
            <a:xfrm rot="5400000">
              <a:off x="6940322" y="5408161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2" name="Oval 61"/>
            <p:cNvSpPr/>
            <p:nvPr/>
          </p:nvSpPr>
          <p:spPr>
            <a:xfrm rot="5400000">
              <a:off x="6940322" y="5471168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3" name="Oval 62"/>
            <p:cNvSpPr/>
            <p:nvPr/>
          </p:nvSpPr>
          <p:spPr>
            <a:xfrm rot="5400000">
              <a:off x="6940322" y="5534175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8" name="Oval 57"/>
            <p:cNvSpPr/>
            <p:nvPr/>
          </p:nvSpPr>
          <p:spPr>
            <a:xfrm rot="5400000">
              <a:off x="6940322" y="5597182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59" name="Oval 58"/>
            <p:cNvSpPr/>
            <p:nvPr/>
          </p:nvSpPr>
          <p:spPr>
            <a:xfrm rot="5400000">
              <a:off x="6940322" y="5660189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0" name="Oval 59"/>
            <p:cNvSpPr/>
            <p:nvPr/>
          </p:nvSpPr>
          <p:spPr>
            <a:xfrm rot="5400000">
              <a:off x="6940322" y="5723196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4" name="Oval 63"/>
            <p:cNvSpPr/>
            <p:nvPr/>
          </p:nvSpPr>
          <p:spPr>
            <a:xfrm rot="5400000">
              <a:off x="6940322" y="5786203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5" name="Oval 64"/>
            <p:cNvSpPr/>
            <p:nvPr/>
          </p:nvSpPr>
          <p:spPr>
            <a:xfrm rot="5400000">
              <a:off x="6940322" y="5849210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6" name="Oval 65"/>
            <p:cNvSpPr/>
            <p:nvPr/>
          </p:nvSpPr>
          <p:spPr>
            <a:xfrm rot="5400000">
              <a:off x="6940322" y="5912217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7" name="Oval 66"/>
            <p:cNvSpPr/>
            <p:nvPr/>
          </p:nvSpPr>
          <p:spPr>
            <a:xfrm rot="5400000">
              <a:off x="6940322" y="5975224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8" name="Oval 67"/>
            <p:cNvSpPr/>
            <p:nvPr/>
          </p:nvSpPr>
          <p:spPr>
            <a:xfrm rot="5400000">
              <a:off x="6940322" y="6038231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69" name="Oval 68"/>
            <p:cNvSpPr/>
            <p:nvPr/>
          </p:nvSpPr>
          <p:spPr>
            <a:xfrm rot="5400000">
              <a:off x="6940322" y="6101238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sp>
          <p:nvSpPr>
            <p:cNvPr id="70" name="Oval 69"/>
            <p:cNvSpPr/>
            <p:nvPr/>
          </p:nvSpPr>
          <p:spPr>
            <a:xfrm rot="5400000">
              <a:off x="6940322" y="6164245"/>
              <a:ext cx="126014" cy="11013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 sz="1600"/>
            </a:p>
          </p:txBody>
        </p:sp>
        <p:cxnSp>
          <p:nvCxnSpPr>
            <p:cNvPr id="82" name="Straight Arrow Connector 81"/>
            <p:cNvCxnSpPr>
              <a:stCxn id="13" idx="3"/>
              <a:endCxn id="55" idx="4"/>
            </p:cNvCxnSpPr>
            <p:nvPr/>
          </p:nvCxnSpPr>
          <p:spPr>
            <a:xfrm flipV="1">
              <a:off x="6426206" y="5292207"/>
              <a:ext cx="522058" cy="46222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13" idx="3"/>
              <a:endCxn id="56" idx="4"/>
            </p:cNvCxnSpPr>
            <p:nvPr/>
          </p:nvCxnSpPr>
          <p:spPr>
            <a:xfrm flipV="1">
              <a:off x="6426206" y="5337212"/>
              <a:ext cx="522058" cy="417223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13" idx="3"/>
              <a:endCxn id="57" idx="4"/>
            </p:cNvCxnSpPr>
            <p:nvPr/>
          </p:nvCxnSpPr>
          <p:spPr>
            <a:xfrm flipV="1">
              <a:off x="6426206" y="5400219"/>
              <a:ext cx="522058" cy="354216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13" idx="3"/>
              <a:endCxn id="61" idx="4"/>
            </p:cNvCxnSpPr>
            <p:nvPr/>
          </p:nvCxnSpPr>
          <p:spPr>
            <a:xfrm flipV="1">
              <a:off x="6426206" y="5463226"/>
              <a:ext cx="522058" cy="291209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Straight Arrow Connector 87"/>
            <p:cNvCxnSpPr>
              <a:stCxn id="13" idx="3"/>
              <a:endCxn id="62" idx="4"/>
            </p:cNvCxnSpPr>
            <p:nvPr/>
          </p:nvCxnSpPr>
          <p:spPr>
            <a:xfrm flipV="1">
              <a:off x="6426206" y="5526233"/>
              <a:ext cx="522058" cy="228202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9" name="Straight Arrow Connector 88"/>
            <p:cNvCxnSpPr>
              <a:stCxn id="13" idx="3"/>
              <a:endCxn id="63" idx="4"/>
            </p:cNvCxnSpPr>
            <p:nvPr/>
          </p:nvCxnSpPr>
          <p:spPr>
            <a:xfrm flipV="1">
              <a:off x="6426206" y="5589240"/>
              <a:ext cx="522058" cy="165195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>
              <a:stCxn id="13" idx="3"/>
              <a:endCxn id="58" idx="4"/>
            </p:cNvCxnSpPr>
            <p:nvPr/>
          </p:nvCxnSpPr>
          <p:spPr>
            <a:xfrm flipV="1">
              <a:off x="6426206" y="5652247"/>
              <a:ext cx="522058" cy="10218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stCxn id="13" idx="3"/>
              <a:endCxn id="60" idx="4"/>
            </p:cNvCxnSpPr>
            <p:nvPr/>
          </p:nvCxnSpPr>
          <p:spPr>
            <a:xfrm>
              <a:off x="6426206" y="5754435"/>
              <a:ext cx="522058" cy="23826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>
              <a:stCxn id="13" idx="3"/>
              <a:endCxn id="64" idx="4"/>
            </p:cNvCxnSpPr>
            <p:nvPr/>
          </p:nvCxnSpPr>
          <p:spPr>
            <a:xfrm>
              <a:off x="6426206" y="5754435"/>
              <a:ext cx="522058" cy="86833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>
              <a:stCxn id="13" idx="3"/>
              <a:endCxn id="59" idx="4"/>
            </p:cNvCxnSpPr>
            <p:nvPr/>
          </p:nvCxnSpPr>
          <p:spPr>
            <a:xfrm flipV="1">
              <a:off x="6426206" y="5715254"/>
              <a:ext cx="522058" cy="39181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>
              <a:stCxn id="13" idx="3"/>
              <a:endCxn id="66" idx="4"/>
            </p:cNvCxnSpPr>
            <p:nvPr/>
          </p:nvCxnSpPr>
          <p:spPr>
            <a:xfrm>
              <a:off x="6426206" y="5754435"/>
              <a:ext cx="522058" cy="212847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>
              <a:stCxn id="13" idx="3"/>
              <a:endCxn id="65" idx="4"/>
            </p:cNvCxnSpPr>
            <p:nvPr/>
          </p:nvCxnSpPr>
          <p:spPr>
            <a:xfrm>
              <a:off x="6426206" y="5754435"/>
              <a:ext cx="522058" cy="149840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1" name="Straight Arrow Connector 120"/>
            <p:cNvCxnSpPr>
              <a:stCxn id="13" idx="3"/>
              <a:endCxn id="67" idx="4"/>
            </p:cNvCxnSpPr>
            <p:nvPr/>
          </p:nvCxnSpPr>
          <p:spPr>
            <a:xfrm>
              <a:off x="6426206" y="5754435"/>
              <a:ext cx="522058" cy="275854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2" name="Straight Arrow Connector 121"/>
            <p:cNvCxnSpPr>
              <a:stCxn id="13" idx="3"/>
              <a:endCxn id="68" idx="4"/>
            </p:cNvCxnSpPr>
            <p:nvPr/>
          </p:nvCxnSpPr>
          <p:spPr>
            <a:xfrm>
              <a:off x="6426206" y="5754435"/>
              <a:ext cx="522058" cy="338861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3" name="Straight Arrow Connector 122"/>
            <p:cNvCxnSpPr>
              <a:stCxn id="13" idx="3"/>
              <a:endCxn id="69" idx="4"/>
            </p:cNvCxnSpPr>
            <p:nvPr/>
          </p:nvCxnSpPr>
          <p:spPr>
            <a:xfrm>
              <a:off x="6426206" y="5754435"/>
              <a:ext cx="522058" cy="401868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>
              <a:stCxn id="13" idx="3"/>
              <a:endCxn id="70" idx="4"/>
            </p:cNvCxnSpPr>
            <p:nvPr/>
          </p:nvCxnSpPr>
          <p:spPr>
            <a:xfrm>
              <a:off x="6426206" y="5754435"/>
              <a:ext cx="522058" cy="464875"/>
            </a:xfrm>
            <a:prstGeom prst="straightConnector1">
              <a:avLst/>
            </a:prstGeom>
            <a:ln w="6350">
              <a:tailEnd type="non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0" name="Rectangle 269"/>
            <p:cNvSpPr/>
            <p:nvPr/>
          </p:nvSpPr>
          <p:spPr>
            <a:xfrm>
              <a:off x="4211960" y="4653136"/>
              <a:ext cx="945105" cy="330390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de-AT" sz="1200" dirty="0" smtClean="0"/>
                <a:t>Initialize</a:t>
              </a:r>
              <a:endParaRPr lang="de-AT" sz="1200" dirty="0"/>
            </a:p>
          </p:txBody>
        </p:sp>
        <p:cxnSp>
          <p:nvCxnSpPr>
            <p:cNvPr id="271" name="Straight Arrow Connector 270"/>
            <p:cNvCxnSpPr>
              <a:stCxn id="270" idx="2"/>
              <a:endCxn id="10" idx="0"/>
            </p:cNvCxnSpPr>
            <p:nvPr/>
          </p:nvCxnSpPr>
          <p:spPr>
            <a:xfrm rot="5400000">
              <a:off x="4597680" y="5070359"/>
              <a:ext cx="173666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pSp>
          <p:nvGrpSpPr>
            <p:cNvPr id="33" name="Group 646"/>
            <p:cNvGrpSpPr/>
            <p:nvPr/>
          </p:nvGrpSpPr>
          <p:grpSpPr>
            <a:xfrm>
              <a:off x="7884368" y="5517232"/>
              <a:ext cx="378042" cy="275325"/>
              <a:chOff x="5415522" y="3517626"/>
              <a:chExt cx="432048" cy="360040"/>
            </a:xfrm>
          </p:grpSpPr>
          <p:sp>
            <p:nvSpPr>
              <p:cNvPr id="648" name="Rectangle 647"/>
              <p:cNvSpPr/>
              <p:nvPr/>
            </p:nvSpPr>
            <p:spPr>
              <a:xfrm>
                <a:off x="5415522" y="3517626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49" name="Oval 648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4" name="Group 649"/>
            <p:cNvGrpSpPr/>
            <p:nvPr/>
          </p:nvGrpSpPr>
          <p:grpSpPr>
            <a:xfrm>
              <a:off x="7956376" y="5589240"/>
              <a:ext cx="378042" cy="275325"/>
              <a:chOff x="5436096" y="3501007"/>
              <a:chExt cx="432048" cy="360040"/>
            </a:xfrm>
          </p:grpSpPr>
          <p:sp>
            <p:nvSpPr>
              <p:cNvPr id="651" name="Rectangle 650"/>
              <p:cNvSpPr/>
              <p:nvPr/>
            </p:nvSpPr>
            <p:spPr>
              <a:xfrm>
                <a:off x="5436096" y="3501007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52" name="Oval 651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5" name="Group 652"/>
            <p:cNvGrpSpPr/>
            <p:nvPr/>
          </p:nvGrpSpPr>
          <p:grpSpPr>
            <a:xfrm>
              <a:off x="8028384" y="5661248"/>
              <a:ext cx="378042" cy="275325"/>
              <a:chOff x="5436096" y="3501008"/>
              <a:chExt cx="432048" cy="360040"/>
            </a:xfrm>
          </p:grpSpPr>
          <p:sp>
            <p:nvSpPr>
              <p:cNvPr id="654" name="Rectangle 653"/>
              <p:cNvSpPr/>
              <p:nvPr/>
            </p:nvSpPr>
            <p:spPr>
              <a:xfrm>
                <a:off x="5436096" y="3501008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55" name="Oval 654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6" name="Group 655"/>
            <p:cNvGrpSpPr/>
            <p:nvPr/>
          </p:nvGrpSpPr>
          <p:grpSpPr>
            <a:xfrm>
              <a:off x="8100392" y="5733256"/>
              <a:ext cx="378042" cy="275325"/>
              <a:chOff x="5416933" y="3479081"/>
              <a:chExt cx="432048" cy="360040"/>
            </a:xfrm>
          </p:grpSpPr>
          <p:sp>
            <p:nvSpPr>
              <p:cNvPr id="657" name="Rectangle 656"/>
              <p:cNvSpPr/>
              <p:nvPr/>
            </p:nvSpPr>
            <p:spPr>
              <a:xfrm>
                <a:off x="5416933" y="3479081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58" name="Oval 657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grpSp>
          <p:nvGrpSpPr>
            <p:cNvPr id="37" name="Group 658"/>
            <p:cNvGrpSpPr/>
            <p:nvPr/>
          </p:nvGrpSpPr>
          <p:grpSpPr>
            <a:xfrm>
              <a:off x="8172400" y="5805264"/>
              <a:ext cx="378042" cy="275325"/>
              <a:chOff x="5436096" y="3501008"/>
              <a:chExt cx="432048" cy="360040"/>
            </a:xfrm>
          </p:grpSpPr>
          <p:sp>
            <p:nvSpPr>
              <p:cNvPr id="660" name="Rectangle 659"/>
              <p:cNvSpPr/>
              <p:nvPr/>
            </p:nvSpPr>
            <p:spPr>
              <a:xfrm>
                <a:off x="5436096" y="3501008"/>
                <a:ext cx="432048" cy="360040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sp>
            <p:nvSpPr>
              <p:cNvPr id="661" name="Oval 660"/>
              <p:cNvSpPr/>
              <p:nvPr/>
            </p:nvSpPr>
            <p:spPr>
              <a:xfrm>
                <a:off x="5580112" y="3645024"/>
                <a:ext cx="144016" cy="144016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2">
                <a:schemeClr val="accent6"/>
              </a:fillRef>
              <a:effectRef idx="1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1600"/>
              </a:p>
            </p:txBody>
          </p:sp>
        </p:grpSp>
        <p:sp>
          <p:nvSpPr>
            <p:cNvPr id="662" name="Right Arrow 661"/>
            <p:cNvSpPr/>
            <p:nvPr/>
          </p:nvSpPr>
          <p:spPr>
            <a:xfrm>
              <a:off x="7308304" y="5661248"/>
              <a:ext cx="288032" cy="288032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grpSp>
        <p:nvGrpSpPr>
          <p:cNvPr id="449" name="Group 448"/>
          <p:cNvGrpSpPr/>
          <p:nvPr/>
        </p:nvGrpSpPr>
        <p:grpSpPr>
          <a:xfrm>
            <a:off x="6660232" y="3068960"/>
            <a:ext cx="1872208" cy="648072"/>
            <a:chOff x="6660232" y="2780928"/>
            <a:chExt cx="1872208" cy="648072"/>
          </a:xfrm>
        </p:grpSpPr>
        <p:grpSp>
          <p:nvGrpSpPr>
            <p:cNvPr id="3" name="Group 350"/>
            <p:cNvGrpSpPr/>
            <p:nvPr/>
          </p:nvGrpSpPr>
          <p:grpSpPr>
            <a:xfrm>
              <a:off x="6660232" y="2852936"/>
              <a:ext cx="360040" cy="216024"/>
              <a:chOff x="251520" y="4005064"/>
              <a:chExt cx="4680520" cy="1152128"/>
            </a:xfrm>
          </p:grpSpPr>
          <p:sp>
            <p:nvSpPr>
              <p:cNvPr id="352" name="Rectangle 351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5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54" name="Rectangle 353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55" name="Rectangle 354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56" name="Rectangle 355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57" name="Rectangle 356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58" name="Straight Arrow Connector 357"/>
                <p:cNvCxnSpPr>
                  <a:stCxn id="357" idx="3"/>
                  <a:endCxn id="355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59" name="Straight Arrow Connector 358"/>
                <p:cNvCxnSpPr>
                  <a:stCxn id="355" idx="0"/>
                  <a:endCxn id="356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0" name="Straight Arrow Connector 359"/>
                <p:cNvCxnSpPr>
                  <a:stCxn id="356" idx="1"/>
                  <a:endCxn id="354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61" name="Straight Arrow Connector 360"/>
                <p:cNvCxnSpPr>
                  <a:stCxn id="354" idx="2"/>
                  <a:endCxn id="357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62" name="Rectangle 361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63" name="Straight Arrow Connector 362"/>
                <p:cNvCxnSpPr>
                  <a:stCxn id="362" idx="3"/>
                  <a:endCxn id="354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6" name="Group 363"/>
            <p:cNvGrpSpPr/>
            <p:nvPr/>
          </p:nvGrpSpPr>
          <p:grpSpPr>
            <a:xfrm>
              <a:off x="6732240" y="2924944"/>
              <a:ext cx="360040" cy="216024"/>
              <a:chOff x="251520" y="4005064"/>
              <a:chExt cx="4680520" cy="1152128"/>
            </a:xfrm>
          </p:grpSpPr>
          <p:sp>
            <p:nvSpPr>
              <p:cNvPr id="365" name="Rectangle 364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7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67" name="Rectangle 366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68" name="Rectangle 367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69" name="Rectangle 368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70" name="Rectangle 369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71" name="Straight Arrow Connector 370"/>
                <p:cNvCxnSpPr>
                  <a:stCxn id="370" idx="3"/>
                  <a:endCxn id="368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2" name="Straight Arrow Connector 371"/>
                <p:cNvCxnSpPr>
                  <a:stCxn id="368" idx="0"/>
                  <a:endCxn id="369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3" name="Straight Arrow Connector 372"/>
                <p:cNvCxnSpPr>
                  <a:stCxn id="369" idx="1"/>
                  <a:endCxn id="367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4" name="Straight Arrow Connector 373"/>
                <p:cNvCxnSpPr>
                  <a:stCxn id="367" idx="2"/>
                  <a:endCxn id="370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75" name="Rectangle 374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76" name="Straight Arrow Connector 375"/>
                <p:cNvCxnSpPr>
                  <a:stCxn id="375" idx="3"/>
                  <a:endCxn id="367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8" name="Group 376"/>
            <p:cNvGrpSpPr/>
            <p:nvPr/>
          </p:nvGrpSpPr>
          <p:grpSpPr>
            <a:xfrm>
              <a:off x="6804248" y="2996952"/>
              <a:ext cx="360040" cy="216024"/>
              <a:chOff x="251520" y="4005064"/>
              <a:chExt cx="4680520" cy="1152128"/>
            </a:xfrm>
          </p:grpSpPr>
          <p:sp>
            <p:nvSpPr>
              <p:cNvPr id="378" name="Rectangle 377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9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80" name="Rectangle 379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81" name="Rectangle 380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82" name="Rectangle 381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83" name="Rectangle 382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84" name="Straight Arrow Connector 383"/>
                <p:cNvCxnSpPr>
                  <a:stCxn id="383" idx="3"/>
                  <a:endCxn id="381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5" name="Straight Arrow Connector 384"/>
                <p:cNvCxnSpPr>
                  <a:stCxn id="381" idx="0"/>
                  <a:endCxn id="382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6" name="Straight Arrow Connector 385"/>
                <p:cNvCxnSpPr>
                  <a:stCxn id="382" idx="1"/>
                  <a:endCxn id="380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7" name="Straight Arrow Connector 386"/>
                <p:cNvCxnSpPr>
                  <a:stCxn id="380" idx="2"/>
                  <a:endCxn id="383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388" name="Rectangle 387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89" name="Straight Arrow Connector 388"/>
                <p:cNvCxnSpPr>
                  <a:stCxn id="388" idx="3"/>
                  <a:endCxn id="380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1" name="Group 389"/>
            <p:cNvGrpSpPr/>
            <p:nvPr/>
          </p:nvGrpSpPr>
          <p:grpSpPr>
            <a:xfrm>
              <a:off x="6876256" y="3068960"/>
              <a:ext cx="360040" cy="216024"/>
              <a:chOff x="251520" y="4005064"/>
              <a:chExt cx="4680520" cy="1152128"/>
            </a:xfrm>
          </p:grpSpPr>
          <p:sp>
            <p:nvSpPr>
              <p:cNvPr id="391" name="Rectangle 390"/>
              <p:cNvSpPr/>
              <p:nvPr/>
            </p:nvSpPr>
            <p:spPr>
              <a:xfrm>
                <a:off x="251520" y="4005064"/>
                <a:ext cx="4680520" cy="1152128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de-AT" sz="200"/>
              </a:p>
            </p:txBody>
          </p:sp>
          <p:grpSp>
            <p:nvGrpSpPr>
              <p:cNvPr id="16" name="Group 345"/>
              <p:cNvGrpSpPr/>
              <p:nvPr/>
            </p:nvGrpSpPr>
            <p:grpSpPr>
              <a:xfrm>
                <a:off x="323528" y="4161787"/>
                <a:ext cx="4536504" cy="936104"/>
                <a:chOff x="323528" y="4161787"/>
                <a:chExt cx="4536504" cy="936104"/>
              </a:xfrm>
            </p:grpSpPr>
            <p:sp>
              <p:nvSpPr>
                <p:cNvPr id="393" name="Rectangle 392"/>
                <p:cNvSpPr/>
                <p:nvPr/>
              </p:nvSpPr>
              <p:spPr>
                <a:xfrm>
                  <a:off x="158366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sp>
              <p:nvSpPr>
                <p:cNvPr id="394" name="Rectangle 393"/>
                <p:cNvSpPr/>
                <p:nvPr/>
              </p:nvSpPr>
              <p:spPr>
                <a:xfrm>
                  <a:off x="3914927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95" name="Rectangle 394"/>
                <p:cNvSpPr/>
                <p:nvPr/>
              </p:nvSpPr>
              <p:spPr>
                <a:xfrm>
                  <a:off x="2654787" y="4161787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 smtClean="0"/>
                </a:p>
              </p:txBody>
            </p:sp>
            <p:sp>
              <p:nvSpPr>
                <p:cNvPr id="396" name="Rectangle 395"/>
                <p:cNvSpPr/>
                <p:nvPr/>
              </p:nvSpPr>
              <p:spPr>
                <a:xfrm>
                  <a:off x="2654787" y="4767501"/>
                  <a:ext cx="1134126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397" name="Straight Arrow Connector 396"/>
                <p:cNvCxnSpPr>
                  <a:stCxn id="396" idx="3"/>
                  <a:endCxn id="394" idx="2"/>
                </p:cNvCxnSpPr>
                <p:nvPr/>
              </p:nvCxnSpPr>
              <p:spPr>
                <a:xfrm flipV="1">
                  <a:off x="3788913" y="4767501"/>
                  <a:ext cx="598567" cy="165195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8" name="Straight Arrow Connector 397"/>
                <p:cNvCxnSpPr>
                  <a:stCxn id="394" idx="0"/>
                  <a:endCxn id="395" idx="3"/>
                </p:cNvCxnSpPr>
                <p:nvPr/>
              </p:nvCxnSpPr>
              <p:spPr>
                <a:xfrm rot="16200000" flipV="1">
                  <a:off x="4033131" y="4082764"/>
                  <a:ext cx="110130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9" name="Straight Arrow Connector 398"/>
                <p:cNvCxnSpPr>
                  <a:stCxn id="395" idx="1"/>
                  <a:endCxn id="393" idx="0"/>
                </p:cNvCxnSpPr>
                <p:nvPr/>
              </p:nvCxnSpPr>
              <p:spPr>
                <a:xfrm rot="10800000" flipV="1">
                  <a:off x="2056221" y="4326982"/>
                  <a:ext cx="598567" cy="110130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0" name="Straight Arrow Connector 399"/>
                <p:cNvCxnSpPr>
                  <a:stCxn id="393" idx="2"/>
                  <a:endCxn id="396" idx="1"/>
                </p:cNvCxnSpPr>
                <p:nvPr/>
              </p:nvCxnSpPr>
              <p:spPr>
                <a:xfrm rot="16200000" flipH="1">
                  <a:off x="2272906" y="4550816"/>
                  <a:ext cx="165195" cy="598567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401" name="Rectangle 400"/>
                <p:cNvSpPr/>
                <p:nvPr/>
              </p:nvSpPr>
              <p:spPr>
                <a:xfrm>
                  <a:off x="323528" y="4437112"/>
                  <a:ext cx="945105" cy="330390"/>
                </a:xfrm>
                <a:prstGeom prst="rect">
                  <a:avLst/>
                </a:prstGeom>
              </p:spPr>
              <p:style>
                <a:lnRef idx="1">
                  <a:schemeClr val="accent3"/>
                </a:lnRef>
                <a:fillRef idx="2">
                  <a:schemeClr val="accent3"/>
                </a:fillRef>
                <a:effectRef idx="1">
                  <a:schemeClr val="accent3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100" dirty="0"/>
                </a:p>
              </p:txBody>
            </p:sp>
            <p:cxnSp>
              <p:nvCxnSpPr>
                <p:cNvPr id="402" name="Straight Arrow Connector 401"/>
                <p:cNvCxnSpPr>
                  <a:stCxn id="401" idx="3"/>
                  <a:endCxn id="393" idx="1"/>
                </p:cNvCxnSpPr>
                <p:nvPr/>
              </p:nvCxnSpPr>
              <p:spPr>
                <a:xfrm>
                  <a:off x="1268633" y="4602307"/>
                  <a:ext cx="315035" cy="1214"/>
                </a:xfrm>
                <a:prstGeom prst="straightConnector1">
                  <a:avLst/>
                </a:prstGeom>
                <a:ln w="3175">
                  <a:tailEnd type="none"/>
                </a:ln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21" name="Group 415"/>
            <p:cNvGrpSpPr/>
            <p:nvPr/>
          </p:nvGrpSpPr>
          <p:grpSpPr>
            <a:xfrm>
              <a:off x="7812360" y="2780928"/>
              <a:ext cx="504056" cy="432048"/>
              <a:chOff x="7524328" y="2564904"/>
              <a:chExt cx="504056" cy="432048"/>
            </a:xfrm>
          </p:grpSpPr>
          <p:sp>
            <p:nvSpPr>
              <p:cNvPr id="349" name="Rectangle 348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22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04" name="Rectangle 403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23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06" name="Rectangle 405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07" name="Rectangle 406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08" name="Rectangle 407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09" name="Rectangle 408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10" name="Straight Arrow Connector 409"/>
                  <p:cNvCxnSpPr>
                    <a:stCxn id="409" idx="3"/>
                    <a:endCxn id="407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1" name="Straight Arrow Connector 410"/>
                  <p:cNvCxnSpPr>
                    <a:stCxn id="407" idx="0"/>
                    <a:endCxn id="408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2" name="Straight Arrow Connector 411"/>
                  <p:cNvCxnSpPr>
                    <a:stCxn id="408" idx="1"/>
                    <a:endCxn id="406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3" name="Straight Arrow Connector 412"/>
                  <p:cNvCxnSpPr>
                    <a:stCxn id="406" idx="2"/>
                    <a:endCxn id="409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14" name="Rectangle 413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15" name="Straight Arrow Connector 414"/>
                  <p:cNvCxnSpPr>
                    <a:stCxn id="414" idx="3"/>
                    <a:endCxn id="406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4" name="Group 416"/>
            <p:cNvGrpSpPr/>
            <p:nvPr/>
          </p:nvGrpSpPr>
          <p:grpSpPr>
            <a:xfrm>
              <a:off x="7884368" y="2852936"/>
              <a:ext cx="504056" cy="432048"/>
              <a:chOff x="7524328" y="2564904"/>
              <a:chExt cx="504056" cy="432048"/>
            </a:xfrm>
          </p:grpSpPr>
          <p:sp>
            <p:nvSpPr>
              <p:cNvPr id="418" name="Rectangle 417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25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20" name="Rectangle 419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26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22" name="Rectangle 421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23" name="Rectangle 422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24" name="Rectangle 423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25" name="Rectangle 424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26" name="Straight Arrow Connector 425"/>
                  <p:cNvCxnSpPr>
                    <a:stCxn id="425" idx="3"/>
                    <a:endCxn id="423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7" name="Straight Arrow Connector 426"/>
                  <p:cNvCxnSpPr>
                    <a:stCxn id="423" idx="0"/>
                    <a:endCxn id="424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8" name="Straight Arrow Connector 427"/>
                  <p:cNvCxnSpPr>
                    <a:stCxn id="424" idx="1"/>
                    <a:endCxn id="422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9" name="Straight Arrow Connector 428"/>
                  <p:cNvCxnSpPr>
                    <a:stCxn id="422" idx="2"/>
                    <a:endCxn id="425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30" name="Rectangle 429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31" name="Straight Arrow Connector 430"/>
                  <p:cNvCxnSpPr>
                    <a:stCxn id="430" idx="3"/>
                    <a:endCxn id="422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27" name="Group 431"/>
            <p:cNvGrpSpPr/>
            <p:nvPr/>
          </p:nvGrpSpPr>
          <p:grpSpPr>
            <a:xfrm>
              <a:off x="7956376" y="2924944"/>
              <a:ext cx="504056" cy="432048"/>
              <a:chOff x="7524328" y="2564904"/>
              <a:chExt cx="504056" cy="432048"/>
            </a:xfrm>
          </p:grpSpPr>
          <p:sp>
            <p:nvSpPr>
              <p:cNvPr id="433" name="Rectangle 432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28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35" name="Rectangle 434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29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37" name="Rectangle 436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38" name="Rectangle 437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39" name="Rectangle 438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40" name="Rectangle 439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41" name="Straight Arrow Connector 440"/>
                  <p:cNvCxnSpPr>
                    <a:stCxn id="440" idx="3"/>
                    <a:endCxn id="438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2" name="Straight Arrow Connector 441"/>
                  <p:cNvCxnSpPr>
                    <a:stCxn id="438" idx="0"/>
                    <a:endCxn id="439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3" name="Straight Arrow Connector 442"/>
                  <p:cNvCxnSpPr>
                    <a:stCxn id="439" idx="1"/>
                    <a:endCxn id="437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4" name="Straight Arrow Connector 443"/>
                  <p:cNvCxnSpPr>
                    <a:stCxn id="437" idx="2"/>
                    <a:endCxn id="440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5" name="Rectangle 444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46" name="Straight Arrow Connector 445"/>
                  <p:cNvCxnSpPr>
                    <a:stCxn id="445" idx="3"/>
                    <a:endCxn id="437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grpSp>
          <p:nvGrpSpPr>
            <p:cNvPr id="30" name="Group 446"/>
            <p:cNvGrpSpPr/>
            <p:nvPr/>
          </p:nvGrpSpPr>
          <p:grpSpPr>
            <a:xfrm>
              <a:off x="8028384" y="2996952"/>
              <a:ext cx="504056" cy="432048"/>
              <a:chOff x="7524328" y="2564904"/>
              <a:chExt cx="504056" cy="432048"/>
            </a:xfrm>
          </p:grpSpPr>
          <p:sp>
            <p:nvSpPr>
              <p:cNvPr id="448" name="Rectangle 447"/>
              <p:cNvSpPr/>
              <p:nvPr/>
            </p:nvSpPr>
            <p:spPr>
              <a:xfrm>
                <a:off x="7524328" y="2564904"/>
                <a:ext cx="504056" cy="432048"/>
              </a:xfrm>
              <a:prstGeom prst="rect">
                <a:avLst/>
              </a:prstGeom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lIns="0" tIns="0" rtlCol="0" anchor="t"/>
              <a:lstStyle/>
              <a:p>
                <a:pPr algn="ctr"/>
                <a:r>
                  <a:rPr lang="de-AT" sz="900" dirty="0" smtClean="0"/>
                  <a:t>Job</a:t>
                </a:r>
                <a:endParaRPr lang="de-AT" sz="900" dirty="0"/>
              </a:p>
            </p:txBody>
          </p:sp>
          <p:grpSp>
            <p:nvGrpSpPr>
              <p:cNvPr id="31" name="Group 402"/>
              <p:cNvGrpSpPr/>
              <p:nvPr/>
            </p:nvGrpSpPr>
            <p:grpSpPr>
              <a:xfrm>
                <a:off x="7596336" y="2708920"/>
                <a:ext cx="360040" cy="216024"/>
                <a:chOff x="251520" y="4005064"/>
                <a:chExt cx="4680520" cy="1152128"/>
              </a:xfrm>
            </p:grpSpPr>
            <p:sp>
              <p:nvSpPr>
                <p:cNvPr id="450" name="Rectangle 449"/>
                <p:cNvSpPr/>
                <p:nvPr/>
              </p:nvSpPr>
              <p:spPr>
                <a:xfrm>
                  <a:off x="251520" y="4005064"/>
                  <a:ext cx="4680520" cy="1152128"/>
                </a:xfrm>
                <a:prstGeom prst="rect">
                  <a:avLst/>
                </a:prstGeom>
              </p:spPr>
              <p:style>
                <a:lnRef idx="1">
                  <a:schemeClr val="accent1"/>
                </a:lnRef>
                <a:fillRef idx="2">
                  <a:schemeClr val="accent1"/>
                </a:fillRef>
                <a:effectRef idx="1">
                  <a:schemeClr val="accent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de-AT" sz="200"/>
                </a:p>
              </p:txBody>
            </p:sp>
            <p:grpSp>
              <p:nvGrpSpPr>
                <p:cNvPr id="32" name="Group 345"/>
                <p:cNvGrpSpPr/>
                <p:nvPr/>
              </p:nvGrpSpPr>
              <p:grpSpPr>
                <a:xfrm>
                  <a:off x="323528" y="4161787"/>
                  <a:ext cx="4536504" cy="936104"/>
                  <a:chOff x="323528" y="4161787"/>
                  <a:chExt cx="4536504" cy="936104"/>
                </a:xfrm>
              </p:grpSpPr>
              <p:sp>
                <p:nvSpPr>
                  <p:cNvPr id="452" name="Rectangle 451"/>
                  <p:cNvSpPr/>
                  <p:nvPr/>
                </p:nvSpPr>
                <p:spPr>
                  <a:xfrm>
                    <a:off x="158366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sp>
                <p:nvSpPr>
                  <p:cNvPr id="453" name="Rectangle 452"/>
                  <p:cNvSpPr/>
                  <p:nvPr/>
                </p:nvSpPr>
                <p:spPr>
                  <a:xfrm>
                    <a:off x="3914927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54" name="Rectangle 453"/>
                  <p:cNvSpPr/>
                  <p:nvPr/>
                </p:nvSpPr>
                <p:spPr>
                  <a:xfrm>
                    <a:off x="2654787" y="4161787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 smtClean="0"/>
                  </a:p>
                </p:txBody>
              </p:sp>
              <p:sp>
                <p:nvSpPr>
                  <p:cNvPr id="455" name="Rectangle 454"/>
                  <p:cNvSpPr/>
                  <p:nvPr/>
                </p:nvSpPr>
                <p:spPr>
                  <a:xfrm>
                    <a:off x="2654787" y="4767501"/>
                    <a:ext cx="1134126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56" name="Straight Arrow Connector 455"/>
                  <p:cNvCxnSpPr>
                    <a:stCxn id="455" idx="3"/>
                    <a:endCxn id="453" idx="2"/>
                  </p:cNvCxnSpPr>
                  <p:nvPr/>
                </p:nvCxnSpPr>
                <p:spPr>
                  <a:xfrm flipV="1">
                    <a:off x="3788913" y="4767501"/>
                    <a:ext cx="598567" cy="165195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7" name="Straight Arrow Connector 456"/>
                  <p:cNvCxnSpPr>
                    <a:stCxn id="453" idx="0"/>
                    <a:endCxn id="454" idx="3"/>
                  </p:cNvCxnSpPr>
                  <p:nvPr/>
                </p:nvCxnSpPr>
                <p:spPr>
                  <a:xfrm rot="16200000" flipV="1">
                    <a:off x="4033131" y="4082764"/>
                    <a:ext cx="110130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8" name="Straight Arrow Connector 457"/>
                  <p:cNvCxnSpPr>
                    <a:stCxn id="454" idx="1"/>
                    <a:endCxn id="452" idx="0"/>
                  </p:cNvCxnSpPr>
                  <p:nvPr/>
                </p:nvCxnSpPr>
                <p:spPr>
                  <a:xfrm rot="10800000" flipV="1">
                    <a:off x="2056221" y="4326982"/>
                    <a:ext cx="598567" cy="110130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9" name="Straight Arrow Connector 458"/>
                  <p:cNvCxnSpPr>
                    <a:stCxn id="452" idx="2"/>
                    <a:endCxn id="455" idx="1"/>
                  </p:cNvCxnSpPr>
                  <p:nvPr/>
                </p:nvCxnSpPr>
                <p:spPr>
                  <a:xfrm rot="16200000" flipH="1">
                    <a:off x="2272906" y="4550816"/>
                    <a:ext cx="165195" cy="598567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60" name="Rectangle 459"/>
                  <p:cNvSpPr/>
                  <p:nvPr/>
                </p:nvSpPr>
                <p:spPr>
                  <a:xfrm>
                    <a:off x="323528" y="4437112"/>
                    <a:ext cx="945105" cy="330390"/>
                  </a:xfrm>
                  <a:prstGeom prst="rect">
                    <a:avLst/>
                  </a:prstGeom>
                </p:spPr>
                <p:style>
                  <a:lnRef idx="1">
                    <a:schemeClr val="accent3"/>
                  </a:lnRef>
                  <a:fillRef idx="2">
                    <a:schemeClr val="accent3"/>
                  </a:fillRef>
                  <a:effectRef idx="1">
                    <a:schemeClr val="accent3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AT" sz="100" dirty="0"/>
                  </a:p>
                </p:txBody>
              </p:sp>
              <p:cxnSp>
                <p:nvCxnSpPr>
                  <p:cNvPr id="461" name="Straight Arrow Connector 460"/>
                  <p:cNvCxnSpPr>
                    <a:stCxn id="460" idx="3"/>
                    <a:endCxn id="452" idx="1"/>
                  </p:cNvCxnSpPr>
                  <p:nvPr/>
                </p:nvCxnSpPr>
                <p:spPr>
                  <a:xfrm>
                    <a:off x="1268633" y="4602307"/>
                    <a:ext cx="315035" cy="1214"/>
                  </a:xfrm>
                  <a:prstGeom prst="straightConnector1">
                    <a:avLst/>
                  </a:prstGeom>
                  <a:ln w="3175">
                    <a:tailEnd type="none"/>
                  </a:ln>
                </p:spPr>
                <p:style>
                  <a:lnRef idx="2">
                    <a:schemeClr val="dk1"/>
                  </a:lnRef>
                  <a:fillRef idx="0">
                    <a:schemeClr val="dk1"/>
                  </a:fillRef>
                  <a:effectRef idx="1">
                    <a:schemeClr val="dk1"/>
                  </a:effectRef>
                  <a:fontRef idx="minor">
                    <a:schemeClr val="tx1"/>
                  </a:fontRef>
                </p:style>
              </p:cxnSp>
            </p:grpSp>
          </p:grpSp>
        </p:grpSp>
        <p:sp>
          <p:nvSpPr>
            <p:cNvPr id="663" name="Right Arrow 662"/>
            <p:cNvSpPr/>
            <p:nvPr/>
          </p:nvSpPr>
          <p:spPr>
            <a:xfrm>
              <a:off x="7380312" y="2924944"/>
              <a:ext cx="288032" cy="288032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</p:grpSp>
      <p:sp>
        <p:nvSpPr>
          <p:cNvPr id="462" name="Date Placeholder 46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463" name="Footer Placeholder 46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64" name="Slide Number Placeholder 46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/>
              <a:t> </a:t>
            </a:r>
            <a:r>
              <a:rPr lang="de-AT" dirty="0" smtClean="0"/>
              <a:t>Communication</a:t>
            </a:r>
            <a:endParaRPr lang="de-AT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92000" y="1728788"/>
            <a:ext cx="4572088" cy="4076700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Slave Communication</a:t>
            </a:r>
          </a:p>
          <a:p>
            <a:pPr lvl="1"/>
            <a:r>
              <a:rPr lang="de-AT" dirty="0" err="1"/>
              <a:t>p</a:t>
            </a:r>
            <a:r>
              <a:rPr lang="de-AT" dirty="0" err="1" smtClean="0"/>
              <a:t>eriodic</a:t>
            </a:r>
            <a:r>
              <a:rPr lang="de-AT" dirty="0" smtClean="0"/>
              <a:t> </a:t>
            </a:r>
            <a:r>
              <a:rPr lang="de-AT" dirty="0" err="1" smtClean="0"/>
              <a:t>messages</a:t>
            </a:r>
            <a:r>
              <a:rPr lang="de-AT" dirty="0" smtClean="0"/>
              <a:t> </a:t>
            </a:r>
            <a:r>
              <a:rPr lang="de-AT" dirty="0" err="1" smtClean="0"/>
              <a:t>containing</a:t>
            </a:r>
            <a:r>
              <a:rPr lang="de-AT" dirty="0" smtClean="0"/>
              <a:t> </a:t>
            </a:r>
            <a:r>
              <a:rPr lang="de-AT" dirty="0" err="1" smtClean="0"/>
              <a:t>current</a:t>
            </a:r>
            <a:r>
              <a:rPr lang="de-AT" dirty="0" smtClean="0"/>
              <a:t> </a:t>
            </a:r>
            <a:r>
              <a:rPr lang="de-AT" dirty="0" err="1" smtClean="0"/>
              <a:t>status</a:t>
            </a:r>
            <a:r>
              <a:rPr lang="de-AT" dirty="0" smtClean="0"/>
              <a:t> (</a:t>
            </a:r>
            <a:r>
              <a:rPr lang="de-AT" dirty="0" err="1" smtClean="0"/>
              <a:t>progress</a:t>
            </a:r>
            <a:r>
              <a:rPr lang="de-AT" dirty="0" smtClean="0"/>
              <a:t> </a:t>
            </a:r>
            <a:r>
              <a:rPr lang="de-AT" dirty="0" err="1" smtClean="0"/>
              <a:t>of</a:t>
            </a:r>
            <a:r>
              <a:rPr lang="de-AT" dirty="0" smtClean="0"/>
              <a:t> </a:t>
            </a:r>
            <a:r>
              <a:rPr lang="de-AT" dirty="0" err="1" smtClean="0"/>
              <a:t>jobs</a:t>
            </a:r>
            <a:r>
              <a:rPr lang="de-AT" dirty="0" smtClean="0"/>
              <a:t>)</a:t>
            </a:r>
          </a:p>
          <a:p>
            <a:pPr lvl="1"/>
            <a:r>
              <a:rPr lang="de-AT" dirty="0" err="1"/>
              <a:t>c</a:t>
            </a:r>
            <a:r>
              <a:rPr lang="de-AT" dirty="0" err="1" smtClean="0"/>
              <a:t>ommunication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</a:t>
            </a:r>
            <a:r>
              <a:rPr lang="de-AT" dirty="0" err="1" smtClean="0"/>
              <a:t>initiated</a:t>
            </a:r>
            <a:r>
              <a:rPr lang="de-AT" dirty="0" smtClean="0"/>
              <a:t> </a:t>
            </a:r>
            <a:r>
              <a:rPr lang="de-AT" dirty="0" err="1" smtClean="0"/>
              <a:t>only</a:t>
            </a:r>
            <a:r>
              <a:rPr lang="de-AT" dirty="0" smtClean="0"/>
              <a:t> </a:t>
            </a:r>
            <a:r>
              <a:rPr lang="de-AT" dirty="0" err="1" smtClean="0"/>
              <a:t>by</a:t>
            </a:r>
            <a:r>
              <a:rPr lang="de-AT" dirty="0" smtClean="0"/>
              <a:t> </a:t>
            </a:r>
            <a:r>
              <a:rPr lang="de-AT" dirty="0" err="1" smtClean="0"/>
              <a:t>slaves</a:t>
            </a:r>
            <a:endParaRPr lang="de-AT" dirty="0" smtClean="0"/>
          </a:p>
          <a:p>
            <a:pPr lvl="1"/>
            <a:r>
              <a:rPr lang="de-AT" dirty="0" err="1"/>
              <a:t>a</a:t>
            </a:r>
            <a:r>
              <a:rPr lang="de-AT" dirty="0" err="1" smtClean="0"/>
              <a:t>void</a:t>
            </a:r>
            <a:r>
              <a:rPr lang="de-AT" dirty="0" smtClean="0"/>
              <a:t> NAT </a:t>
            </a:r>
            <a:r>
              <a:rPr lang="de-AT" dirty="0" err="1" smtClean="0"/>
              <a:t>and</a:t>
            </a:r>
            <a:r>
              <a:rPr lang="de-AT" dirty="0" smtClean="0"/>
              <a:t> Firewalls </a:t>
            </a:r>
            <a:r>
              <a:rPr lang="de-AT" dirty="0" err="1" smtClean="0"/>
              <a:t>problems</a:t>
            </a:r>
            <a:endParaRPr lang="de-AT" dirty="0" smtClean="0"/>
          </a:p>
          <a:p>
            <a:pPr lvl="1"/>
            <a:r>
              <a:rPr lang="de-AT" dirty="0" err="1"/>
              <a:t>s</a:t>
            </a:r>
            <a:r>
              <a:rPr lang="de-AT" dirty="0" err="1" smtClean="0"/>
              <a:t>erver</a:t>
            </a:r>
            <a:r>
              <a:rPr lang="de-AT" dirty="0" smtClean="0"/>
              <a:t> </a:t>
            </a:r>
            <a:r>
              <a:rPr lang="de-AT" dirty="0" err="1" smtClean="0"/>
              <a:t>response</a:t>
            </a:r>
            <a:r>
              <a:rPr lang="de-AT" dirty="0" smtClean="0"/>
              <a:t> </a:t>
            </a:r>
            <a:r>
              <a:rPr lang="de-AT" dirty="0" err="1" smtClean="0"/>
              <a:t>contains</a:t>
            </a:r>
            <a:r>
              <a:rPr lang="de-AT" dirty="0" smtClean="0"/>
              <a:t> </a:t>
            </a:r>
            <a:r>
              <a:rPr lang="de-AT" dirty="0" err="1" smtClean="0"/>
              <a:t>next</a:t>
            </a:r>
            <a:r>
              <a:rPr lang="de-AT" dirty="0" smtClean="0"/>
              <a:t> </a:t>
            </a:r>
            <a:r>
              <a:rPr lang="de-AT" dirty="0" err="1" smtClean="0"/>
              <a:t>actions</a:t>
            </a:r>
            <a:endParaRPr lang="de-AT" dirty="0" smtClean="0"/>
          </a:p>
          <a:p>
            <a:pPr lvl="2"/>
            <a:r>
              <a:rPr lang="de-AT" dirty="0" err="1" smtClean="0"/>
              <a:t>CalculateJob</a:t>
            </a:r>
            <a:endParaRPr lang="de-AT" dirty="0" smtClean="0"/>
          </a:p>
          <a:p>
            <a:pPr lvl="2"/>
            <a:r>
              <a:rPr lang="de-AT" dirty="0" err="1" smtClean="0"/>
              <a:t>AbortJob</a:t>
            </a:r>
            <a:endParaRPr lang="de-AT" dirty="0" smtClean="0"/>
          </a:p>
          <a:p>
            <a:pPr lvl="2"/>
            <a:r>
              <a:rPr lang="de-AT" dirty="0" err="1" smtClean="0"/>
              <a:t>DoNothing</a:t>
            </a:r>
            <a:endParaRPr lang="de-AT" dirty="0" smtClean="0"/>
          </a:p>
          <a:p>
            <a:pPr lvl="2"/>
            <a:r>
              <a:rPr lang="de-DE" dirty="0" smtClean="0"/>
              <a:t>…</a:t>
            </a:r>
            <a:endParaRPr lang="de-AT" dirty="0" smtClean="0"/>
          </a:p>
          <a:p>
            <a:pPr lvl="1"/>
            <a:endParaRPr lang="de-AT" dirty="0"/>
          </a:p>
        </p:txBody>
      </p:sp>
      <p:pic>
        <p:nvPicPr>
          <p:cNvPr id="6144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484784"/>
            <a:ext cx="3319072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0" name="Picture 2" descr="PowerEdge M1000e"/>
          <p:cNvPicPr>
            <a:picLocks noChangeAspect="1" noChangeArrowheads="1"/>
          </p:cNvPicPr>
          <p:nvPr/>
        </p:nvPicPr>
        <p:blipFill>
          <a:blip r:embed="rId3" cstate="print"/>
          <a:srcRect l="49262"/>
          <a:stretch>
            <a:fillRect/>
          </a:stretch>
        </p:blipFill>
        <p:spPr bwMode="auto">
          <a:xfrm flipH="1">
            <a:off x="5868144" y="1484784"/>
            <a:ext cx="2826327" cy="244827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Infrastructure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AT" dirty="0" err="1" smtClean="0"/>
              <a:t>Current</a:t>
            </a:r>
            <a:r>
              <a:rPr lang="de-AT" dirty="0" smtClean="0"/>
              <a:t> Setup</a:t>
            </a:r>
          </a:p>
          <a:p>
            <a:pPr lvl="1"/>
            <a:r>
              <a:rPr lang="de-AT" dirty="0" smtClean="0"/>
              <a:t>Blade System: Dell </a:t>
            </a:r>
            <a:r>
              <a:rPr lang="de-AT" dirty="0" err="1" smtClean="0"/>
              <a:t>PowerEdge</a:t>
            </a:r>
            <a:r>
              <a:rPr lang="de-AT" dirty="0" smtClean="0"/>
              <a:t> M1000e</a:t>
            </a:r>
          </a:p>
          <a:p>
            <a:pPr lvl="2"/>
            <a:r>
              <a:rPr lang="de-AT" dirty="0" smtClean="0"/>
              <a:t>28x Intel Xeon E5420, 2.5GHz = 112 Cores</a:t>
            </a:r>
          </a:p>
          <a:p>
            <a:pPr lvl="1"/>
            <a:r>
              <a:rPr lang="de-AT" dirty="0" smtClean="0"/>
              <a:t>Workstation </a:t>
            </a:r>
            <a:r>
              <a:rPr lang="de-AT" dirty="0" smtClean="0"/>
              <a:t>Cluster:</a:t>
            </a:r>
          </a:p>
          <a:p>
            <a:pPr lvl="2"/>
            <a:r>
              <a:rPr lang="de-AT" dirty="0" smtClean="0"/>
              <a:t>14x Intel Pentium 4, 2.8GHZ = 28 Cores</a:t>
            </a:r>
          </a:p>
          <a:p>
            <a:pPr lvl="1"/>
            <a:r>
              <a:rPr lang="de-AT" dirty="0" smtClean="0"/>
              <a:t>Computer Labs (</a:t>
            </a:r>
            <a:r>
              <a:rPr lang="de-AT" dirty="0" err="1" smtClean="0"/>
              <a:t>at</a:t>
            </a:r>
            <a:r>
              <a:rPr lang="de-AT" dirty="0" smtClean="0"/>
              <a:t> </a:t>
            </a:r>
            <a:r>
              <a:rPr lang="de-AT" dirty="0" err="1" smtClean="0"/>
              <a:t>night</a:t>
            </a:r>
            <a:r>
              <a:rPr lang="de-AT" dirty="0" smtClean="0"/>
              <a:t>)</a:t>
            </a:r>
          </a:p>
          <a:p>
            <a:pPr lvl="2"/>
            <a:r>
              <a:rPr lang="de-AT" dirty="0" smtClean="0"/>
              <a:t>Lab1: 10x Intel Core 2 Duo, 2.8Ghz = 20 Cores</a:t>
            </a:r>
          </a:p>
          <a:p>
            <a:pPr lvl="2"/>
            <a:r>
              <a:rPr lang="de-AT" dirty="0" smtClean="0"/>
              <a:t>Lab2: 10x Intel Core i5 750, 2.66GHz = 40 Cores</a:t>
            </a:r>
          </a:p>
          <a:p>
            <a:pPr lvl="4"/>
            <a:endParaRPr lang="de-AT" dirty="0" smtClean="0"/>
          </a:p>
          <a:p>
            <a:r>
              <a:rPr lang="de-AT" dirty="0" smtClean="0"/>
              <a:t>Future Setup</a:t>
            </a:r>
          </a:p>
          <a:p>
            <a:pPr lvl="1"/>
            <a:r>
              <a:rPr lang="de-AT" dirty="0" err="1" smtClean="0"/>
              <a:t>add</a:t>
            </a:r>
            <a:r>
              <a:rPr lang="de-AT" dirty="0" smtClean="0"/>
              <a:t> </a:t>
            </a:r>
            <a:r>
              <a:rPr lang="de-AT" dirty="0" err="1" smtClean="0"/>
              <a:t>more</a:t>
            </a:r>
            <a:r>
              <a:rPr lang="de-AT" dirty="0" smtClean="0"/>
              <a:t> </a:t>
            </a:r>
            <a:r>
              <a:rPr lang="de-AT" dirty="0" err="1" smtClean="0"/>
              <a:t>desktop</a:t>
            </a:r>
            <a:r>
              <a:rPr lang="de-AT" dirty="0" smtClean="0"/>
              <a:t> </a:t>
            </a:r>
            <a:r>
              <a:rPr lang="de-AT" dirty="0" err="1"/>
              <a:t>c</a:t>
            </a:r>
            <a:r>
              <a:rPr lang="de-AT" dirty="0" err="1" smtClean="0"/>
              <a:t>omputers</a:t>
            </a:r>
            <a:endParaRPr lang="de-AT" dirty="0" smtClean="0"/>
          </a:p>
          <a:p>
            <a:pPr lvl="2"/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approx</a:t>
            </a:r>
            <a:r>
              <a:rPr lang="de-DE" dirty="0" smtClean="0"/>
              <a:t>. 500 PCs </a:t>
            </a:r>
            <a:r>
              <a:rPr lang="de-DE" dirty="0" err="1" smtClean="0"/>
              <a:t>at</a:t>
            </a:r>
            <a:r>
              <a:rPr lang="de-DE" dirty="0" smtClean="0"/>
              <a:t> FH OÖ Campus Hagenberg</a:t>
            </a:r>
            <a:endParaRPr lang="de-AT" dirty="0" smtClean="0"/>
          </a:p>
          <a:p>
            <a:pPr lvl="1"/>
            <a:r>
              <a:rPr lang="de-AT" dirty="0" err="1" smtClean="0"/>
              <a:t>add</a:t>
            </a:r>
            <a:r>
              <a:rPr lang="de-AT" dirty="0" smtClean="0"/>
              <a:t> </a:t>
            </a:r>
            <a:r>
              <a:rPr lang="de-AT" dirty="0" err="1" smtClean="0"/>
              <a:t>external</a:t>
            </a:r>
            <a:r>
              <a:rPr lang="de-AT" dirty="0" smtClean="0"/>
              <a:t> </a:t>
            </a:r>
            <a:r>
              <a:rPr lang="de-AT" dirty="0" err="1" smtClean="0"/>
              <a:t>partners</a:t>
            </a:r>
            <a:endParaRPr lang="de-AT" dirty="0" smtClean="0"/>
          </a:p>
          <a:p>
            <a:pPr lvl="1"/>
            <a:endParaRPr lang="de-AT" dirty="0"/>
          </a:p>
        </p:txBody>
      </p:sp>
      <p:sp>
        <p:nvSpPr>
          <p:cNvPr id="68612" name="AutoShape 4" descr="Dell PowerEdge M1000e Serve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r>
              <a:rPr lang="de-AT" dirty="0" smtClean="0"/>
              <a:t> </a:t>
            </a:r>
            <a:r>
              <a:rPr lang="de-AT" dirty="0" err="1" smtClean="0"/>
              <a:t>Applications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Metaheuristic</a:t>
            </a:r>
            <a:r>
              <a:rPr lang="en-US" dirty="0" smtClean="0"/>
              <a:t> Optimization Experiments</a:t>
            </a:r>
          </a:p>
          <a:p>
            <a:pPr lvl="1"/>
            <a:r>
              <a:rPr lang="en-US" dirty="0" smtClean="0"/>
              <a:t>execution of different instances of an algorithm with different parameter settings</a:t>
            </a:r>
          </a:p>
          <a:p>
            <a:pPr lvl="1"/>
            <a:r>
              <a:rPr lang="en-US" dirty="0" smtClean="0"/>
              <a:t>intensively used by HEAL researchers to speed up tests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Meta-Optimization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pecial parameter optimization algorithm</a:t>
            </a:r>
          </a:p>
          <a:p>
            <a:pPr lvl="1"/>
            <a:r>
              <a:rPr lang="en-US" dirty="0" smtClean="0"/>
              <a:t>very expensive solution evaluation (done by </a:t>
            </a:r>
            <a:r>
              <a:rPr lang="en-US" dirty="0" err="1" smtClean="0"/>
              <a:t>HiveEngine</a:t>
            </a:r>
            <a:r>
              <a:rPr lang="en-US" dirty="0" smtClean="0"/>
              <a:t>)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ngoing master thesis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ime on Hive: 1598,26 days (4 years, 4 months, 16 days)</a:t>
            </a:r>
            <a:br>
              <a:rPr lang="en-US" dirty="0" smtClean="0"/>
            </a:br>
            <a:r>
              <a:rPr lang="en-US" dirty="0" smtClean="0"/>
              <a:t>during approx. 5 weeks</a:t>
            </a:r>
          </a:p>
          <a:p>
            <a:pPr lvl="2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Demonstration</a:t>
            </a:r>
            <a:endParaRPr lang="de-AT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pic>
        <p:nvPicPr>
          <p:cNvPr id="11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2060848"/>
            <a:ext cx="4895035" cy="3240360"/>
          </a:xfrm>
          <a:prstGeom prst="rect">
            <a:avLst/>
          </a:prstGeom>
          <a:noFill/>
        </p:spPr>
      </p:pic>
      <p:pic>
        <p:nvPicPr>
          <p:cNvPr id="12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1303" y="2060848"/>
            <a:ext cx="4782697" cy="3240360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4439146"/>
            <a:ext cx="3084091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Team &amp; Contact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062882"/>
            <a:ext cx="3945242" cy="3438408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Upper Austria University of Applied Sciences</a:t>
            </a:r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4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52320" y="4511154"/>
            <a:ext cx="1534170" cy="936104"/>
          </a:xfrm>
          <a:prstGeom prst="rect">
            <a:avLst/>
          </a:prstGeom>
          <a:noFill/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smtClean="0">
                <a:hlinkClick r:id="rId2"/>
              </a:rPr>
              <a:t>http://dev.heuristiclab.com</a:t>
            </a:r>
            <a:endParaRPr lang="en-US" sz="4400" smtClean="0"/>
          </a:p>
          <a:p>
            <a:pPr algn="ctr"/>
            <a:endParaRPr lang="en-US" sz="4400" smtClean="0">
              <a:hlinkClick r:id="rId3"/>
            </a:endParaRPr>
          </a:p>
          <a:p>
            <a:pPr algn="ctr"/>
            <a:r>
              <a:rPr lang="en-US" sz="4400" smtClean="0">
                <a:hlinkClick r:id="rId3"/>
              </a:rPr>
              <a:t>support@heuristiclab.com</a:t>
            </a:r>
            <a:endParaRPr lang="en-US" sz="440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3.3.4 released on May </a:t>
            </a:r>
            <a:r>
              <a:rPr lang="en-US" dirty="0"/>
              <a:t>4</a:t>
            </a:r>
            <a:r>
              <a:rPr lang="en-US" dirty="0" smtClean="0"/>
              <a:t>th, 2011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29089" y="4437112"/>
            <a:ext cx="26193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02787" y="1556792"/>
            <a:ext cx="3589693" cy="2376264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3.3.4</a:t>
            </a:r>
          </a:p>
          <a:p>
            <a:pPr lvl="2"/>
            <a:r>
              <a:rPr lang="en-US" dirty="0" smtClean="0"/>
              <a:t>released on May 4th, 2011</a:t>
            </a:r>
          </a:p>
          <a:p>
            <a:pPr lvl="1"/>
            <a:r>
              <a:rPr lang="en-US" dirty="0" smtClean="0"/>
              <a:t>daily trunk build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3.3.4 tag</a:t>
            </a:r>
          </a:p>
          <a:p>
            <a:pPr lvl="2"/>
            <a:r>
              <a:rPr lang="en-US" dirty="0" smtClean="0">
                <a:hlinkClick r:id="rId3"/>
              </a:rPr>
              <a:t>http://dev.heuristiclab.com/svn/hl/core/tags/3.3.4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Available Algorithms &amp; Problems</a:t>
            </a:r>
            <a:endParaRPr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Algorithms</a:t>
            </a:r>
            <a:endParaRPr lang="en-US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Genetic Algorithm</a:t>
            </a:r>
          </a:p>
          <a:p>
            <a:r>
              <a:rPr lang="en-US" smtClean="0"/>
              <a:t>Island Genetic Algorithm</a:t>
            </a:r>
          </a:p>
          <a:p>
            <a:r>
              <a:rPr lang="en-US" smtClean="0"/>
              <a:t>Offspring Selection Genetic Algorithm</a:t>
            </a:r>
          </a:p>
          <a:p>
            <a:r>
              <a:rPr lang="en-US" smtClean="0"/>
              <a:t>Island Offspring Selection Genetic Alg.</a:t>
            </a:r>
          </a:p>
          <a:p>
            <a:r>
              <a:rPr lang="en-US" smtClean="0"/>
              <a:t>SASEGASA</a:t>
            </a:r>
          </a:p>
          <a:p>
            <a:r>
              <a:rPr lang="en-US" smtClean="0"/>
              <a:t>Evolution Strategy</a:t>
            </a:r>
          </a:p>
          <a:p>
            <a:r>
              <a:rPr lang="en-US" smtClean="0"/>
              <a:t>NSGA-II</a:t>
            </a:r>
          </a:p>
          <a:p>
            <a:r>
              <a:rPr lang="en-US" smtClean="0"/>
              <a:t>Local Search</a:t>
            </a:r>
          </a:p>
          <a:p>
            <a:r>
              <a:rPr lang="en-US" smtClean="0"/>
              <a:t>Simulated Annealing</a:t>
            </a:r>
          </a:p>
          <a:p>
            <a:r>
              <a:rPr lang="en-US" smtClean="0"/>
              <a:t>Tabu Search</a:t>
            </a:r>
          </a:p>
          <a:p>
            <a:r>
              <a:rPr lang="en-US" smtClean="0"/>
              <a:t>Linear Regression</a:t>
            </a:r>
          </a:p>
          <a:p>
            <a:r>
              <a:rPr lang="en-US" smtClean="0"/>
              <a:t>Support Vector Machine</a:t>
            </a:r>
          </a:p>
          <a:p>
            <a:r>
              <a:rPr lang="en-US" smtClean="0"/>
              <a:t>User-Defined Algorithm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Problems</a:t>
            </a:r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2633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Single-Objective Test Function</a:t>
            </a:r>
          </a:p>
          <a:p>
            <a:r>
              <a:rPr lang="en-US" dirty="0" smtClean="0"/>
              <a:t>Traveling Salesman Problem</a:t>
            </a:r>
          </a:p>
          <a:p>
            <a:r>
              <a:rPr lang="en-US" dirty="0" smtClean="0"/>
              <a:t>Vehicle Routing Problem</a:t>
            </a:r>
          </a:p>
          <a:p>
            <a:r>
              <a:rPr lang="en-US" dirty="0" smtClean="0"/>
              <a:t>Knapsack</a:t>
            </a:r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Data Analysis</a:t>
            </a:r>
          </a:p>
          <a:p>
            <a:r>
              <a:rPr lang="en-US" dirty="0" smtClean="0"/>
              <a:t>Symbolic Regression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External Evaluation Problem</a:t>
            </a:r>
          </a:p>
          <a:p>
            <a:r>
              <a:rPr lang="en-US" dirty="0" smtClean="0"/>
              <a:t>User-Defined Problem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Batch Runs &amp; Experiments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afterwards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96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Multi-core CPUs </a:t>
            </a:r>
            <a:r>
              <a:rPr lang="de-AT" dirty="0" smtClean="0"/>
              <a:t>&amp; </a:t>
            </a:r>
            <a:r>
              <a:rPr lang="de-AT" dirty="0" err="1"/>
              <a:t>Parallelization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200" dirty="0"/>
              <a:t>Parallel execution of optimizers in experiments</a:t>
            </a:r>
          </a:p>
          <a:p>
            <a:pPr lvl="1"/>
            <a:r>
              <a:rPr lang="en-US" sz="1800" dirty="0"/>
              <a:t>optimizers in an experiment are executed sequentially from top to bottom per default</a:t>
            </a:r>
          </a:p>
          <a:p>
            <a:pPr lvl="1"/>
            <a:r>
              <a:rPr lang="en-US" sz="1800" dirty="0"/>
              <a:t>experiments support parallel execution of their optimizers</a:t>
            </a:r>
          </a:p>
          <a:p>
            <a:pPr lvl="1"/>
            <a:r>
              <a:rPr lang="en-US" sz="1800" dirty="0"/>
              <a:t>select a not yet executed optimizer and start it manually to utilize another core</a:t>
            </a:r>
          </a:p>
          <a:p>
            <a:pPr lvl="1"/>
            <a:r>
              <a:rPr lang="en-US" sz="1800" dirty="0"/>
              <a:t>execution of one of the next optimizers is started automatically after an optimizer is finished</a:t>
            </a:r>
          </a:p>
          <a:p>
            <a:pPr lvl="3"/>
            <a:endParaRPr lang="en-US" sz="1000" dirty="0"/>
          </a:p>
          <a:p>
            <a:r>
              <a:rPr lang="en-US" sz="2200" dirty="0"/>
              <a:t>Parallel execution of algorithms</a:t>
            </a:r>
          </a:p>
          <a:p>
            <a:pPr lvl="1"/>
            <a:r>
              <a:rPr lang="en-US" sz="1800" dirty="0" err="1"/>
              <a:t>HeuristicLab</a:t>
            </a:r>
            <a:r>
              <a:rPr lang="en-US" sz="1800" dirty="0"/>
              <a:t> provides special operators for parallelization</a:t>
            </a:r>
          </a:p>
          <a:p>
            <a:pPr lvl="1"/>
            <a:r>
              <a:rPr lang="en-US" sz="1800" dirty="0"/>
              <a:t>engines decide how to execute parallel operations</a:t>
            </a:r>
          </a:p>
          <a:p>
            <a:pPr lvl="1"/>
            <a:r>
              <a:rPr lang="en-US" sz="1800" dirty="0"/>
              <a:t>sequential engine executes everything sequentially</a:t>
            </a:r>
          </a:p>
          <a:p>
            <a:pPr lvl="1"/>
            <a:r>
              <a:rPr lang="en-US" sz="1800" dirty="0"/>
              <a:t>parallel engine executes parallel operations on multiple cores</a:t>
            </a:r>
          </a:p>
          <a:p>
            <a:pPr lvl="1"/>
            <a:r>
              <a:rPr lang="en-US" sz="1800" dirty="0" smtClean="0"/>
              <a:t>all </a:t>
            </a:r>
            <a:r>
              <a:rPr lang="en-US" sz="1800" dirty="0"/>
              <a:t>implemented algorithms support parallel solution </a:t>
            </a:r>
            <a:r>
              <a:rPr lang="en-US" sz="1800" dirty="0" smtClean="0"/>
              <a:t>evaluation</a:t>
            </a:r>
            <a:endParaRPr lang="de-AT" dirty="0"/>
          </a:p>
          <a:p>
            <a:pPr lvl="1"/>
            <a:r>
              <a:rPr lang="en-US" sz="1800" dirty="0"/>
              <a:t>Hive engine </a:t>
            </a:r>
            <a:r>
              <a:rPr lang="en-US" sz="1800" dirty="0" smtClean="0"/>
              <a:t>executes </a:t>
            </a:r>
            <a:r>
              <a:rPr lang="en-US" sz="1800" dirty="0"/>
              <a:t>parallel operations on multiple </a:t>
            </a:r>
            <a:r>
              <a:rPr lang="en-US" sz="1800" dirty="0" smtClean="0"/>
              <a:t>computers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5124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smtClean="0"/>
              <a:t>Motivation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</a:t>
            </a:r>
            <a:r>
              <a:rPr lang="de-AT" dirty="0" err="1" smtClean="0"/>
              <a:t>Hive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Experiments are very runtime consuming</a:t>
            </a:r>
          </a:p>
          <a:p>
            <a:pPr lvl="1"/>
            <a:r>
              <a:rPr lang="en-US" sz="2000" dirty="0" smtClean="0"/>
              <a:t>many different optimization algorithms and parameter settings have to be executed and analyzed</a:t>
            </a:r>
          </a:p>
          <a:p>
            <a:pPr lvl="1"/>
            <a:r>
              <a:rPr lang="en-US" sz="2000" dirty="0" smtClean="0"/>
              <a:t>very runtime consuming task, but parallelizable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Peak time demands</a:t>
            </a:r>
          </a:p>
          <a:p>
            <a:pPr lvl="1"/>
            <a:r>
              <a:rPr lang="en-US" sz="2000" dirty="0" smtClean="0"/>
              <a:t>HPC infrastructure is overloaded before conference deadlines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Flexible resource usage</a:t>
            </a:r>
          </a:p>
          <a:p>
            <a:pPr lvl="1"/>
            <a:r>
              <a:rPr lang="en-US" sz="2000" dirty="0" smtClean="0"/>
              <a:t>avoid explicit reservations</a:t>
            </a:r>
          </a:p>
          <a:p>
            <a:pPr lvl="1"/>
            <a:r>
              <a:rPr lang="en-US" sz="2000" dirty="0"/>
              <a:t>r</a:t>
            </a:r>
            <a:r>
              <a:rPr lang="en-US" sz="2000" dirty="0" smtClean="0"/>
              <a:t>esources are used as long as they are needed</a:t>
            </a:r>
          </a:p>
          <a:p>
            <a:pPr lvl="1"/>
            <a:r>
              <a:rPr lang="en-US" sz="2000" dirty="0"/>
              <a:t>m</a:t>
            </a:r>
            <a:r>
              <a:rPr lang="en-US" sz="2000" dirty="0" smtClean="0"/>
              <a:t>ulticore resources can be shared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Utilize desktop computers of FH OÖ and research partners</a:t>
            </a:r>
          </a:p>
          <a:p>
            <a:pPr lvl="1"/>
            <a:r>
              <a:rPr lang="en-US" sz="2000" dirty="0"/>
              <a:t>h</a:t>
            </a:r>
            <a:r>
              <a:rPr lang="en-US" sz="2000" dirty="0" smtClean="0"/>
              <a:t>undreds of powerful multicore desktop machines can be used during the night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smtClean="0"/>
              <a:t>Other </a:t>
            </a:r>
            <a:r>
              <a:rPr lang="de-AT" dirty="0" err="1" smtClean="0"/>
              <a:t>Existing</a:t>
            </a:r>
            <a:r>
              <a:rPr lang="de-AT" dirty="0" smtClean="0"/>
              <a:t> Frameworks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BOINC</a:t>
            </a:r>
          </a:p>
          <a:p>
            <a:pPr lvl="1"/>
            <a:r>
              <a:rPr lang="en-US" sz="2000" dirty="0" smtClean="0"/>
              <a:t>C/C++, open source</a:t>
            </a:r>
          </a:p>
          <a:p>
            <a:pPr lvl="1"/>
            <a:r>
              <a:rPr lang="en-US" sz="2000" dirty="0"/>
              <a:t>n</a:t>
            </a:r>
            <a:r>
              <a:rPr lang="en-US" sz="2000" dirty="0" smtClean="0"/>
              <a:t>o client groups, no timetables</a:t>
            </a:r>
          </a:p>
          <a:p>
            <a:pPr lvl="3"/>
            <a:endParaRPr lang="en-US" sz="1200" dirty="0" smtClean="0"/>
          </a:p>
          <a:p>
            <a:r>
              <a:rPr lang="en-US" sz="2400" dirty="0" err="1" smtClean="0"/>
              <a:t>Utilify</a:t>
            </a:r>
            <a:endParaRPr lang="en-US" sz="2400" dirty="0" smtClean="0"/>
          </a:p>
          <a:p>
            <a:pPr lvl="1"/>
            <a:r>
              <a:rPr lang="en-US" sz="2000" dirty="0" smtClean="0"/>
              <a:t>.NET, closed source</a:t>
            </a:r>
          </a:p>
          <a:p>
            <a:pPr lvl="3"/>
            <a:endParaRPr lang="en-US" sz="1200" dirty="0" smtClean="0"/>
          </a:p>
          <a:p>
            <a:r>
              <a:rPr lang="en-US" sz="2400" dirty="0" err="1" smtClean="0"/>
              <a:t>ParadisEO</a:t>
            </a:r>
            <a:endParaRPr lang="en-US" sz="2400" dirty="0" smtClean="0"/>
          </a:p>
          <a:p>
            <a:pPr lvl="1"/>
            <a:r>
              <a:rPr lang="en-US" sz="2000" dirty="0" smtClean="0"/>
              <a:t>C/C++, MPI, open </a:t>
            </a:r>
            <a:r>
              <a:rPr lang="en-US" sz="2000" dirty="0"/>
              <a:t>s</a:t>
            </a:r>
            <a:r>
              <a:rPr lang="en-US" sz="2000" dirty="0" smtClean="0"/>
              <a:t>ource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pecialized for evolutionary algorithms (not generic)</a:t>
            </a:r>
          </a:p>
          <a:p>
            <a:pPr lvl="3"/>
            <a:endParaRPr lang="en-US" sz="1200" dirty="0" smtClean="0"/>
          </a:p>
          <a:p>
            <a:r>
              <a:rPr lang="en-US" sz="2400" dirty="0" smtClean="0"/>
              <a:t>ECJ</a:t>
            </a:r>
          </a:p>
          <a:p>
            <a:pPr lvl="1"/>
            <a:r>
              <a:rPr lang="en-US" sz="2000" dirty="0" smtClean="0"/>
              <a:t>Java, open </a:t>
            </a:r>
            <a:r>
              <a:rPr lang="en-US" sz="2000" dirty="0"/>
              <a:t>s</a:t>
            </a:r>
            <a:r>
              <a:rPr lang="en-US" sz="2000" dirty="0" smtClean="0"/>
              <a:t>ource</a:t>
            </a:r>
          </a:p>
          <a:p>
            <a:pPr lvl="1"/>
            <a:r>
              <a:rPr lang="en-US" sz="2000" dirty="0"/>
              <a:t>s</a:t>
            </a:r>
            <a:r>
              <a:rPr lang="en-US" sz="2000" dirty="0" smtClean="0"/>
              <a:t>pecialized for evolutionary algorithms (not generic)</a:t>
            </a:r>
          </a:p>
          <a:p>
            <a:pPr lvl="1"/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Hive Requirements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Open source, based on .NET and C#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Distributed execution of arbitrary jobs </a:t>
            </a:r>
          </a:p>
          <a:p>
            <a:pPr lvl="1"/>
            <a:r>
              <a:rPr lang="en-US" dirty="0" smtClean="0"/>
              <a:t>not only </a:t>
            </a:r>
            <a:r>
              <a:rPr lang="en-US" dirty="0" err="1" smtClean="0"/>
              <a:t>HeuristicLab</a:t>
            </a:r>
            <a:r>
              <a:rPr lang="en-US" dirty="0" smtClean="0"/>
              <a:t> algorithms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Utilization of heterogeneous resources</a:t>
            </a:r>
          </a:p>
          <a:p>
            <a:pPr lvl="1"/>
            <a:r>
              <a:rPr lang="en-US" dirty="0" smtClean="0"/>
              <a:t>HPC infrastructure, desktop computers, …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Scalability and Elasticity</a:t>
            </a:r>
            <a:endParaRPr lang="en-US" dirty="0" smtClean="0"/>
          </a:p>
          <a:p>
            <a:pPr lvl="1"/>
            <a:r>
              <a:rPr lang="en-US" dirty="0" smtClean="0"/>
              <a:t>add or remove slaves at any time</a:t>
            </a:r>
          </a:p>
          <a:p>
            <a:pPr lvl="1"/>
            <a:r>
              <a:rPr lang="en-US" dirty="0" smtClean="0"/>
              <a:t>helps to overcome demand peaks</a:t>
            </a:r>
          </a:p>
          <a:p>
            <a:pPr lvl="4"/>
            <a:endParaRPr lang="en-US" dirty="0" smtClean="0"/>
          </a:p>
          <a:p>
            <a:r>
              <a:rPr lang="en-US" dirty="0" smtClean="0"/>
              <a:t>Time schedule</a:t>
            </a:r>
          </a:p>
          <a:p>
            <a:pPr lvl="1"/>
            <a:r>
              <a:rPr lang="en-US" dirty="0" smtClean="0"/>
              <a:t>use some resources only during the night, in the holidays, …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2nd Austrian HPC Workshop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1390</Words>
  <Application>Microsoft Office PowerPoint</Application>
  <PresentationFormat>On-screen Show (4:3)</PresentationFormat>
  <Paragraphs>337</Paragraphs>
  <Slides>18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Larissa-Design</vt:lpstr>
      <vt:lpstr>HeuristicLab Hive</vt:lpstr>
      <vt:lpstr>Introduction to HeuristicLab</vt:lpstr>
      <vt:lpstr>Where to get HeuristicLab?</vt:lpstr>
      <vt:lpstr>Available Algorithms &amp; Problems</vt:lpstr>
      <vt:lpstr>Batch Runs &amp; Experiments</vt:lpstr>
      <vt:lpstr>Multi-core CPUs &amp; Parallelization</vt:lpstr>
      <vt:lpstr>Motivation for HeuristicLab Hive</vt:lpstr>
      <vt:lpstr>Other Existing Frameworks</vt:lpstr>
      <vt:lpstr>HeuristicLab Hive Requirements</vt:lpstr>
      <vt:lpstr>HeuristicLab Hive Requirements</vt:lpstr>
      <vt:lpstr>HeuristicLab Hive Components</vt:lpstr>
      <vt:lpstr>HeuristicLab Hive Components</vt:lpstr>
      <vt:lpstr>HeuristicLab Hive Communication</vt:lpstr>
      <vt:lpstr>HeuristicLab Hive Infrastructure</vt:lpstr>
      <vt:lpstr>HeuristicLab Hive Applications</vt:lpstr>
      <vt:lpstr>Demonstration</vt:lpstr>
      <vt:lpstr>Team &amp; Contact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Wagner Stefan</dc:creator>
  <cp:lastModifiedBy>Stefan Wagner</cp:lastModifiedBy>
  <cp:revision>101</cp:revision>
  <dcterms:created xsi:type="dcterms:W3CDTF">2011-02-08T10:23:16Z</dcterms:created>
  <dcterms:modified xsi:type="dcterms:W3CDTF">2011-05-30T14:27:54Z</dcterms:modified>
</cp:coreProperties>
</file>