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8"/>
  </p:notesMasterIdLst>
  <p:sldIdLst>
    <p:sldId id="256" r:id="rId2"/>
    <p:sldId id="285" r:id="rId3"/>
    <p:sldId id="286" r:id="rId4"/>
    <p:sldId id="287" r:id="rId5"/>
    <p:sldId id="283" r:id="rId6"/>
    <p:sldId id="266" r:id="rId7"/>
    <p:sldId id="269" r:id="rId8"/>
    <p:sldId id="274" r:id="rId9"/>
    <p:sldId id="271" r:id="rId10"/>
    <p:sldId id="275" r:id="rId11"/>
    <p:sldId id="272" r:id="rId12"/>
    <p:sldId id="390" r:id="rId13"/>
    <p:sldId id="388" r:id="rId14"/>
    <p:sldId id="270" r:id="rId15"/>
    <p:sldId id="288" r:id="rId16"/>
    <p:sldId id="289" r:id="rId17"/>
    <p:sldId id="290" r:id="rId18"/>
    <p:sldId id="291" r:id="rId19"/>
    <p:sldId id="297" r:id="rId20"/>
    <p:sldId id="296" r:id="rId21"/>
    <p:sldId id="299" r:id="rId22"/>
    <p:sldId id="298" r:id="rId23"/>
    <p:sldId id="300" r:id="rId24"/>
    <p:sldId id="294" r:id="rId25"/>
    <p:sldId id="292" r:id="rId26"/>
    <p:sldId id="301" r:id="rId27"/>
    <p:sldId id="307" r:id="rId28"/>
    <p:sldId id="304" r:id="rId29"/>
    <p:sldId id="309" r:id="rId30"/>
    <p:sldId id="302" r:id="rId31"/>
    <p:sldId id="310" r:id="rId32"/>
    <p:sldId id="315" r:id="rId33"/>
    <p:sldId id="316" r:id="rId34"/>
    <p:sldId id="314" r:id="rId35"/>
    <p:sldId id="317" r:id="rId36"/>
    <p:sldId id="303" r:id="rId37"/>
    <p:sldId id="308" r:id="rId38"/>
    <p:sldId id="393" r:id="rId39"/>
    <p:sldId id="305" r:id="rId40"/>
    <p:sldId id="318" r:id="rId41"/>
    <p:sldId id="313" r:id="rId42"/>
    <p:sldId id="312" r:id="rId43"/>
    <p:sldId id="311" r:id="rId44"/>
    <p:sldId id="319" r:id="rId45"/>
    <p:sldId id="320" r:id="rId46"/>
    <p:sldId id="321" r:id="rId47"/>
    <p:sldId id="293" r:id="rId48"/>
    <p:sldId id="322" r:id="rId49"/>
    <p:sldId id="391" r:id="rId50"/>
    <p:sldId id="389" r:id="rId51"/>
    <p:sldId id="323" r:id="rId52"/>
    <p:sldId id="324" r:id="rId53"/>
    <p:sldId id="330" r:id="rId54"/>
    <p:sldId id="331" r:id="rId55"/>
    <p:sldId id="332" r:id="rId56"/>
    <p:sldId id="345" r:id="rId57"/>
    <p:sldId id="344" r:id="rId58"/>
    <p:sldId id="343" r:id="rId59"/>
    <p:sldId id="342" r:id="rId60"/>
    <p:sldId id="341" r:id="rId61"/>
    <p:sldId id="340" r:id="rId62"/>
    <p:sldId id="339" r:id="rId63"/>
    <p:sldId id="338" r:id="rId64"/>
    <p:sldId id="337" r:id="rId65"/>
    <p:sldId id="336" r:id="rId66"/>
    <p:sldId id="335" r:id="rId67"/>
    <p:sldId id="346" r:id="rId68"/>
    <p:sldId id="333" r:id="rId69"/>
    <p:sldId id="357" r:id="rId70"/>
    <p:sldId id="358" r:id="rId71"/>
    <p:sldId id="356" r:id="rId72"/>
    <p:sldId id="355" r:id="rId73"/>
    <p:sldId id="354" r:id="rId74"/>
    <p:sldId id="353" r:id="rId75"/>
    <p:sldId id="352" r:id="rId76"/>
    <p:sldId id="351" r:id="rId77"/>
    <p:sldId id="350" r:id="rId78"/>
    <p:sldId id="349" r:id="rId79"/>
    <p:sldId id="348" r:id="rId80"/>
    <p:sldId id="347" r:id="rId81"/>
    <p:sldId id="380" r:id="rId82"/>
    <p:sldId id="379" r:id="rId83"/>
    <p:sldId id="378" r:id="rId84"/>
    <p:sldId id="377" r:id="rId85"/>
    <p:sldId id="376" r:id="rId86"/>
    <p:sldId id="375" r:id="rId87"/>
    <p:sldId id="374" r:id="rId88"/>
    <p:sldId id="373" r:id="rId89"/>
    <p:sldId id="372" r:id="rId90"/>
    <p:sldId id="371" r:id="rId91"/>
    <p:sldId id="370" r:id="rId92"/>
    <p:sldId id="369" r:id="rId93"/>
    <p:sldId id="368" r:id="rId94"/>
    <p:sldId id="367" r:id="rId95"/>
    <p:sldId id="366" r:id="rId96"/>
    <p:sldId id="365" r:id="rId97"/>
    <p:sldId id="364" r:id="rId98"/>
    <p:sldId id="363" r:id="rId99"/>
    <p:sldId id="381" r:id="rId100"/>
    <p:sldId id="361" r:id="rId101"/>
    <p:sldId id="387" r:id="rId102"/>
    <p:sldId id="386" r:id="rId103"/>
    <p:sldId id="385" r:id="rId104"/>
    <p:sldId id="384" r:id="rId105"/>
    <p:sldId id="383" r:id="rId106"/>
    <p:sldId id="382" r:id="rId107"/>
    <p:sldId id="360" r:id="rId108"/>
    <p:sldId id="359" r:id="rId109"/>
    <p:sldId id="325" r:id="rId110"/>
    <p:sldId id="392" r:id="rId111"/>
    <p:sldId id="326" r:id="rId112"/>
    <p:sldId id="329" r:id="rId113"/>
    <p:sldId id="278" r:id="rId114"/>
    <p:sldId id="327" r:id="rId115"/>
    <p:sldId id="328" r:id="rId116"/>
    <p:sldId id="281" r:id="rId11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2278" autoAdjust="0"/>
    <p:restoredTop sz="94660"/>
  </p:normalViewPr>
  <p:slideViewPr>
    <p:cSldViewPr>
      <p:cViewPr varScale="1">
        <p:scale>
          <a:sx n="112" d="100"/>
          <a:sy n="112" d="100"/>
        </p:scale>
        <p:origin x="-17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11.07.2011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hyperlink" Target="mailto:support@heuristiclab.com" TargetMode="External"/><Relationship Id="rId2" Type="http://schemas.openxmlformats.org/officeDocument/2006/relationships/hyperlink" Target="http://dev.heuristiclab.com/trac/hl/core/roadmap" TargetMode="External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hyperlink" Target="http://heal.heuristiclab.com/" TargetMode="Externa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detail/356#showpublications" TargetMode="External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hyperlink" Target="mailto:support@heuristiclab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ronberger" TargetMode="External"/><Relationship Id="rId2" Type="http://schemas.openxmlformats.org/officeDocument/2006/relationships/hyperlink" Target="http://heal.heuristiclab.com/team/wagner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AdditionalMaterial#ICCGI2011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svn/hl/core/tags/3.3.5" TargetMode="External"/><Relationship Id="rId2" Type="http://schemas.openxmlformats.org/officeDocument/2006/relationships/hyperlink" Target="http://dev.heuristiclab.com/download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http://dev.heuristiclab.com/svn/hl/core/trunk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AdditionalMaterial#ICCGI201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773" y="5589240"/>
            <a:ext cx="308409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Algorithm and Experiment Design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err="1" smtClean="0"/>
              <a:t>HeuristicLab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3454152"/>
            <a:ext cx="9144000" cy="76693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 Open Source Optimization Environment for</a:t>
            </a:r>
            <a:br>
              <a:rPr lang="en-US" dirty="0" smtClean="0"/>
            </a:br>
            <a:r>
              <a:rPr lang="en-US" dirty="0" smtClean="0"/>
              <a:t>Research and Education</a:t>
            </a: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S. Wagner, G. Kronberger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1" name="Picture 6" descr="C:\FH\Ressel\documents\Logo\Ressel_Logo (transparent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16145" y="5733256"/>
            <a:ext cx="2832319" cy="758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ViewHost</a:t>
            </a:r>
            <a:endParaRPr lang="en-US" dirty="0" smtClean="0"/>
          </a:p>
          <a:p>
            <a:pPr lvl="1"/>
            <a:r>
              <a:rPr lang="en-US" dirty="0" smtClean="0"/>
              <a:t>control which hosts views</a:t>
            </a:r>
          </a:p>
          <a:p>
            <a:pPr lvl="1"/>
            <a:r>
              <a:rPr lang="en-US" dirty="0" smtClean="0"/>
              <a:t>right-click on windows icon to switch views</a:t>
            </a:r>
          </a:p>
          <a:p>
            <a:pPr lvl="1"/>
            <a:r>
              <a:rPr lang="en-US" dirty="0" smtClean="0"/>
              <a:t>double-click on windows icon to open another view</a:t>
            </a:r>
          </a:p>
          <a:p>
            <a:pPr lvl="1"/>
            <a:r>
              <a:rPr lang="en-US" dirty="0" smtClean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Open Sample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100</a:t>
            </a:fld>
            <a:endParaRPr lang="de-DE"/>
          </a:p>
        </p:txBody>
      </p:sp>
      <p:pic>
        <p:nvPicPr>
          <p:cNvPr id="7" name="Picture 6" descr="symbclass open samp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141" y="1405107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8399480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Run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101</a:t>
            </a:fld>
            <a:endParaRPr lang="de-DE"/>
          </a:p>
        </p:txBody>
      </p:sp>
      <p:pic>
        <p:nvPicPr>
          <p:cNvPr id="7" name="Picture 5" descr="symbclass G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7671" y="5804603"/>
            <a:ext cx="225730" cy="23213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123676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102</a:t>
            </a:fld>
            <a:endParaRPr lang="de-DE"/>
          </a:p>
        </p:txBody>
      </p:sp>
      <p:pic>
        <p:nvPicPr>
          <p:cNvPr id="7" name="Picture 5" descr="symbclass quality ch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2323040" y="2288117"/>
            <a:ext cx="403227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80140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Best Training Solution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103</a:t>
            </a:fld>
            <a:endParaRPr lang="de-DE"/>
          </a:p>
        </p:txBody>
      </p:sp>
      <p:pic>
        <p:nvPicPr>
          <p:cNvPr id="7" name="Picture 5" descr="symbclass mode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30376" y="3471333"/>
            <a:ext cx="1961091" cy="16827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47506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Model Output and Thresholds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104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83214" y="4353982"/>
            <a:ext cx="1610319" cy="16721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9077926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Confusion</a:t>
            </a:r>
            <a:r>
              <a:rPr lang="de-AT" dirty="0"/>
              <a:t> Matrix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105</a:t>
            </a:fld>
            <a:endParaRPr lang="de-DE"/>
          </a:p>
        </p:txBody>
      </p:sp>
      <p:pic>
        <p:nvPicPr>
          <p:cNvPr id="7" name="Picture 5" descr="symbclass confusion matri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6903728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ROC </a:t>
            </a:r>
            <a:r>
              <a:rPr lang="de-AT" dirty="0" err="1" smtClean="0"/>
              <a:t>Curve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106</a:t>
            </a:fld>
            <a:endParaRPr lang="de-DE"/>
          </a:p>
        </p:txBody>
      </p:sp>
      <p:pic>
        <p:nvPicPr>
          <p:cNvPr id="7" name="Picture 5" descr="symbclass ROC curv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141" y="1408224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126566" y="3251199"/>
            <a:ext cx="1028700" cy="423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1470952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/>
              <a:t>Analyse</a:t>
            </a:r>
            <a:r>
              <a:rPr lang="en-US" sz="3200" dirty="0"/>
              <a:t> and Simplify Best Training Solution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107</a:t>
            </a:fld>
            <a:endParaRPr lang="de-DE"/>
          </a:p>
        </p:txBody>
      </p:sp>
      <p:pic>
        <p:nvPicPr>
          <p:cNvPr id="7" name="Picture 4" descr="symbclass mode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5178400" y="3003155"/>
            <a:ext cx="562000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7922699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Analyse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Simplify</a:t>
            </a:r>
            <a:r>
              <a:rPr lang="de-AT" dirty="0"/>
              <a:t> Model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108</a:t>
            </a:fld>
            <a:endParaRPr lang="de-DE"/>
          </a:p>
        </p:txBody>
      </p:sp>
      <p:pic>
        <p:nvPicPr>
          <p:cNvPr id="7" name="Picture 5" descr="symbclass model simplifica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141" y="1392283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5401733" y="2573867"/>
            <a:ext cx="1591734" cy="765546"/>
          </a:xfrm>
          <a:prstGeom prst="roundRect">
            <a:avLst>
              <a:gd name="adj" fmla="val 6713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4374718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Symbolically</a:t>
            </a:r>
            <a:r>
              <a:rPr lang="de-AT" dirty="0"/>
              <a:t> </a:t>
            </a:r>
            <a:r>
              <a:rPr lang="de-AT" dirty="0" err="1"/>
              <a:t>Simplified</a:t>
            </a:r>
            <a:r>
              <a:rPr lang="de-AT" dirty="0"/>
              <a:t> Model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109</a:t>
            </a:fld>
            <a:endParaRPr lang="de-DE"/>
          </a:p>
        </p:txBody>
      </p:sp>
      <p:pic>
        <p:nvPicPr>
          <p:cNvPr id="7" name="Picture 5" descr="symbclass symbolic simplifica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15646" y="5770488"/>
            <a:ext cx="3963888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866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Available Algorithms &amp; Problems</a:t>
            </a:r>
            <a:endParaRPr lang="en-US"/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Genetic Algorithm</a:t>
            </a:r>
          </a:p>
          <a:p>
            <a:r>
              <a:rPr lang="en-US" dirty="0"/>
              <a:t>Island Genetic Algorithm</a:t>
            </a:r>
          </a:p>
          <a:p>
            <a:r>
              <a:rPr lang="en-US" dirty="0"/>
              <a:t>Offspring Selection Genetic Algorithm</a:t>
            </a:r>
          </a:p>
          <a:p>
            <a:r>
              <a:rPr lang="en-US" dirty="0"/>
              <a:t>Island Offspring Selection Genetic Algorithm</a:t>
            </a:r>
          </a:p>
          <a:p>
            <a:r>
              <a:rPr lang="en-US" dirty="0"/>
              <a:t>SASEGASA</a:t>
            </a:r>
          </a:p>
          <a:p>
            <a:r>
              <a:rPr lang="en-US" dirty="0"/>
              <a:t>Evolution Strategy</a:t>
            </a:r>
          </a:p>
          <a:p>
            <a:r>
              <a:rPr lang="en-US" dirty="0"/>
              <a:t>NSGA-II</a:t>
            </a:r>
          </a:p>
          <a:p>
            <a:r>
              <a:rPr lang="en-US" dirty="0"/>
              <a:t>Particle Swarm Optimization</a:t>
            </a:r>
          </a:p>
          <a:p>
            <a:r>
              <a:rPr lang="en-US" dirty="0"/>
              <a:t>Local Search</a:t>
            </a:r>
          </a:p>
          <a:p>
            <a:r>
              <a:rPr lang="en-US" dirty="0"/>
              <a:t>Simulated Annealing</a:t>
            </a:r>
          </a:p>
          <a:p>
            <a:r>
              <a:rPr lang="en-US" dirty="0" err="1"/>
              <a:t>Tabu</a:t>
            </a:r>
            <a:r>
              <a:rPr lang="en-US" dirty="0"/>
              <a:t> Search</a:t>
            </a:r>
          </a:p>
          <a:p>
            <a:r>
              <a:rPr lang="en-US" dirty="0"/>
              <a:t>Variable Neighborhood Search</a:t>
            </a:r>
          </a:p>
          <a:p>
            <a:r>
              <a:rPr lang="en-US" dirty="0"/>
              <a:t>Linear Regression</a:t>
            </a:r>
          </a:p>
          <a:p>
            <a:r>
              <a:rPr lang="en-US" dirty="0"/>
              <a:t>Linear Discriminant Analysis</a:t>
            </a:r>
          </a:p>
          <a:p>
            <a:r>
              <a:rPr lang="en-US" dirty="0"/>
              <a:t>Support Vector Machine</a:t>
            </a:r>
          </a:p>
          <a:p>
            <a:r>
              <a:rPr lang="en-US" dirty="0"/>
              <a:t>k-Means</a:t>
            </a:r>
          </a:p>
          <a:p>
            <a:r>
              <a:rPr lang="en-US" dirty="0"/>
              <a:t>User-defined </a:t>
            </a:r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90429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Single-Objective Test Function</a:t>
            </a:r>
          </a:p>
          <a:p>
            <a:r>
              <a:rPr lang="en-US" dirty="0"/>
              <a:t>Traveling Salesman Problem</a:t>
            </a:r>
          </a:p>
          <a:p>
            <a:r>
              <a:rPr lang="en-US" dirty="0"/>
              <a:t>Quadratic Assignment Problem</a:t>
            </a:r>
          </a:p>
          <a:p>
            <a:r>
              <a:rPr lang="en-US" dirty="0"/>
              <a:t>Vehicle Routing Problem</a:t>
            </a:r>
          </a:p>
          <a:p>
            <a:r>
              <a:rPr lang="en-US" dirty="0"/>
              <a:t>Scheduling</a:t>
            </a:r>
          </a:p>
          <a:p>
            <a:r>
              <a:rPr lang="en-US" dirty="0"/>
              <a:t>Knapsack</a:t>
            </a:r>
          </a:p>
          <a:p>
            <a:r>
              <a:rPr lang="en-US" dirty="0" err="1"/>
              <a:t>OneMax</a:t>
            </a:r>
            <a:endParaRPr lang="en-US" dirty="0"/>
          </a:p>
          <a:p>
            <a:r>
              <a:rPr lang="en-US" dirty="0"/>
              <a:t>Data Analysis</a:t>
            </a:r>
          </a:p>
          <a:p>
            <a:r>
              <a:rPr lang="en-US" dirty="0"/>
              <a:t>Regression</a:t>
            </a:r>
          </a:p>
          <a:p>
            <a:r>
              <a:rPr lang="en-US" dirty="0"/>
              <a:t>Symbolic Regression</a:t>
            </a:r>
          </a:p>
          <a:p>
            <a:r>
              <a:rPr lang="en-US" dirty="0"/>
              <a:t>Classification</a:t>
            </a:r>
          </a:p>
          <a:p>
            <a:r>
              <a:rPr lang="en-US" dirty="0"/>
              <a:t>Symbolic Classification</a:t>
            </a:r>
          </a:p>
          <a:p>
            <a:r>
              <a:rPr lang="en-US" dirty="0"/>
              <a:t>Clustering</a:t>
            </a:r>
          </a:p>
          <a:p>
            <a:r>
              <a:rPr lang="en-US" dirty="0"/>
              <a:t>Artificial Ant</a:t>
            </a:r>
          </a:p>
          <a:p>
            <a:r>
              <a:rPr lang="en-US" dirty="0"/>
              <a:t>External Evaluation Problem</a:t>
            </a:r>
          </a:p>
          <a:p>
            <a:r>
              <a:rPr lang="en-US" dirty="0"/>
              <a:t>User-defined </a:t>
            </a:r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1674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lvl="3"/>
            <a:endParaRPr lang="en-US" dirty="0"/>
          </a:p>
          <a:p>
            <a:r>
              <a:rPr lang="en-US" dirty="0"/>
              <a:t>External solution evaluation and simulation-based optimization</a:t>
            </a:r>
          </a:p>
          <a:p>
            <a:pPr lvl="1"/>
            <a:r>
              <a:rPr lang="en-US" dirty="0"/>
              <a:t>interface to couple </a:t>
            </a:r>
            <a:r>
              <a:rPr lang="en-US" dirty="0" err="1"/>
              <a:t>HeuristicLab</a:t>
            </a:r>
            <a:r>
              <a:rPr lang="en-US" dirty="0"/>
              <a:t> with other applications (</a:t>
            </a:r>
            <a:r>
              <a:rPr lang="en-US" dirty="0" err="1"/>
              <a:t>MatLab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 err="1"/>
              <a:t>AnyLogic</a:t>
            </a:r>
            <a:r>
              <a:rPr lang="en-US" dirty="0"/>
              <a:t>, …)</a:t>
            </a:r>
          </a:p>
          <a:p>
            <a:pPr lvl="1"/>
            <a:r>
              <a:rPr lang="en-US" dirty="0"/>
              <a:t>supports different protocols (command line parameters, TCP, …)</a:t>
            </a:r>
          </a:p>
          <a:p>
            <a:pPr lvl="3"/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</a:t>
            </a:r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111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625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/>
              <a:t>scatter</a:t>
            </a:r>
            <a:r>
              <a:rPr lang="de-AT" dirty="0"/>
              <a:t> </a:t>
            </a:r>
            <a:r>
              <a:rPr lang="de-AT" dirty="0" err="1"/>
              <a:t>search</a:t>
            </a:r>
            <a:endParaRPr lang="de-AT" dirty="0"/>
          </a:p>
          <a:p>
            <a:pPr lvl="1"/>
            <a:r>
              <a:rPr lang="de-AT" dirty="0"/>
              <a:t>…</a:t>
            </a:r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/>
              <a:t>Linux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run</a:t>
            </a:r>
            <a:r>
              <a:rPr lang="de-AT" dirty="0"/>
              <a:t> on Mono </a:t>
            </a:r>
            <a:r>
              <a:rPr lang="de-AT" dirty="0" err="1"/>
              <a:t>and</a:t>
            </a:r>
            <a:r>
              <a:rPr lang="de-AT" dirty="0"/>
              <a:t> Linux </a:t>
            </a:r>
            <a:r>
              <a:rPr lang="de-AT" dirty="0" err="1"/>
              <a:t>machines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dev.heuristiclab.com/trac/hl/core/roadmap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/>
              <a:t>?</a:t>
            </a:r>
          </a:p>
          <a:p>
            <a:pPr lvl="1"/>
            <a:r>
              <a:rPr lang="de-AT" dirty="0" err="1"/>
              <a:t>please</a:t>
            </a:r>
            <a:r>
              <a:rPr lang="de-AT" dirty="0"/>
              <a:t> </a:t>
            </a:r>
            <a:r>
              <a:rPr lang="de-AT" dirty="0" err="1"/>
              <a:t>write</a:t>
            </a:r>
            <a:r>
              <a:rPr lang="de-AT" dirty="0"/>
              <a:t> an </a:t>
            </a:r>
            <a:r>
              <a:rPr lang="de-AT" dirty="0" err="1"/>
              <a:t>e-mail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smtClean="0">
                <a:hlinkClick r:id="rId3"/>
              </a:rPr>
              <a:t>support@heuristiclab.com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4439146"/>
            <a:ext cx="308409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Team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113</a:t>
            </a:fld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136924"/>
            <a:ext cx="3798290" cy="331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Heuristic and Evolutionary Algorithms Laboratory (HEAL)</a:t>
            </a:r>
          </a:p>
          <a:p>
            <a:r>
              <a:rPr lang="en-US" sz="1600" dirty="0" smtClean="0"/>
              <a:t>School of Informatics, Communications and Media</a:t>
            </a:r>
          </a:p>
          <a:p>
            <a:r>
              <a:rPr lang="en-US" sz="1600" dirty="0" smtClean="0"/>
              <a:t>Upper Austria University of Applied Sciences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Softwarepark</a:t>
            </a:r>
            <a:r>
              <a:rPr lang="en-US" sz="1600" dirty="0" smtClean="0"/>
              <a:t> 11</a:t>
            </a:r>
          </a:p>
          <a:p>
            <a:r>
              <a:rPr lang="en-US" sz="1600" dirty="0" smtClean="0"/>
              <a:t>A-4232 </a:t>
            </a:r>
            <a:r>
              <a:rPr lang="en-US" sz="1600" dirty="0" err="1" smtClean="0"/>
              <a:t>Hagenberg</a:t>
            </a:r>
            <a:endParaRPr lang="en-US" sz="1600" dirty="0" smtClean="0"/>
          </a:p>
          <a:p>
            <a:r>
              <a:rPr lang="en-US" sz="1600" dirty="0" smtClean="0"/>
              <a:t>AUSTRIA</a:t>
            </a:r>
          </a:p>
          <a:p>
            <a:endParaRPr lang="en-US" sz="1600" dirty="0" smtClean="0"/>
          </a:p>
          <a:p>
            <a:r>
              <a:rPr lang="en-US" sz="1600" dirty="0" smtClean="0"/>
              <a:t>WWW: </a:t>
            </a:r>
            <a:r>
              <a:rPr lang="en-US" sz="1600" dirty="0" smtClean="0">
                <a:hlinkClick r:id="rId4"/>
              </a:rPr>
              <a:t>http://heal.heuristiclab.com</a:t>
            </a:r>
            <a:endParaRPr lang="en-US" sz="1600" dirty="0" smtClean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4511154"/>
            <a:ext cx="1534170" cy="936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r>
              <a:rPr lang="de-AT" b="1" dirty="0"/>
              <a:t/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CRC Press, </a:t>
            </a:r>
            <a:r>
              <a:rPr lang="de-AT" dirty="0" smtClean="0"/>
              <a:t>2009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114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de-AT" dirty="0" smtClean="0"/>
              <a:t>S</a:t>
            </a:r>
            <a:r>
              <a:rPr lang="de-AT" dirty="0"/>
              <a:t>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</a:t>
            </a:r>
            <a:r>
              <a:rPr lang="de-AT" dirty="0" smtClean="0"/>
              <a:t>2010</a:t>
            </a:r>
            <a:endParaRPr lang="de-AT" dirty="0"/>
          </a:p>
          <a:p>
            <a:pPr lvl="3"/>
            <a:endParaRPr lang="de-DE" dirty="0" smtClean="0"/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/>
              <a:t>group</a:t>
            </a:r>
            <a:r>
              <a:rPr lang="de-AT" dirty="0"/>
              <a:t>: </a:t>
            </a:r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research.fh-ooe.at/de/orgunit/detail/356#showpublications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24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&amp; Answers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116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367171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smtClean="0">
                <a:hlinkClick r:id="rId2"/>
              </a:rPr>
              <a:t>http://dev.heuristiclab.com</a:t>
            </a:r>
            <a:endParaRPr lang="en-US" sz="4400" smtClean="0"/>
          </a:p>
          <a:p>
            <a:pPr algn="ctr"/>
            <a:endParaRPr lang="en-US" sz="4400" smtClean="0">
              <a:hlinkClick r:id="rId3"/>
            </a:endParaRPr>
          </a:p>
          <a:p>
            <a:pPr algn="ctr"/>
            <a:r>
              <a:rPr lang="en-US" sz="4400" smtClean="0">
                <a:hlinkClick r:id="rId3"/>
              </a:rPr>
              <a:t>support@heuristiclab.com</a:t>
            </a:r>
            <a:endParaRPr lang="en-US" sz="4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086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5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I:</a:t>
            </a:r>
            <a:br>
              <a:rPr lang="de-DE" dirty="0" smtClean="0"/>
            </a:br>
            <a:r>
              <a:rPr lang="de-DE" dirty="0" smtClean="0"/>
              <a:t>Working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3"/>
            <a:endParaRPr lang="de-AT" dirty="0" smtClean="0"/>
          </a:p>
          <a:p>
            <a:r>
              <a:rPr lang="de-AT" dirty="0" smtClean="0"/>
              <a:t>Create</a:t>
            </a:r>
            <a:r>
              <a:rPr lang="de-AT" dirty="0"/>
              <a:t>, </a:t>
            </a:r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Execute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</a:t>
            </a:r>
            <a:r>
              <a:rPr lang="de-AT" dirty="0" smtClean="0"/>
              <a:t>Items</a:t>
            </a:r>
          </a:p>
          <a:p>
            <a:pPr lvl="3"/>
            <a:endParaRPr lang="de-AT" dirty="0"/>
          </a:p>
          <a:p>
            <a:r>
              <a:rPr lang="de-AT" dirty="0"/>
              <a:t>Create Batch Runs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smtClean="0"/>
              <a:t>Experiments</a:t>
            </a:r>
          </a:p>
          <a:p>
            <a:pPr lvl="3"/>
            <a:endParaRPr lang="de-AT" dirty="0"/>
          </a:p>
          <a:p>
            <a:r>
              <a:rPr lang="de-AT" dirty="0"/>
              <a:t>Multi-core CPUs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 smtClean="0"/>
              <a:t>Parallelization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Analyze</a:t>
            </a:r>
            <a:r>
              <a:rPr lang="de-AT" dirty="0"/>
              <a:t> </a:t>
            </a:r>
            <a:r>
              <a:rPr lang="de-AT" dirty="0" smtClean="0"/>
              <a:t>Runs</a:t>
            </a:r>
          </a:p>
          <a:p>
            <a:pPr lvl="3"/>
            <a:endParaRPr lang="de-AT" dirty="0"/>
          </a:p>
          <a:p>
            <a:r>
              <a:rPr lang="de-AT" dirty="0" err="1" smtClean="0"/>
              <a:t>Analyzers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HeuristicLab Optimizer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8468" y="1412776"/>
            <a:ext cx="6447064" cy="4908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7"/>
          <p:cNvSpPr/>
          <p:nvPr/>
        </p:nvSpPr>
        <p:spPr>
          <a:xfrm>
            <a:off x="1691680" y="4581128"/>
            <a:ext cx="5976664" cy="1224136"/>
          </a:xfrm>
          <a:prstGeom prst="roundRect">
            <a:avLst>
              <a:gd name="adj" fmla="val 12459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double-click to open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sample algorithms and problems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47888"/>
            <a:ext cx="2543175" cy="2562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1957388"/>
            <a:ext cx="4733925" cy="2943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Pfeil nach rechts 9"/>
          <p:cNvSpPr>
            <a:spLocks noChangeArrowheads="1"/>
          </p:cNvSpPr>
          <p:nvPr/>
        </p:nvSpPr>
        <p:spPr bwMode="auto">
          <a:xfrm>
            <a:off x="3276600" y="3238500"/>
            <a:ext cx="381000" cy="381000"/>
          </a:xfrm>
          <a:prstGeom prst="rightArrow">
            <a:avLst>
              <a:gd name="adj1" fmla="val 50000"/>
              <a:gd name="adj2" fmla="val 50000"/>
            </a:avLst>
          </a:prstGeom>
          <a:noFill/>
          <a:ln w="317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1835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Problem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334177" y="1412776"/>
            <a:ext cx="6475646" cy="4870378"/>
            <a:chOff x="1181100" y="1143000"/>
            <a:chExt cx="6781800" cy="5099914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81100" y="1143000"/>
              <a:ext cx="6781800" cy="509991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6"/>
            <p:cNvSpPr/>
            <p:nvPr/>
          </p:nvSpPr>
          <p:spPr>
            <a:xfrm>
              <a:off x="1447800" y="2057270"/>
              <a:ext cx="533400" cy="457135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9695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3600" dirty="0"/>
              <a:t>Import </a:t>
            </a:r>
            <a:r>
              <a:rPr lang="de-AT" sz="3600" dirty="0" err="1"/>
              <a:t>or</a:t>
            </a:r>
            <a:r>
              <a:rPr lang="de-AT" sz="3600" dirty="0"/>
              <a:t> </a:t>
            </a:r>
            <a:r>
              <a:rPr lang="de-AT" sz="3600" dirty="0" err="1"/>
              <a:t>Parameterize</a:t>
            </a:r>
            <a:r>
              <a:rPr lang="de-AT" sz="3600" dirty="0"/>
              <a:t> Problem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grpSp>
        <p:nvGrpSpPr>
          <p:cNvPr id="7" name="Gruppieren 10"/>
          <p:cNvGrpSpPr>
            <a:grpSpLocks/>
          </p:cNvGrpSpPr>
          <p:nvPr/>
        </p:nvGrpSpPr>
        <p:grpSpPr bwMode="auto">
          <a:xfrm>
            <a:off x="1331553" y="1412776"/>
            <a:ext cx="6480894" cy="4874363"/>
            <a:chOff x="1187509" y="1143000"/>
            <a:chExt cx="6762750" cy="5085588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87509" y="1143000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59" y="2623916"/>
              <a:ext cx="5910263" cy="247613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Abgerundetes Rechteck 6"/>
            <p:cNvSpPr/>
            <p:nvPr/>
          </p:nvSpPr>
          <p:spPr>
            <a:xfrm>
              <a:off x="1606609" y="3015969"/>
              <a:ext cx="5827713" cy="2691997"/>
            </a:xfrm>
            <a:prstGeom prst="roundRect">
              <a:avLst>
                <a:gd name="adj" fmla="val 47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937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0947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Start, Pause, Resume, Stop and Reset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427163" y="5742064"/>
              <a:ext cx="879475" cy="257136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3276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Stefan Wagner</a:t>
            </a:r>
          </a:p>
          <a:p>
            <a:pPr lvl="1"/>
            <a:r>
              <a:rPr lang="en-US" dirty="0"/>
              <a:t>MSc in computer science (2004)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PhD in technical sciences (2009)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Associate professor (2005 – 2009)</a:t>
            </a:r>
            <a:br>
              <a:rPr lang="en-US" dirty="0"/>
            </a:br>
            <a:r>
              <a:rPr lang="en-US" dirty="0"/>
              <a:t>Upper Austria University of Applied Sciences</a:t>
            </a:r>
          </a:p>
          <a:p>
            <a:pPr lvl="1"/>
            <a:r>
              <a:rPr lang="en-US" dirty="0"/>
              <a:t>Full professor for complex software systems (since 2009)</a:t>
            </a:r>
            <a:br>
              <a:rPr lang="en-US" dirty="0"/>
            </a:br>
            <a:r>
              <a:rPr lang="en-US" dirty="0"/>
              <a:t>Upper Austria University of Applied Sciences</a:t>
            </a:r>
          </a:p>
          <a:p>
            <a:pPr lvl="1"/>
            <a:r>
              <a:rPr lang="en-US" dirty="0"/>
              <a:t>Co-founder of the HEAL research group</a:t>
            </a:r>
          </a:p>
          <a:p>
            <a:pPr lvl="1"/>
            <a:r>
              <a:rPr lang="en-US" dirty="0"/>
              <a:t>Project manager and chief architect of </a:t>
            </a:r>
            <a:r>
              <a:rPr lang="en-US" dirty="0" err="1"/>
              <a:t>HeuristicLab</a:t>
            </a:r>
            <a:endParaRPr lang="en-US" dirty="0"/>
          </a:p>
          <a:p>
            <a:pPr lvl="1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heal.heuristiclab.com/team/wagner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Gabriel Kronberger</a:t>
            </a:r>
          </a:p>
          <a:p>
            <a:pPr lvl="1"/>
            <a:r>
              <a:rPr lang="en-US" dirty="0"/>
              <a:t>MSc in computer science (2005)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PhD in technical sciences (2010)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Research assistant (since 2005)</a:t>
            </a:r>
            <a:br>
              <a:rPr lang="en-US" dirty="0"/>
            </a:br>
            <a:r>
              <a:rPr lang="en-US" dirty="0"/>
              <a:t>Upper Austria University of Applied Sciences</a:t>
            </a:r>
          </a:p>
          <a:p>
            <a:pPr lvl="1"/>
            <a:r>
              <a:rPr lang="en-US" dirty="0"/>
              <a:t>Member of the HEAL research group</a:t>
            </a:r>
          </a:p>
          <a:p>
            <a:pPr lvl="1"/>
            <a:r>
              <a:rPr lang="en-US" dirty="0"/>
              <a:t>Architect of </a:t>
            </a:r>
            <a:r>
              <a:rPr lang="en-US" dirty="0" err="1"/>
              <a:t>HeuristicLab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heal.heuristiclab.com/team/kronberger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7" name="Picture 4" descr="C:\SVN\heal\documents\Research Group\Photos\2007-06-15 Research Group Single Portraits\5x3\Stefan Wagner (5x3 600dpi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5" y="1844824"/>
            <a:ext cx="1281113" cy="178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SVN\heal\documents\Research Group\Photos\2007-06-15 Research Group Single Portraits\5x3\Gabriel Kronberger (5x3 600dpi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6" y="4077072"/>
            <a:ext cx="1281113" cy="178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0029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 run is created each time when the algorithm is stopped</a:t>
            </a:r>
          </a:p>
          <a:p>
            <a:pPr lvl="1"/>
            <a:r>
              <a:rPr lang="en-US" dirty="0"/>
              <a:t>runs contain all results and parameter settings</a:t>
            </a:r>
          </a:p>
          <a:p>
            <a:pPr lvl="1"/>
            <a:r>
              <a:rPr lang="en-US" dirty="0"/>
              <a:t>previous results are not forgotten and can be compared</a:t>
            </a:r>
          </a:p>
          <a:p>
            <a:endParaRPr lang="en-US" dirty="0"/>
          </a:p>
          <a:p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943708" y="2398805"/>
            <a:ext cx="5256584" cy="395274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9"/>
            <p:cNvSpPr/>
            <p:nvPr/>
          </p:nvSpPr>
          <p:spPr>
            <a:xfrm>
              <a:off x="1523790" y="2286681"/>
              <a:ext cx="6096420" cy="3421334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999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Save to and load from disk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items (i.e., algorithms, problems, experiments, …) can be saved to and loaded from a file</a:t>
            </a:r>
          </a:p>
          <a:p>
            <a:pPr lvl="1"/>
            <a:r>
              <a:rPr lang="en-US" dirty="0"/>
              <a:t>algorithms can be paused, saved, loaded and resumed</a:t>
            </a:r>
          </a:p>
          <a:p>
            <a:pPr lvl="1"/>
            <a:r>
              <a:rPr lang="en-US" dirty="0"/>
              <a:t>data format is custom compressed XML</a:t>
            </a:r>
          </a:p>
          <a:p>
            <a:pPr lvl="1"/>
            <a:r>
              <a:rPr lang="en-US" dirty="0"/>
              <a:t>saving and loading files might take several minutes</a:t>
            </a:r>
          </a:p>
          <a:p>
            <a:pPr lvl="1"/>
            <a:r>
              <a:rPr lang="en-US" dirty="0"/>
              <a:t>saving and loading large experiments requires some </a:t>
            </a:r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4241" y="3861048"/>
            <a:ext cx="2395519" cy="2414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3420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0039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Batch runs</a:t>
            </a:r>
          </a:p>
          <a:p>
            <a:pPr lvl="1"/>
            <a:r>
              <a:rPr lang="en-US" dirty="0"/>
              <a:t>execute the same optimizer (e.g. algorithm, batch run, experiment) several times</a:t>
            </a:r>
          </a:p>
          <a:p>
            <a:pPr lvl="3"/>
            <a:endParaRPr lang="en-US" dirty="0"/>
          </a:p>
          <a:p>
            <a:r>
              <a:rPr lang="en-US" dirty="0"/>
              <a:t>Experiments</a:t>
            </a:r>
          </a:p>
          <a:p>
            <a:pPr lvl="1"/>
            <a:r>
              <a:rPr lang="en-US" dirty="0"/>
              <a:t>execute different optimizers</a:t>
            </a:r>
          </a:p>
          <a:p>
            <a:pPr lvl="1"/>
            <a:r>
              <a:rPr lang="en-US" dirty="0"/>
              <a:t>suitable for large scale algorithm comparison and analysis</a:t>
            </a:r>
          </a:p>
          <a:p>
            <a:pPr lvl="3"/>
            <a:endParaRPr lang="en-US" dirty="0"/>
          </a:p>
          <a:p>
            <a:r>
              <a:rPr lang="en-US" dirty="0"/>
              <a:t>Experiments and batch runs can be nested</a:t>
            </a:r>
          </a:p>
          <a:p>
            <a:pPr lvl="3"/>
            <a:endParaRPr lang="en-US" dirty="0"/>
          </a:p>
          <a:p>
            <a:r>
              <a:rPr lang="en-US" dirty="0"/>
              <a:t>Generated runs can be compared </a:t>
            </a:r>
            <a:r>
              <a:rPr lang="en-US" dirty="0" smtClean="0"/>
              <a:t>afterwards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100138" y="4725144"/>
            <a:ext cx="6943725" cy="1476375"/>
            <a:chOff x="685800" y="4191000"/>
            <a:chExt cx="6943725" cy="1476375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5800" y="4191000"/>
              <a:ext cx="3352800" cy="14763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00600" y="4343400"/>
              <a:ext cx="2828925" cy="12477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Pfeil nach rechts 6"/>
            <p:cNvSpPr>
              <a:spLocks noChangeArrowheads="1"/>
            </p:cNvSpPr>
            <p:nvPr/>
          </p:nvSpPr>
          <p:spPr bwMode="auto">
            <a:xfrm>
              <a:off x="4267200" y="4800600"/>
              <a:ext cx="381000" cy="381000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de-AT"/>
            </a:p>
          </p:txBody>
        </p:sp>
      </p:grpSp>
    </p:spTree>
    <p:extLst>
      <p:ext uri="{BB962C8B-B14F-4D97-AF65-F5344CB8AC3E}">
        <p14:creationId xmlns:p14="http://schemas.microsoft.com/office/powerpoint/2010/main" val="315870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bgerundetes Rechteck 6"/>
            <p:cNvSpPr/>
            <p:nvPr/>
          </p:nvSpPr>
          <p:spPr bwMode="auto">
            <a:xfrm>
              <a:off x="1629832" y="2461683"/>
              <a:ext cx="1917701" cy="334645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n-US" sz="16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</a:t>
              </a: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&amp; drop here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to add additional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algorithms,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8400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222375" y="1665975"/>
              <a:ext cx="1682750" cy="4401478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&amp; drop here to add algorithms, problems, 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521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Store items</a:t>
            </a:r>
          </a:p>
          <a:p>
            <a:pPr lvl="1"/>
            <a:r>
              <a:rPr lang="en-US" dirty="0"/>
              <a:t>click on the buttons to add or remove items</a:t>
            </a:r>
          </a:p>
          <a:p>
            <a:pPr lvl="1"/>
            <a:r>
              <a:rPr lang="en-US" dirty="0"/>
              <a:t>drag &amp; drop items on the clipboard</a:t>
            </a:r>
          </a:p>
          <a:p>
            <a:pPr lvl="1"/>
            <a:r>
              <a:rPr lang="en-US" dirty="0"/>
              <a:t>use the menu to add a copy of a shown item to the </a:t>
            </a:r>
            <a:r>
              <a:rPr lang="en-US" dirty="0" smtClean="0"/>
              <a:t>clipboard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/>
              <a:t>Show items</a:t>
            </a:r>
          </a:p>
          <a:p>
            <a:pPr lvl="1"/>
            <a:r>
              <a:rPr lang="en-US" dirty="0"/>
              <a:t>double-click on an item in the clipboard to show its view</a:t>
            </a:r>
          </a:p>
          <a:p>
            <a:endParaRPr lang="en-US" dirty="0"/>
          </a:p>
          <a:p>
            <a:r>
              <a:rPr lang="en-US" dirty="0"/>
              <a:t>Save and restore clipboard content</a:t>
            </a:r>
          </a:p>
          <a:p>
            <a:pPr lvl="1"/>
            <a:r>
              <a:rPr lang="en-US" dirty="0"/>
              <a:t>click on the save button to write the clipboard content to disk</a:t>
            </a:r>
          </a:p>
          <a:p>
            <a:pPr lvl="1"/>
            <a:r>
              <a:rPr lang="en-US" dirty="0"/>
              <a:t>clipboard is automatically restored when </a:t>
            </a:r>
            <a:r>
              <a:rPr lang="en-US" dirty="0" err="1"/>
              <a:t>HeuristicLab</a:t>
            </a:r>
            <a:r>
              <a:rPr lang="en-US" dirty="0"/>
              <a:t> is started the next 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8450" y="2708920"/>
            <a:ext cx="3467100" cy="1514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27623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Start, Pause, Resume, Stop, Reset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571097" y="5801255"/>
              <a:ext cx="841904" cy="252412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4859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3411"/>
            <a:ext cx="6477000" cy="4870704"/>
            <a:chOff x="1333500" y="1413411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3411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13431" y="2483908"/>
              <a:ext cx="5667902" cy="3307292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117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32856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provides interactive views to analyze and compare all runs of a run collection</a:t>
            </a:r>
          </a:p>
          <a:p>
            <a:pPr lvl="1"/>
            <a:r>
              <a:rPr lang="en-US" dirty="0"/>
              <a:t>textual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Tabular View</a:t>
            </a:r>
          </a:p>
          <a:p>
            <a:pPr lvl="1"/>
            <a:r>
              <a:rPr lang="en-US" dirty="0"/>
              <a:t>graphical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BubbleChart</a:t>
            </a:r>
            <a:endParaRPr lang="en-US" dirty="0"/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BoxPlots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Filtering is automatically applied to all open run collection views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7475" y="3933056"/>
            <a:ext cx="3829050" cy="2305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6021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Tabular</a:t>
            </a:r>
            <a:r>
              <a:rPr lang="de-AT" dirty="0"/>
              <a:t> 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9423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Tabular</a:t>
            </a:r>
            <a:r>
              <a:rPr lang="de-AT" dirty="0"/>
              <a:t>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Sort columns</a:t>
            </a:r>
          </a:p>
          <a:p>
            <a:pPr lvl="1"/>
            <a:r>
              <a:rPr lang="en-US" dirty="0"/>
              <a:t>click on column header to sort column</a:t>
            </a:r>
          </a:p>
          <a:p>
            <a:pPr lvl="1"/>
            <a:r>
              <a:rPr lang="en-US" dirty="0"/>
              <a:t>Ctrl-click on column header to sort multiple columns</a:t>
            </a:r>
          </a:p>
          <a:p>
            <a:pPr lvl="3"/>
            <a:endParaRPr lang="en-US" dirty="0"/>
          </a:p>
          <a:p>
            <a:r>
              <a:rPr lang="en-US" dirty="0"/>
              <a:t>Show or hide columns</a:t>
            </a:r>
          </a:p>
          <a:p>
            <a:pPr lvl="1"/>
            <a:r>
              <a:rPr lang="en-US" dirty="0"/>
              <a:t>right-click on table to open dialog to show or hide columns</a:t>
            </a:r>
          </a:p>
          <a:p>
            <a:pPr lvl="3"/>
            <a:endParaRPr lang="en-US" dirty="0"/>
          </a:p>
          <a:p>
            <a:r>
              <a:rPr lang="en-US" dirty="0"/>
              <a:t>Compute statistical values</a:t>
            </a:r>
          </a:p>
          <a:p>
            <a:pPr lvl="1"/>
            <a:r>
              <a:rPr lang="en-US" dirty="0"/>
              <a:t>select multiple numerical values to see count, sum, minimum, maximum, average and standard deviation</a:t>
            </a:r>
          </a:p>
          <a:p>
            <a:pPr lvl="3"/>
            <a:endParaRPr lang="en-US" dirty="0"/>
          </a:p>
          <a:p>
            <a:r>
              <a:rPr lang="en-US" dirty="0"/>
              <a:t>Select, copy and paste into other </a:t>
            </a:r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2263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7175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x-axis, the y-axis and as bubble size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Add jitter</a:t>
            </a:r>
          </a:p>
          <a:p>
            <a:pPr lvl="1"/>
            <a:r>
              <a:rPr lang="en-US" dirty="0"/>
              <a:t>add jitter to separate overlapping bubbles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Color bubbles</a:t>
            </a:r>
          </a:p>
          <a:p>
            <a:pPr lvl="1"/>
            <a:r>
              <a:rPr lang="en-US" dirty="0"/>
              <a:t>click on Select, choose a color and click and drag in the chart area to select and color bubbles</a:t>
            </a:r>
          </a:p>
          <a:p>
            <a:pPr lvl="1"/>
            <a:r>
              <a:rPr lang="en-US" dirty="0"/>
              <a:t>apply coloring automatically by clicking on the axis coloring buttons</a:t>
            </a:r>
          </a:p>
          <a:p>
            <a:pPr lvl="3"/>
            <a:endParaRPr lang="en-US" dirty="0"/>
          </a:p>
          <a:p>
            <a:r>
              <a:rPr lang="en-US" dirty="0"/>
              <a:t>Show runs</a:t>
            </a:r>
          </a:p>
          <a:p>
            <a:pPr lvl="1"/>
            <a:r>
              <a:rPr lang="en-US" dirty="0"/>
              <a:t>double click on a bubble to open its run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(EMF)</a:t>
            </a:r>
          </a:p>
          <a:p>
            <a:pPr lvl="3"/>
            <a:endParaRPr lang="en-US" dirty="0"/>
          </a:p>
          <a:p>
            <a:r>
              <a:rPr lang="en-US" dirty="0"/>
              <a:t>Show box plots</a:t>
            </a:r>
          </a:p>
          <a:p>
            <a:pPr lvl="1"/>
            <a:r>
              <a:rPr lang="en-US" dirty="0"/>
              <a:t>right-click to open context menu to show box plots </a:t>
            </a:r>
            <a:r>
              <a:rPr lang="en-US" dirty="0" smtClean="0"/>
              <a:t>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858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7096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 and y-axis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Show or hide statistical values</a:t>
            </a:r>
          </a:p>
          <a:p>
            <a:pPr lvl="1"/>
            <a:r>
              <a:rPr lang="en-US" dirty="0"/>
              <a:t>click on the lower left button to show or hide statistical values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4963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Filter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08667" y="2472267"/>
              <a:ext cx="5681133" cy="332740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526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/>
              <a:t>Multi-core CPUs </a:t>
            </a:r>
            <a:r>
              <a:rPr lang="de-AT" sz="3600" dirty="0" err="1"/>
              <a:t>and</a:t>
            </a:r>
            <a:r>
              <a:rPr lang="de-AT" sz="3600" dirty="0"/>
              <a:t> </a:t>
            </a:r>
            <a:r>
              <a:rPr lang="de-AT" sz="3600" dirty="0" err="1"/>
              <a:t>Parallelization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Parallel execution of optimizers in experiments</a:t>
            </a:r>
          </a:p>
          <a:p>
            <a:pPr lvl="1"/>
            <a:r>
              <a:rPr lang="en-US" dirty="0"/>
              <a:t>optimizers in an experiment are executed sequentially from top to bottom per default</a:t>
            </a:r>
          </a:p>
          <a:p>
            <a:pPr lvl="1"/>
            <a:r>
              <a:rPr lang="en-US" dirty="0"/>
              <a:t>experiments support parallel execution of their optimizers</a:t>
            </a:r>
          </a:p>
          <a:p>
            <a:pPr lvl="1"/>
            <a:r>
              <a:rPr lang="en-US" dirty="0"/>
              <a:t>select a not yet executed optimizer and start it manually to utilize another core</a:t>
            </a:r>
          </a:p>
          <a:p>
            <a:pPr lvl="1"/>
            <a:r>
              <a:rPr lang="en-US" dirty="0"/>
              <a:t>execution of one of the next optimizers is started automatically after an optimizer is finished</a:t>
            </a:r>
          </a:p>
          <a:p>
            <a:pPr lvl="3"/>
            <a:endParaRPr lang="en-US" dirty="0"/>
          </a:p>
          <a:p>
            <a:r>
              <a:rPr lang="en-US" dirty="0"/>
              <a:t>Parallel execution of algorithms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provides special operators for parallelization</a:t>
            </a:r>
          </a:p>
          <a:p>
            <a:pPr lvl="1"/>
            <a:r>
              <a:rPr lang="en-US" dirty="0"/>
              <a:t>engines decide how to execute parallel operations</a:t>
            </a:r>
          </a:p>
          <a:p>
            <a:pPr lvl="1"/>
            <a:r>
              <a:rPr lang="en-US" dirty="0"/>
              <a:t>sequential engine executes everything sequentially</a:t>
            </a:r>
          </a:p>
          <a:p>
            <a:pPr lvl="1"/>
            <a:r>
              <a:rPr lang="en-US" dirty="0"/>
              <a:t>parallel engine executes parallel operations on multiple cores</a:t>
            </a:r>
          </a:p>
          <a:p>
            <a:pPr lvl="1"/>
            <a:r>
              <a:rPr lang="en-US" dirty="0"/>
              <a:t>Hive engine (under development) executes parallel operations on multiple computers</a:t>
            </a:r>
          </a:p>
          <a:p>
            <a:pPr lvl="1"/>
            <a:r>
              <a:rPr lang="en-US" dirty="0"/>
              <a:t>all implemented algorithms support parallel solution </a:t>
            </a:r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855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Experiments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412776"/>
            <a:ext cx="6477000" cy="4870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bgerundetes Rechteck 5"/>
          <p:cNvSpPr/>
          <p:nvPr/>
        </p:nvSpPr>
        <p:spPr bwMode="auto">
          <a:xfrm>
            <a:off x="1579564" y="5809722"/>
            <a:ext cx="2518304" cy="235478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start experiment</a:t>
            </a:r>
          </a:p>
        </p:txBody>
      </p:sp>
      <p:sp>
        <p:nvSpPr>
          <p:cNvPr id="9" name="Abgerundetes Rechteck 6"/>
          <p:cNvSpPr/>
          <p:nvPr/>
        </p:nvSpPr>
        <p:spPr bwMode="auto">
          <a:xfrm>
            <a:off x="3563408" y="5514976"/>
            <a:ext cx="2955925" cy="233892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start other optimizers</a:t>
            </a:r>
          </a:p>
        </p:txBody>
      </p:sp>
      <p:sp>
        <p:nvSpPr>
          <p:cNvPr id="10" name="Abgerundetes Rechteck 7"/>
          <p:cNvSpPr/>
          <p:nvPr/>
        </p:nvSpPr>
        <p:spPr bwMode="auto">
          <a:xfrm>
            <a:off x="1659466" y="2768599"/>
            <a:ext cx="1888067" cy="2286001"/>
          </a:xfrm>
          <a:prstGeom prst="roundRect">
            <a:avLst>
              <a:gd name="adj" fmla="val 416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604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5"/>
          <p:cNvSpPr/>
          <p:nvPr/>
        </p:nvSpPr>
        <p:spPr bwMode="auto">
          <a:xfrm>
            <a:off x="1651001" y="2455335"/>
            <a:ext cx="5850466" cy="406399"/>
          </a:xfrm>
          <a:prstGeom prst="roundRect">
            <a:avLst>
              <a:gd name="adj" fmla="val 1448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896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Explain basic GUI usability </a:t>
            </a:r>
            <a:r>
              <a:rPr lang="en-US" dirty="0" smtClean="0"/>
              <a:t>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Demonstrate editing and analysis of optimization </a:t>
            </a:r>
            <a:r>
              <a:rPr lang="en-US" dirty="0" smtClean="0"/>
              <a:t>experiments</a:t>
            </a:r>
          </a:p>
          <a:p>
            <a:pPr lvl="3"/>
            <a:endParaRPr lang="en-US" dirty="0"/>
          </a:p>
          <a:p>
            <a:r>
              <a:rPr lang="en-US" dirty="0"/>
              <a:t>Demonstrate custom algorithms and graphical algorithm </a:t>
            </a:r>
            <a:r>
              <a:rPr lang="en-US" dirty="0" smtClean="0"/>
              <a:t>designer</a:t>
            </a:r>
          </a:p>
          <a:p>
            <a:pPr lvl="3"/>
            <a:endParaRPr lang="en-US" dirty="0"/>
          </a:p>
          <a:p>
            <a:r>
              <a:rPr lang="en-US" dirty="0"/>
              <a:t>Demonstrate data-based modeling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Outline some additional </a:t>
            </a:r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Analyzers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70000" lnSpcReduction="20000"/>
          </a:bodyPr>
          <a:lstStyle/>
          <a:p>
            <a:r>
              <a:rPr lang="de-AT" dirty="0"/>
              <a:t>Special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analysis</a:t>
            </a:r>
            <a:r>
              <a:rPr lang="de-AT" dirty="0"/>
              <a:t> </a:t>
            </a:r>
            <a:r>
              <a:rPr lang="de-AT" dirty="0" err="1"/>
              <a:t>purposes</a:t>
            </a:r>
            <a:endParaRPr lang="de-AT" dirty="0"/>
          </a:p>
          <a:p>
            <a:pPr lvl="1"/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executed</a:t>
            </a:r>
            <a:r>
              <a:rPr lang="de-AT" dirty="0"/>
              <a:t> after </a:t>
            </a:r>
            <a:r>
              <a:rPr lang="de-AT" dirty="0" err="1"/>
              <a:t>each</a:t>
            </a:r>
            <a:r>
              <a:rPr lang="de-AT" dirty="0"/>
              <a:t> </a:t>
            </a:r>
            <a:r>
              <a:rPr lang="de-AT" dirty="0" err="1"/>
              <a:t>iteration</a:t>
            </a:r>
            <a:endParaRPr lang="de-AT" dirty="0"/>
          </a:p>
          <a:p>
            <a:pPr lvl="1"/>
            <a:r>
              <a:rPr lang="de-AT" dirty="0" err="1"/>
              <a:t>serve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general</a:t>
            </a:r>
            <a:r>
              <a:rPr lang="de-AT" dirty="0"/>
              <a:t> </a:t>
            </a:r>
            <a:r>
              <a:rPr lang="de-AT" dirty="0" err="1"/>
              <a:t>purpose</a:t>
            </a:r>
            <a:r>
              <a:rPr lang="de-AT" dirty="0"/>
              <a:t> </a:t>
            </a:r>
            <a:r>
              <a:rPr lang="de-AT" dirty="0" err="1"/>
              <a:t>extension</a:t>
            </a:r>
            <a:r>
              <a:rPr lang="de-AT" dirty="0"/>
              <a:t> </a:t>
            </a:r>
            <a:r>
              <a:rPr lang="de-AT" dirty="0" err="1"/>
              <a:t>points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selected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parameterized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perform</a:t>
            </a:r>
            <a:r>
              <a:rPr lang="de-AT" dirty="0"/>
              <a:t> </a:t>
            </a:r>
            <a:r>
              <a:rPr lang="de-AT" dirty="0" err="1"/>
              <a:t>algorithm-specific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/</a:t>
            </a:r>
            <a:r>
              <a:rPr lang="de-AT" dirty="0" err="1"/>
              <a:t>or</a:t>
            </a:r>
            <a:r>
              <a:rPr lang="de-AT" dirty="0"/>
              <a:t> problem-</a:t>
            </a:r>
            <a:r>
              <a:rPr lang="de-AT" dirty="0" err="1"/>
              <a:t>specific</a:t>
            </a:r>
            <a:r>
              <a:rPr lang="de-AT" dirty="0"/>
              <a:t> </a:t>
            </a:r>
            <a:r>
              <a:rPr lang="de-AT" dirty="0" err="1"/>
              <a:t>tasks</a:t>
            </a:r>
            <a:endParaRPr lang="de-AT" dirty="0"/>
          </a:p>
          <a:p>
            <a:pPr lvl="1"/>
            <a:r>
              <a:rPr lang="de-AT" dirty="0" err="1"/>
              <a:t>some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quite</a:t>
            </a:r>
            <a:r>
              <a:rPr lang="de-AT" dirty="0"/>
              <a:t> </a:t>
            </a:r>
            <a:r>
              <a:rPr lang="de-AT" dirty="0" err="1"/>
              <a:t>costly</a:t>
            </a:r>
            <a:r>
              <a:rPr lang="de-AT" dirty="0"/>
              <a:t> </a:t>
            </a:r>
            <a:r>
              <a:rPr lang="de-AT" dirty="0" err="1"/>
              <a:t>regarding</a:t>
            </a:r>
            <a:r>
              <a:rPr lang="de-AT" dirty="0"/>
              <a:t> </a:t>
            </a:r>
            <a:r>
              <a:rPr lang="de-AT" dirty="0" err="1"/>
              <a:t>runtime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memory</a:t>
            </a:r>
            <a:endParaRPr lang="de-AT" dirty="0"/>
          </a:p>
          <a:p>
            <a:pPr lvl="1"/>
            <a:r>
              <a:rPr lang="de-AT" dirty="0" err="1"/>
              <a:t>implementing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adding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easy</a:t>
            </a:r>
          </a:p>
          <a:p>
            <a:pPr lvl="3"/>
            <a:endParaRPr lang="de-AT" dirty="0"/>
          </a:p>
          <a:p>
            <a:r>
              <a:rPr lang="de-AT" dirty="0" err="1"/>
              <a:t>Examples</a:t>
            </a:r>
            <a:endParaRPr lang="de-AT" dirty="0"/>
          </a:p>
          <a:p>
            <a:pPr lvl="1"/>
            <a:r>
              <a:rPr lang="de-AT" dirty="0" err="1"/>
              <a:t>TSPAlleleFrequencyAnalyzer</a:t>
            </a:r>
            <a:endParaRPr lang="de-AT" dirty="0"/>
          </a:p>
          <a:p>
            <a:pPr lvl="1"/>
            <a:r>
              <a:rPr lang="de-AT" dirty="0" err="1"/>
              <a:t>TSPPopulationDiversityAnalyzer</a:t>
            </a:r>
            <a:endParaRPr lang="de-AT" dirty="0"/>
          </a:p>
          <a:p>
            <a:pPr lvl="1"/>
            <a:r>
              <a:rPr lang="de-AT" dirty="0" err="1"/>
              <a:t>SuccessfulOffspringAnalyzer</a:t>
            </a:r>
            <a:endParaRPr lang="de-AT" dirty="0"/>
          </a:p>
          <a:p>
            <a:pPr lvl="1"/>
            <a:r>
              <a:rPr lang="de-AT" dirty="0" err="1"/>
              <a:t>SymbolicDataAnalysisVariableFrequencyAnalyzer</a:t>
            </a:r>
            <a:endParaRPr lang="de-AT" dirty="0"/>
          </a:p>
          <a:p>
            <a:pPr lvl="1"/>
            <a:r>
              <a:rPr lang="de-AT" dirty="0" err="1"/>
              <a:t>SymbolicRegressionSingleObjectiveTrainingBestSolutionAnalyzer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98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Analyzers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3443288" y="4196071"/>
              <a:ext cx="1427162" cy="1315840"/>
            </a:xfrm>
            <a:prstGeom prst="roundRect">
              <a:avLst>
                <a:gd name="adj" fmla="val 49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2913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TSPAlleleFrequencyAnalyzer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722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TSPPopulationDiversityAnalyzer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  <p:grpSp>
        <p:nvGrpSpPr>
          <p:cNvPr id="10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132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de-AT" dirty="0"/>
              <a:t>Operator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represented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changed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defined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graphical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designer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menu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convert</a:t>
            </a:r>
            <a:r>
              <a:rPr lang="de-AT" dirty="0"/>
              <a:t> a </a:t>
            </a:r>
            <a:r>
              <a:rPr lang="de-AT" dirty="0" err="1"/>
              <a:t>standard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 smtClean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AT" dirty="0"/>
          </a:p>
          <a:p>
            <a:r>
              <a:rPr lang="de-AT" dirty="0"/>
              <a:t>Operators </a:t>
            </a:r>
            <a:r>
              <a:rPr lang="de-AT" dirty="0" err="1"/>
              <a:t>sidebar</a:t>
            </a:r>
            <a:endParaRPr lang="de-AT" dirty="0"/>
          </a:p>
          <a:p>
            <a:pPr lvl="1"/>
            <a:r>
              <a:rPr lang="de-AT" dirty="0" err="1"/>
              <a:t>drag</a:t>
            </a:r>
            <a:r>
              <a:rPr lang="de-AT" dirty="0"/>
              <a:t> &amp; </a:t>
            </a:r>
            <a:r>
              <a:rPr lang="de-AT" dirty="0" err="1"/>
              <a:t>drop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an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endParaRPr lang="de-AT" dirty="0"/>
          </a:p>
          <a:p>
            <a:pPr lvl="1"/>
            <a:r>
              <a:rPr lang="de-AT" dirty="0" err="1"/>
              <a:t>add</a:t>
            </a:r>
            <a:r>
              <a:rPr lang="de-AT" dirty="0"/>
              <a:t> </a:t>
            </a:r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in </a:t>
            </a:r>
            <a:r>
              <a:rPr lang="de-AT" dirty="0" err="1"/>
              <a:t>order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implement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logic</a:t>
            </a:r>
            <a:r>
              <a:rPr lang="de-AT" dirty="0"/>
              <a:t> in an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no</a:t>
            </a:r>
            <a:r>
              <a:rPr lang="de-AT" dirty="0"/>
              <a:t> additional </a:t>
            </a:r>
            <a:r>
              <a:rPr lang="de-AT" dirty="0" err="1"/>
              <a:t>development</a:t>
            </a:r>
            <a:r>
              <a:rPr lang="de-AT" dirty="0"/>
              <a:t> </a:t>
            </a:r>
            <a:r>
              <a:rPr lang="de-AT" dirty="0" err="1"/>
              <a:t>environment</a:t>
            </a:r>
            <a:r>
              <a:rPr lang="de-AT" dirty="0"/>
              <a:t> </a:t>
            </a:r>
            <a:r>
              <a:rPr lang="de-AT" dirty="0" err="1"/>
              <a:t>needed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engine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obtain</a:t>
            </a:r>
            <a:r>
              <a:rPr lang="de-AT" dirty="0"/>
              <a:t> </a:t>
            </a:r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information</a:t>
            </a:r>
            <a:r>
              <a:rPr lang="de-AT" dirty="0"/>
              <a:t> </a:t>
            </a:r>
            <a:r>
              <a:rPr lang="de-AT" dirty="0" err="1"/>
              <a:t>during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 smtClean="0"/>
              <a:t>execution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grpSp>
        <p:nvGrpSpPr>
          <p:cNvPr id="7" name="Group 1"/>
          <p:cNvGrpSpPr>
            <a:grpSpLocks/>
          </p:cNvGrpSpPr>
          <p:nvPr/>
        </p:nvGrpSpPr>
        <p:grpSpPr bwMode="auto">
          <a:xfrm>
            <a:off x="1447800" y="2588753"/>
            <a:ext cx="6248400" cy="1562100"/>
            <a:chOff x="1371600" y="2343684"/>
            <a:chExt cx="6248400" cy="15621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71600" y="2362200"/>
              <a:ext cx="3429000" cy="14954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1600" y="2343684"/>
              <a:ext cx="2438400" cy="1562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9807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031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6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Programmable</a:t>
            </a:r>
            <a:r>
              <a:rPr lang="de-AT" dirty="0"/>
              <a:t> Operators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42077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Debugging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17650" y="2258023"/>
              <a:ext cx="6113463" cy="247613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1341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8410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Motivation and Goals</a:t>
            </a:r>
          </a:p>
          <a:p>
            <a:pPr lvl="1"/>
            <a:r>
              <a:rPr lang="en-US" dirty="0" smtClean="0"/>
              <a:t>graphical user interface</a:t>
            </a:r>
          </a:p>
          <a:p>
            <a:pPr lvl="1"/>
            <a:r>
              <a:rPr lang="en-US" dirty="0" smtClean="0"/>
              <a:t>paradigm independence</a:t>
            </a:r>
          </a:p>
          <a:p>
            <a:pPr lvl="1"/>
            <a:r>
              <a:rPr lang="en-US" dirty="0" smtClean="0"/>
              <a:t>multiple algorithms and problems</a:t>
            </a:r>
          </a:p>
          <a:p>
            <a:pPr lvl="1"/>
            <a:r>
              <a:rPr lang="en-US" dirty="0" smtClean="0"/>
              <a:t>large scale experiments and analyses</a:t>
            </a:r>
          </a:p>
          <a:p>
            <a:pPr lvl="1"/>
            <a:r>
              <a:rPr lang="en-US" dirty="0" smtClean="0"/>
              <a:t>parallelization</a:t>
            </a:r>
          </a:p>
          <a:p>
            <a:pPr lvl="1"/>
            <a:r>
              <a:rPr lang="en-US" dirty="0" smtClean="0"/>
              <a:t>extensibility, flexibility and reusability</a:t>
            </a:r>
          </a:p>
          <a:p>
            <a:pPr lvl="1"/>
            <a:r>
              <a:rPr lang="en-US" dirty="0" smtClean="0"/>
              <a:t>visual and interactive algorithm development</a:t>
            </a:r>
          </a:p>
          <a:p>
            <a:pPr lvl="1"/>
            <a:r>
              <a:rPr lang="en-US" dirty="0" smtClean="0"/>
              <a:t>multiple layers of abstraction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development of </a:t>
            </a:r>
            <a:r>
              <a:rPr lang="en-US" dirty="0" err="1" smtClean="0"/>
              <a:t>HeuristicLab</a:t>
            </a:r>
            <a:r>
              <a:rPr lang="en-US" dirty="0" smtClean="0"/>
              <a:t> started in 2002</a:t>
            </a:r>
          </a:p>
          <a:p>
            <a:pPr lvl="1"/>
            <a:r>
              <a:rPr lang="en-US" dirty="0" smtClean="0"/>
              <a:t>based on Microsoft .NET and C#</a:t>
            </a:r>
          </a:p>
          <a:p>
            <a:pPr lvl="1"/>
            <a:r>
              <a:rPr lang="en-US" dirty="0" smtClean="0"/>
              <a:t>used in research and education</a:t>
            </a:r>
          </a:p>
          <a:p>
            <a:pPr lvl="1"/>
            <a:r>
              <a:rPr lang="en-US" dirty="0" smtClean="0"/>
              <a:t>second place at the </a:t>
            </a:r>
            <a:r>
              <a:rPr lang="en-US" i="1" dirty="0" smtClean="0"/>
              <a:t>Microsoft Innovation Award 2009</a:t>
            </a:r>
          </a:p>
          <a:p>
            <a:pPr lvl="1"/>
            <a:r>
              <a:rPr lang="en-US" dirty="0" smtClean="0"/>
              <a:t>open source (GNU General Public License)</a:t>
            </a:r>
          </a:p>
          <a:p>
            <a:pPr lvl="1"/>
            <a:r>
              <a:rPr lang="en-US" dirty="0" smtClean="0"/>
              <a:t>version 3.3.0 released on May 18th, 2010</a:t>
            </a:r>
          </a:p>
          <a:p>
            <a:pPr lvl="1"/>
            <a:r>
              <a:rPr lang="en-US" dirty="0" smtClean="0"/>
              <a:t>latest version 3.3.5 released on July </a:t>
            </a:r>
            <a:r>
              <a:rPr lang="en-US" dirty="0"/>
              <a:t>9</a:t>
            </a:r>
            <a:r>
              <a:rPr lang="en-US" dirty="0" smtClean="0"/>
              <a:t>th, 2011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II:</a:t>
            </a:r>
            <a:br>
              <a:rPr lang="de-DE" dirty="0" smtClean="0"/>
            </a:br>
            <a:r>
              <a:rPr lang="de-DE" dirty="0" smtClean="0"/>
              <a:t>Data-</a:t>
            </a:r>
            <a:r>
              <a:rPr lang="de-DE" dirty="0" err="1" smtClean="0"/>
              <a:t>based</a:t>
            </a:r>
            <a:r>
              <a:rPr lang="de-DE" dirty="0" smtClean="0"/>
              <a:t> Modeling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18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 err="1"/>
              <a:t>Introduction</a:t>
            </a:r>
            <a:r>
              <a:rPr lang="de-AT" sz="3600" dirty="0"/>
              <a:t> </a:t>
            </a:r>
            <a:r>
              <a:rPr lang="de-AT" sz="3600" dirty="0" err="1"/>
              <a:t>to</a:t>
            </a:r>
            <a:r>
              <a:rPr lang="de-AT" sz="3600" dirty="0"/>
              <a:t> Data-</a:t>
            </a:r>
            <a:r>
              <a:rPr lang="de-AT" sz="3600" dirty="0" err="1"/>
              <a:t>based</a:t>
            </a:r>
            <a:r>
              <a:rPr lang="de-AT" sz="3600" dirty="0"/>
              <a:t> 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AT" dirty="0" smtClean="0"/>
              <a:t>Dataset</a:t>
            </a:r>
            <a:r>
              <a:rPr lang="de-AT" dirty="0"/>
              <a:t>: Matrix (</a:t>
            </a:r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) </a:t>
            </a:r>
            <a:r>
              <a:rPr lang="de-AT" baseline="-25000" dirty="0"/>
              <a:t>i=1..N, j= 1..K</a:t>
            </a:r>
          </a:p>
          <a:p>
            <a:pPr lvl="1"/>
            <a:r>
              <a:rPr lang="de-AT" dirty="0"/>
              <a:t>N </a:t>
            </a:r>
            <a:r>
              <a:rPr lang="de-AT" dirty="0" err="1"/>
              <a:t>observations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K </a:t>
            </a:r>
            <a:r>
              <a:rPr lang="de-AT" dirty="0" err="1"/>
              <a:t>input</a:t>
            </a:r>
            <a:r>
              <a:rPr lang="de-AT" dirty="0"/>
              <a:t> variables</a:t>
            </a:r>
          </a:p>
          <a:p>
            <a:pPr lvl="1"/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 = i-</a:t>
            </a:r>
            <a:r>
              <a:rPr lang="de-AT" dirty="0" err="1"/>
              <a:t>th</a:t>
            </a:r>
            <a:r>
              <a:rPr lang="de-AT" dirty="0"/>
              <a:t> </a:t>
            </a:r>
            <a:r>
              <a:rPr lang="de-AT" dirty="0" err="1"/>
              <a:t>observation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j-</a:t>
            </a:r>
            <a:r>
              <a:rPr lang="de-AT" dirty="0" err="1"/>
              <a:t>th</a:t>
            </a:r>
            <a:r>
              <a:rPr lang="de-AT" dirty="0"/>
              <a:t> variable</a:t>
            </a:r>
          </a:p>
          <a:p>
            <a:pPr lvl="1"/>
            <a:r>
              <a:rPr lang="de-AT" dirty="0" err="1"/>
              <a:t>Additionally</a:t>
            </a:r>
            <a:r>
              <a:rPr lang="de-AT" dirty="0"/>
              <a:t>: </a:t>
            </a:r>
            <a:r>
              <a:rPr lang="de-AT" dirty="0" err="1"/>
              <a:t>Vector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 (y</a:t>
            </a:r>
            <a:r>
              <a:rPr lang="de-AT" baseline="-25000" dirty="0"/>
              <a:t>1</a:t>
            </a:r>
            <a:r>
              <a:rPr lang="de-AT" dirty="0"/>
              <a:t>…</a:t>
            </a:r>
            <a:r>
              <a:rPr lang="de-AT" dirty="0" err="1"/>
              <a:t>y</a:t>
            </a:r>
            <a:r>
              <a:rPr lang="de-AT" baseline="-25000" dirty="0" err="1"/>
              <a:t>N</a:t>
            </a:r>
            <a:r>
              <a:rPr lang="de-AT" dirty="0"/>
              <a:t>)</a:t>
            </a:r>
            <a:r>
              <a:rPr lang="de-AT" baseline="30000" dirty="0"/>
              <a:t>T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Goal: </a:t>
            </a:r>
            <a:r>
              <a:rPr lang="de-AT" dirty="0" err="1"/>
              <a:t>learn</a:t>
            </a:r>
            <a:r>
              <a:rPr lang="de-AT" dirty="0"/>
              <a:t> </a:t>
            </a:r>
            <a:r>
              <a:rPr lang="de-AT" dirty="0" err="1"/>
              <a:t>association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input</a:t>
            </a:r>
            <a:r>
              <a:rPr lang="de-AT" dirty="0"/>
              <a:t> variable </a:t>
            </a:r>
            <a:r>
              <a:rPr lang="de-AT" dirty="0" err="1"/>
              <a:t>values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labels</a:t>
            </a:r>
            <a:endParaRPr lang="de-AT" dirty="0"/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Common </a:t>
            </a:r>
            <a:r>
              <a:rPr lang="de-AT" dirty="0" err="1"/>
              <a:t>tasks</a:t>
            </a:r>
            <a:endParaRPr lang="de-AT" dirty="0"/>
          </a:p>
          <a:p>
            <a:pPr lvl="1"/>
            <a:r>
              <a:rPr lang="de-AT" dirty="0"/>
              <a:t>Regression (real-</a:t>
            </a:r>
            <a:r>
              <a:rPr lang="de-AT" dirty="0" err="1"/>
              <a:t>valued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)</a:t>
            </a:r>
          </a:p>
          <a:p>
            <a:pPr lvl="1"/>
            <a:r>
              <a:rPr lang="de-AT" dirty="0" err="1"/>
              <a:t>Classification</a:t>
            </a:r>
            <a:r>
              <a:rPr lang="de-AT" dirty="0"/>
              <a:t> (</a:t>
            </a:r>
            <a:r>
              <a:rPr lang="de-AT" dirty="0" err="1"/>
              <a:t>discrete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)</a:t>
            </a:r>
          </a:p>
          <a:p>
            <a:pPr lvl="1"/>
            <a:r>
              <a:rPr lang="de-AT" dirty="0"/>
              <a:t>Clustering (</a:t>
            </a:r>
            <a:r>
              <a:rPr lang="de-AT" dirty="0" err="1"/>
              <a:t>no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, </a:t>
            </a:r>
            <a:r>
              <a:rPr lang="de-AT" dirty="0" err="1"/>
              <a:t>group</a:t>
            </a:r>
            <a:r>
              <a:rPr lang="de-AT" dirty="0"/>
              <a:t> </a:t>
            </a:r>
            <a:r>
              <a:rPr lang="de-AT" dirty="0" err="1"/>
              <a:t>similar</a:t>
            </a:r>
            <a:r>
              <a:rPr lang="de-AT" dirty="0"/>
              <a:t> </a:t>
            </a:r>
            <a:r>
              <a:rPr lang="de-AT" dirty="0" err="1"/>
              <a:t>observations</a:t>
            </a:r>
            <a:r>
              <a:rPr lang="de-AT" dirty="0"/>
              <a:t>)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05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Data-based Modeling Algorithms in </a:t>
            </a:r>
            <a:r>
              <a:rPr lang="en-US" sz="3600" dirty="0" err="1"/>
              <a:t>HeuristicLab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Symbolic </a:t>
            </a:r>
            <a:r>
              <a:rPr lang="en-US" dirty="0"/>
              <a:t>regression and classification based on genetic programming</a:t>
            </a:r>
          </a:p>
          <a:p>
            <a:pPr lvl="3"/>
            <a:endParaRPr lang="en-US" dirty="0"/>
          </a:p>
          <a:p>
            <a:r>
              <a:rPr lang="en-US" dirty="0"/>
              <a:t>External L</a:t>
            </a:r>
            <a:r>
              <a:rPr lang="en-US" dirty="0" smtClean="0"/>
              <a:t>ibraries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Support Vector Machines for Regression and Classification</a:t>
            </a:r>
          </a:p>
          <a:p>
            <a:pPr lvl="1"/>
            <a:r>
              <a:rPr lang="en-US" dirty="0"/>
              <a:t>Linear Regression</a:t>
            </a:r>
          </a:p>
          <a:p>
            <a:pPr lvl="1"/>
            <a:r>
              <a:rPr lang="en-US" dirty="0"/>
              <a:t>Linear Discriminate Analysis</a:t>
            </a:r>
          </a:p>
          <a:p>
            <a:pPr lvl="1"/>
            <a:r>
              <a:rPr lang="en-US" dirty="0"/>
              <a:t>K-Means clustering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192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Case Studies</a:t>
            </a:r>
            <a:endParaRPr lang="de-AT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AT" dirty="0" smtClean="0"/>
              <a:t>Regression</a:t>
            </a:r>
            <a:endParaRPr lang="de-AT" dirty="0"/>
          </a:p>
          <a:p>
            <a:pPr lvl="1"/>
            <a:r>
              <a:rPr lang="de-AT" dirty="0" err="1"/>
              <a:t>Artificial</a:t>
            </a:r>
            <a:r>
              <a:rPr lang="de-AT" dirty="0"/>
              <a:t> </a:t>
            </a:r>
            <a:r>
              <a:rPr lang="de-AT" dirty="0" err="1"/>
              <a:t>benchmark</a:t>
            </a:r>
            <a:r>
              <a:rPr lang="de-AT" dirty="0"/>
              <a:t> </a:t>
            </a:r>
            <a:r>
              <a:rPr lang="de-AT" dirty="0" err="1"/>
              <a:t>problem</a:t>
            </a:r>
            <a:r>
              <a:rPr lang="de-AT" dirty="0"/>
              <a:t> </a:t>
            </a:r>
            <a:r>
              <a:rPr lang="de-AT" dirty="0" err="1"/>
              <a:t>dataset</a:t>
            </a:r>
            <a:r>
              <a:rPr lang="de-AT" dirty="0"/>
              <a:t> </a:t>
            </a:r>
            <a:r>
              <a:rPr lang="de-AT" i="1" dirty="0"/>
              <a:t>Poly-10</a:t>
            </a:r>
          </a:p>
          <a:p>
            <a:pPr lvl="1"/>
            <a:r>
              <a:rPr lang="de-AT" dirty="0" err="1"/>
              <a:t>Algorithms</a:t>
            </a:r>
            <a:r>
              <a:rPr lang="de-AT" dirty="0"/>
              <a:t>:</a:t>
            </a:r>
          </a:p>
          <a:p>
            <a:pPr lvl="2"/>
            <a:r>
              <a:rPr lang="de-AT" dirty="0"/>
              <a:t>Linear </a:t>
            </a:r>
            <a:r>
              <a:rPr lang="de-AT" dirty="0" err="1"/>
              <a:t>regression</a:t>
            </a:r>
            <a:endParaRPr lang="de-AT" dirty="0"/>
          </a:p>
          <a:p>
            <a:pPr lvl="2"/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using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Classification</a:t>
            </a:r>
            <a:endParaRPr lang="de-AT" dirty="0"/>
          </a:p>
          <a:p>
            <a:pPr lvl="1"/>
            <a:r>
              <a:rPr lang="de-AT" dirty="0"/>
              <a:t>Real </a:t>
            </a:r>
            <a:r>
              <a:rPr lang="de-AT" dirty="0" err="1"/>
              <a:t>world</a:t>
            </a:r>
            <a:r>
              <a:rPr lang="de-AT" dirty="0"/>
              <a:t> </a:t>
            </a:r>
            <a:r>
              <a:rPr lang="de-AT" dirty="0" err="1"/>
              <a:t>medical</a:t>
            </a:r>
            <a:r>
              <a:rPr lang="de-AT" dirty="0"/>
              <a:t> </a:t>
            </a:r>
            <a:r>
              <a:rPr lang="de-AT" i="1" dirty="0" err="1"/>
              <a:t>Mammographic</a:t>
            </a:r>
            <a:r>
              <a:rPr lang="de-AT" i="1" dirty="0"/>
              <a:t> </a:t>
            </a:r>
            <a:r>
              <a:rPr lang="de-AT" i="1" dirty="0" err="1"/>
              <a:t>Mass</a:t>
            </a:r>
            <a:r>
              <a:rPr lang="de-AT" i="1" dirty="0"/>
              <a:t> </a:t>
            </a:r>
            <a:r>
              <a:rPr lang="de-AT" dirty="0" err="1"/>
              <a:t>dataset</a:t>
            </a:r>
            <a:r>
              <a:rPr lang="de-AT" dirty="0"/>
              <a:t> </a:t>
            </a:r>
            <a:r>
              <a:rPr lang="de-AT" dirty="0" err="1"/>
              <a:t>from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UCI </a:t>
            </a:r>
            <a:r>
              <a:rPr lang="de-AT" dirty="0" err="1"/>
              <a:t>Machine</a:t>
            </a:r>
            <a:r>
              <a:rPr lang="de-AT" dirty="0"/>
              <a:t> Learning Repository</a:t>
            </a:r>
          </a:p>
          <a:p>
            <a:pPr lvl="1"/>
            <a:r>
              <a:rPr lang="de-AT" dirty="0" err="1"/>
              <a:t>Algorithms</a:t>
            </a:r>
            <a:r>
              <a:rPr lang="de-AT" dirty="0"/>
              <a:t>:</a:t>
            </a:r>
          </a:p>
          <a:p>
            <a:pPr lvl="2"/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 smtClean="0"/>
              <a:t>classification</a:t>
            </a:r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883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</a:t>
            </a:r>
            <a:r>
              <a:rPr lang="de-AT" dirty="0" smtClean="0"/>
              <a:t>tudy</a:t>
            </a:r>
            <a:r>
              <a:rPr lang="de-AT" dirty="0"/>
              <a:t>: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08919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Poly-10 </a:t>
            </a:r>
            <a:r>
              <a:rPr lang="en-US" dirty="0"/>
              <a:t>benchmark problem dataset</a:t>
            </a:r>
          </a:p>
          <a:p>
            <a:pPr lvl="1"/>
            <a:r>
              <a:rPr lang="en-US" dirty="0"/>
              <a:t>10 input variables x</a:t>
            </a:r>
            <a:r>
              <a:rPr lang="en-US" baseline="-25000" dirty="0"/>
              <a:t>1</a:t>
            </a:r>
            <a:r>
              <a:rPr lang="en-US" dirty="0"/>
              <a:t> … x</a:t>
            </a:r>
            <a:r>
              <a:rPr lang="en-US" baseline="-25000" dirty="0"/>
              <a:t>10</a:t>
            </a:r>
          </a:p>
          <a:p>
            <a:pPr lvl="1"/>
            <a:r>
              <a:rPr lang="en-US" dirty="0"/>
              <a:t>y = </a:t>
            </a:r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 ∙ x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3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4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5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1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7</a:t>
            </a:r>
            <a:r>
              <a:rPr lang="en-US" dirty="0" smtClean="0"/>
              <a:t> </a:t>
            </a:r>
            <a:r>
              <a:rPr lang="en-US" dirty="0"/>
              <a:t>∙ </a:t>
            </a:r>
            <a:r>
              <a:rPr lang="en-US" dirty="0" smtClean="0"/>
              <a:t>x</a:t>
            </a:r>
            <a:r>
              <a:rPr lang="en-US" baseline="-25000" dirty="0" smtClean="0"/>
              <a:t>9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3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/>
              <a:t>∙ 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  <a:endParaRPr lang="en-US" baseline="-25000" dirty="0"/>
          </a:p>
          <a:p>
            <a:pPr lvl="1"/>
            <a:r>
              <a:rPr lang="en-US" dirty="0"/>
              <a:t>Non-linear modeling approach necessary</a:t>
            </a:r>
          </a:p>
          <a:p>
            <a:pPr lvl="1"/>
            <a:r>
              <a:rPr lang="en-US" dirty="0"/>
              <a:t>Frequently used in GP literature</a:t>
            </a:r>
          </a:p>
          <a:p>
            <a:pPr lvl="1"/>
            <a:r>
              <a:rPr lang="en-US" dirty="0"/>
              <a:t>Download: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dev.heuristiclab.com/AdditionalMaterial#ICCGI2011</a:t>
            </a:r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19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Linear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8266"/>
          </a:xfrm>
        </p:spPr>
        <p:txBody>
          <a:bodyPr>
            <a:normAutofit fontScale="55000" lnSpcReduction="20000"/>
          </a:bodyPr>
          <a:lstStyle/>
          <a:p>
            <a:r>
              <a:rPr lang="de-AT" dirty="0"/>
              <a:t>Create </a:t>
            </a:r>
            <a:r>
              <a:rPr lang="de-AT" dirty="0" err="1"/>
              <a:t>new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  <p:grpSp>
        <p:nvGrpSpPr>
          <p:cNvPr id="8" name="Group 7"/>
          <p:cNvGrpSpPr/>
          <p:nvPr/>
        </p:nvGrpSpPr>
        <p:grpSpPr>
          <a:xfrm>
            <a:off x="1600320" y="1916832"/>
            <a:ext cx="5943361" cy="4464496"/>
            <a:chOff x="1190625" y="1473200"/>
            <a:chExt cx="6762750" cy="5080000"/>
          </a:xfrm>
        </p:grpSpPr>
        <p:pic>
          <p:nvPicPr>
            <p:cNvPr id="9" name="Picture 8" descr="new LR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90625" y="1473200"/>
              <a:ext cx="6762750" cy="50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1295400" y="1828800"/>
              <a:ext cx="182563" cy="196850"/>
            </a:xfrm>
            <a:prstGeom prst="roundRect">
              <a:avLst>
                <a:gd name="adj" fmla="val 16667"/>
              </a:avLst>
            </a:prstGeom>
            <a:noFill/>
            <a:ln w="50800" cap="rnd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92813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 </a:t>
            </a:r>
            <a:r>
              <a:rPr lang="de-AT" dirty="0" err="1"/>
              <a:t>from</a:t>
            </a:r>
            <a:r>
              <a:rPr lang="de-AT" dirty="0"/>
              <a:t> CSV-File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  <p:pic>
        <p:nvPicPr>
          <p:cNvPr id="7" name="Content Placeholder 4" descr="lr import from csv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42532" y="2827868"/>
            <a:ext cx="5681135" cy="23706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299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a</a:t>
            </a:r>
            <a:r>
              <a:rPr lang="de-AT" dirty="0" err="1" smtClean="0"/>
              <a:t>nd</a:t>
            </a:r>
            <a:r>
              <a:rPr lang="de-AT" dirty="0" smtClean="0"/>
              <a:t> </a:t>
            </a:r>
            <a:r>
              <a:rPr lang="de-AT" dirty="0" err="1"/>
              <a:t>Configure</a:t>
            </a:r>
            <a:r>
              <a:rPr lang="de-AT" dirty="0"/>
              <a:t> Dataset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  <p:pic>
        <p:nvPicPr>
          <p:cNvPr id="7" name="Content Placeholder 4" descr="LR check Data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180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Imported</a:t>
            </a:r>
            <a:r>
              <a:rPr lang="de-AT" dirty="0"/>
              <a:t>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  <p:pic>
        <p:nvPicPr>
          <p:cNvPr id="7" name="Content Placeholder 4" descr="LR dataset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335866" y="3225800"/>
            <a:ext cx="3945467" cy="2599267"/>
          </a:xfrm>
          <a:prstGeom prst="roundRect">
            <a:avLst>
              <a:gd name="adj" fmla="val 2639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693333" y="3285067"/>
            <a:ext cx="440268" cy="177801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199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Set Target Variable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  <p:pic>
        <p:nvPicPr>
          <p:cNvPr id="8" name="Content Placeholder 4" descr="LR set target variabl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18733" y="3505201"/>
            <a:ext cx="795867" cy="1778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335867" y="3683001"/>
            <a:ext cx="3141134" cy="1397000"/>
          </a:xfrm>
          <a:prstGeom prst="roundRect">
            <a:avLst>
              <a:gd name="adj" fmla="val 603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170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 to get HeuristicLab?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762872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Download binaries</a:t>
            </a:r>
          </a:p>
          <a:p>
            <a:pPr lvl="1"/>
            <a:r>
              <a:rPr lang="en-US" dirty="0" smtClean="0"/>
              <a:t>deployed as ZIP archives</a:t>
            </a:r>
          </a:p>
          <a:p>
            <a:pPr lvl="1"/>
            <a:r>
              <a:rPr lang="en-US" dirty="0" smtClean="0"/>
              <a:t>latest stable version 3.3.5</a:t>
            </a:r>
          </a:p>
          <a:p>
            <a:pPr lvl="2"/>
            <a:r>
              <a:rPr lang="en-US" dirty="0" smtClean="0"/>
              <a:t>released on July </a:t>
            </a:r>
            <a:r>
              <a:rPr lang="en-US" dirty="0"/>
              <a:t>9</a:t>
            </a:r>
            <a:r>
              <a:rPr lang="en-US" dirty="0" smtClean="0"/>
              <a:t>th, 2011</a:t>
            </a:r>
          </a:p>
          <a:p>
            <a:pPr lvl="1"/>
            <a:r>
              <a:rPr lang="en-US" dirty="0" smtClean="0"/>
              <a:t>daily trunk build</a:t>
            </a:r>
          </a:p>
          <a:p>
            <a:pPr lvl="1"/>
            <a:r>
              <a:rPr lang="en-US" dirty="0" smtClean="0">
                <a:hlinkClick r:id="rId2"/>
              </a:rPr>
              <a:t>http://dev.heuristiclab.com/download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Check out sources</a:t>
            </a:r>
          </a:p>
          <a:p>
            <a:pPr lvl="1"/>
            <a:r>
              <a:rPr lang="en-US" dirty="0" smtClean="0"/>
              <a:t>SVN repository</a:t>
            </a:r>
          </a:p>
          <a:p>
            <a:pPr lvl="1"/>
            <a:r>
              <a:rPr lang="en-US" dirty="0" err="1" smtClean="0"/>
              <a:t>HeuristicLab</a:t>
            </a:r>
            <a:r>
              <a:rPr lang="en-US" dirty="0" smtClean="0"/>
              <a:t> 3.3.5 tag</a:t>
            </a:r>
          </a:p>
          <a:p>
            <a:pPr lvl="2"/>
            <a:r>
              <a:rPr lang="en-US" dirty="0" smtClean="0">
                <a:hlinkClick r:id="rId3"/>
              </a:rPr>
              <a:t>http://dev.heuristiclab.com/svn/hl/core/tags/3.3.5</a:t>
            </a:r>
            <a:endParaRPr lang="en-US" dirty="0" smtClean="0"/>
          </a:p>
          <a:p>
            <a:pPr lvl="1"/>
            <a:r>
              <a:rPr lang="en-US" dirty="0" smtClean="0"/>
              <a:t>current development trunk</a:t>
            </a:r>
          </a:p>
          <a:p>
            <a:pPr lvl="2"/>
            <a:r>
              <a:rPr lang="en-US" dirty="0" smtClean="0">
                <a:hlinkClick r:id="rId4"/>
              </a:rPr>
              <a:t>http://dev.heuristiclab.com/svn/hl/core/trunk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License</a:t>
            </a:r>
          </a:p>
          <a:p>
            <a:pPr lvl="1"/>
            <a:r>
              <a:rPr lang="en-US" dirty="0" smtClean="0"/>
              <a:t>GNU General Public License (Version 3)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System requirements</a:t>
            </a:r>
          </a:p>
          <a:p>
            <a:pPr lvl="1"/>
            <a:r>
              <a:rPr lang="en-US" dirty="0" smtClean="0"/>
              <a:t>Microsoft .NET Framework 4.0 Full Version</a:t>
            </a:r>
          </a:p>
          <a:p>
            <a:pPr lvl="1"/>
            <a:r>
              <a:rPr lang="en-US" dirty="0" smtClean="0"/>
              <a:t>enough RAM and CPU power ;-)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2285873"/>
            <a:ext cx="3658007" cy="22862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Select Input Variables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/>
          </a:p>
        </p:txBody>
      </p:sp>
      <p:pic>
        <p:nvPicPr>
          <p:cNvPr id="7" name="Content Placeholder 4" descr="lr select input variable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03600" y="4309533"/>
            <a:ext cx="1363133" cy="1557868"/>
          </a:xfrm>
          <a:prstGeom prst="roundRect">
            <a:avLst>
              <a:gd name="adj" fmla="val 4273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685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Configure Training and Test Partitions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  <p:pic>
        <p:nvPicPr>
          <p:cNvPr id="7" name="Content Placeholder 4" descr="lr optionally set training and test partition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82392" y="3987801"/>
            <a:ext cx="3687275" cy="406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301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 Linear Regression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  <p:pic>
        <p:nvPicPr>
          <p:cNvPr id="7" name="Content Placeholder 4" descr="run lr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3312" y="5811855"/>
            <a:ext cx="238555" cy="23334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51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  <p:pic>
        <p:nvPicPr>
          <p:cNvPr id="7" name="Content Placeholder 4" descr="LR Inspect results 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67932" y="2785533"/>
            <a:ext cx="3776135" cy="2971800"/>
          </a:xfrm>
          <a:prstGeom prst="roundRect">
            <a:avLst>
              <a:gd name="adj" fmla="val 2019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2328334" y="2294467"/>
            <a:ext cx="397934" cy="2032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085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Scatterplot of Predicted and Target Values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pic>
        <p:nvPicPr>
          <p:cNvPr id="7" name="Content Placeholder 4" descr="LR scatter plot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771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917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Graphical Representation of Model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pic>
        <p:nvPicPr>
          <p:cNvPr id="7" name="Content Placeholder 4" descr="lr graphical model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7278687" y="2573782"/>
            <a:ext cx="227542" cy="227542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91334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Textual Representations Are Also Available</a:t>
            </a:r>
            <a:endParaRPr lang="de-AT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087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Use </a:t>
            </a:r>
            <a:r>
              <a:rPr lang="en-US" i="1" dirty="0" err="1"/>
              <a:t>ViewHost</a:t>
            </a:r>
            <a:r>
              <a:rPr lang="en-US" dirty="0"/>
              <a:t> to switch to textual representation </a:t>
            </a:r>
            <a:r>
              <a:rPr lang="en-US" dirty="0" smtClean="0"/>
              <a:t>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pic>
        <p:nvPicPr>
          <p:cNvPr id="7" name="Picture 6" descr="LR swith to textual moe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3632" y="1991071"/>
            <a:ext cx="5816736" cy="4366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367867" y="3039533"/>
            <a:ext cx="2167466" cy="51646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099740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Default Textual Representation for Model Export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/>
          </a:p>
        </p:txBody>
      </p:sp>
      <p:pic>
        <p:nvPicPr>
          <p:cNvPr id="7" name="Content Placeholder 4" descr="lr default string formatter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500" y="1412776"/>
            <a:ext cx="6477000" cy="4871434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00200" y="2463800"/>
            <a:ext cx="5918200" cy="3572933"/>
          </a:xfrm>
          <a:prstGeom prst="roundRect">
            <a:avLst>
              <a:gd name="adj" fmla="val 1755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887675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Textual Representation for Export to </a:t>
            </a:r>
            <a:r>
              <a:rPr lang="en-US" sz="3200" dirty="0" err="1"/>
              <a:t>LaTeX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/>
          </a:p>
        </p:txBody>
      </p:sp>
      <p:pic>
        <p:nvPicPr>
          <p:cNvPr id="7" name="Content Placeholder 4" descr="LR latex formatter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lr latex represent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3284984"/>
            <a:ext cx="5138317" cy="2394782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34067" y="2607734"/>
            <a:ext cx="5698066" cy="21166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2820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Plugin Infrastructure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consists of many assemblies</a:t>
            </a:r>
          </a:p>
          <a:p>
            <a:pPr lvl="1"/>
            <a:r>
              <a:rPr lang="en-US" dirty="0" smtClean="0"/>
              <a:t>95 plugins in </a:t>
            </a:r>
            <a:r>
              <a:rPr lang="en-US" dirty="0" err="1" smtClean="0"/>
              <a:t>HeuristicLab</a:t>
            </a:r>
            <a:r>
              <a:rPr lang="en-US" dirty="0" smtClean="0"/>
              <a:t> 3.3.5</a:t>
            </a:r>
          </a:p>
          <a:p>
            <a:pPr lvl="1"/>
            <a:r>
              <a:rPr lang="en-US" dirty="0" smtClean="0"/>
              <a:t>plugins can be loaded or unloaded at runtime</a:t>
            </a:r>
          </a:p>
          <a:p>
            <a:pPr lvl="1"/>
            <a:r>
              <a:rPr lang="en-US" dirty="0" smtClean="0"/>
              <a:t>plugins can be updated via internet</a:t>
            </a:r>
          </a:p>
          <a:p>
            <a:pPr lvl="1"/>
            <a:r>
              <a:rPr lang="en-US" dirty="0" smtClean="0"/>
              <a:t>application plugins provide GUI frontends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Extensibility</a:t>
            </a:r>
          </a:p>
          <a:p>
            <a:pPr lvl="1"/>
            <a:r>
              <a:rPr lang="en-US" dirty="0" smtClean="0"/>
              <a:t>developing and deploying new plugins is easy</a:t>
            </a:r>
          </a:p>
          <a:p>
            <a:pPr lvl="1"/>
            <a:r>
              <a:rPr lang="en-US" dirty="0" smtClean="0"/>
              <a:t>dependencies are explicitly defined, automatically checked and resolved</a:t>
            </a:r>
          </a:p>
          <a:p>
            <a:pPr lvl="1"/>
            <a:r>
              <a:rPr lang="en-US" dirty="0" smtClean="0"/>
              <a:t>automatic discovery of interface implementations (service locator pattern)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Plugin Manager</a:t>
            </a:r>
          </a:p>
          <a:p>
            <a:pPr lvl="1"/>
            <a:r>
              <a:rPr lang="en-US" dirty="0" smtClean="0"/>
              <a:t>GUI to check, install, update or delete plugins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268756"/>
            <a:ext cx="2520279" cy="18965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0890" y="1916832"/>
            <a:ext cx="1779542" cy="1919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200" dirty="0" err="1"/>
              <a:t>Nonlinear</a:t>
            </a:r>
            <a:r>
              <a:rPr lang="de-AT" sz="3200" dirty="0"/>
              <a:t> Modeling: </a:t>
            </a:r>
            <a:r>
              <a:rPr lang="de-AT" sz="3200" dirty="0" err="1"/>
              <a:t>Symbolic</a:t>
            </a:r>
            <a:r>
              <a:rPr lang="de-AT" sz="3200" dirty="0"/>
              <a:t>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07603"/>
          </a:xfrm>
        </p:spPr>
        <p:txBody>
          <a:bodyPr>
            <a:normAutofit fontScale="77500" lnSpcReduction="20000"/>
          </a:bodyPr>
          <a:lstStyle/>
          <a:p>
            <a:r>
              <a:rPr lang="de-AT" dirty="0" smtClean="0"/>
              <a:t>Linear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produced</a:t>
            </a:r>
            <a:r>
              <a:rPr lang="de-AT" dirty="0"/>
              <a:t> an </a:t>
            </a:r>
            <a:r>
              <a:rPr lang="de-AT" dirty="0" err="1"/>
              <a:t>inaccurate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.</a:t>
            </a:r>
          </a:p>
          <a:p>
            <a:r>
              <a:rPr lang="de-AT" dirty="0"/>
              <a:t>Next: </a:t>
            </a:r>
            <a:r>
              <a:rPr lang="de-AT" dirty="0" err="1"/>
              <a:t>produce</a:t>
            </a:r>
            <a:r>
              <a:rPr lang="de-AT" dirty="0"/>
              <a:t> a </a:t>
            </a:r>
            <a:r>
              <a:rPr lang="de-AT" dirty="0" err="1"/>
              <a:t>nonlinear</a:t>
            </a:r>
            <a:r>
              <a:rPr lang="de-AT" dirty="0"/>
              <a:t>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using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1"/>
            <a:r>
              <a:rPr lang="de-AT" dirty="0" err="1"/>
              <a:t>Evolve</a:t>
            </a:r>
            <a:r>
              <a:rPr lang="de-AT" dirty="0"/>
              <a:t> variable-</a:t>
            </a:r>
            <a:r>
              <a:rPr lang="de-AT" dirty="0" err="1"/>
              <a:t>length</a:t>
            </a:r>
            <a:r>
              <a:rPr lang="de-AT" dirty="0"/>
              <a:t> </a:t>
            </a:r>
            <a:r>
              <a:rPr lang="de-AT" dirty="0" err="1"/>
              <a:t>models</a:t>
            </a:r>
            <a:r>
              <a:rPr lang="de-AT" dirty="0"/>
              <a:t> </a:t>
            </a:r>
          </a:p>
          <a:p>
            <a:pPr lvl="1"/>
            <a:r>
              <a:rPr lang="de-AT" dirty="0"/>
              <a:t>Model </a:t>
            </a:r>
            <a:r>
              <a:rPr lang="de-AT" dirty="0" err="1"/>
              <a:t>representation</a:t>
            </a:r>
            <a:r>
              <a:rPr lang="de-AT" dirty="0"/>
              <a:t>: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expression</a:t>
            </a:r>
            <a:r>
              <a:rPr lang="de-AT" dirty="0"/>
              <a:t> </a:t>
            </a:r>
            <a:r>
              <a:rPr lang="de-AT" dirty="0" err="1"/>
              <a:t>tree</a:t>
            </a:r>
            <a:endParaRPr lang="de-AT" dirty="0"/>
          </a:p>
          <a:p>
            <a:pPr lvl="1"/>
            <a:r>
              <a:rPr lang="de-AT" dirty="0" err="1"/>
              <a:t>Structure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parameters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evolved</a:t>
            </a:r>
            <a:r>
              <a:rPr lang="de-AT" dirty="0"/>
              <a:t> </a:t>
            </a:r>
            <a:r>
              <a:rPr lang="de-AT" dirty="0" err="1"/>
              <a:t>side-by-side</a:t>
            </a:r>
            <a:endParaRPr lang="de-AT" dirty="0"/>
          </a:p>
          <a:p>
            <a:pPr lvl="1"/>
            <a:r>
              <a:rPr lang="de-AT" dirty="0"/>
              <a:t>White-box </a:t>
            </a:r>
            <a:r>
              <a:rPr lang="de-AT" dirty="0" err="1" smtClean="0"/>
              <a:t>models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grpSp>
        <p:nvGrpSpPr>
          <p:cNvPr id="7" name="Group 67"/>
          <p:cNvGrpSpPr>
            <a:grpSpLocks/>
          </p:cNvGrpSpPr>
          <p:nvPr/>
        </p:nvGrpSpPr>
        <p:grpSpPr bwMode="auto">
          <a:xfrm>
            <a:off x="3657600" y="4562648"/>
            <a:ext cx="2209800" cy="1676400"/>
            <a:chOff x="3246262" y="4369954"/>
            <a:chExt cx="1208386" cy="889483"/>
          </a:xfrm>
        </p:grpSpPr>
        <p:sp>
          <p:nvSpPr>
            <p:cNvPr id="8" name="Oval 54"/>
            <p:cNvSpPr>
              <a:spLocks noChangeArrowheads="1"/>
            </p:cNvSpPr>
            <p:nvPr/>
          </p:nvSpPr>
          <p:spPr bwMode="auto">
            <a:xfrm>
              <a:off x="3929349" y="4369954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-</a:t>
              </a:r>
            </a:p>
          </p:txBody>
        </p:sp>
        <p:sp>
          <p:nvSpPr>
            <p:cNvPr id="9" name="Oval 55"/>
            <p:cNvSpPr>
              <a:spLocks noChangeArrowheads="1"/>
            </p:cNvSpPr>
            <p:nvPr/>
          </p:nvSpPr>
          <p:spPr bwMode="auto">
            <a:xfrm>
              <a:off x="4244928" y="4602518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x3</a:t>
              </a:r>
            </a:p>
          </p:txBody>
        </p:sp>
        <p:cxnSp>
          <p:nvCxnSpPr>
            <p:cNvPr id="10" name="AutoShape 32"/>
            <p:cNvCxnSpPr>
              <a:cxnSpLocks noChangeShapeType="1"/>
              <a:stCxn id="8" idx="5"/>
              <a:endCxn id="9" idx="1"/>
            </p:cNvCxnSpPr>
            <p:nvPr/>
          </p:nvCxnSpPr>
          <p:spPr bwMode="auto">
            <a:xfrm rot="16200000" flipH="1">
              <a:off x="4130178" y="4479611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Oval 57"/>
            <p:cNvSpPr>
              <a:spLocks noChangeArrowheads="1"/>
            </p:cNvSpPr>
            <p:nvPr/>
          </p:nvSpPr>
          <p:spPr bwMode="auto">
            <a:xfrm>
              <a:off x="3561839" y="4640272"/>
              <a:ext cx="209720" cy="15554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+</a:t>
              </a:r>
            </a:p>
          </p:txBody>
        </p:sp>
        <p:sp>
          <p:nvSpPr>
            <p:cNvPr id="12" name="Oval 58"/>
            <p:cNvSpPr>
              <a:spLocks noChangeArrowheads="1"/>
            </p:cNvSpPr>
            <p:nvPr/>
          </p:nvSpPr>
          <p:spPr bwMode="auto">
            <a:xfrm>
              <a:off x="3246262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3" name="AutoShape 35"/>
            <p:cNvCxnSpPr>
              <a:cxnSpLocks noChangeShapeType="1"/>
              <a:stCxn id="11" idx="3"/>
              <a:endCxn id="12" idx="7"/>
            </p:cNvCxnSpPr>
            <p:nvPr/>
          </p:nvCxnSpPr>
          <p:spPr bwMode="auto">
            <a:xfrm rot="5400000">
              <a:off x="3447734" y="4750575"/>
              <a:ext cx="122355" cy="16728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36"/>
            <p:cNvCxnSpPr>
              <a:cxnSpLocks noChangeShapeType="1"/>
              <a:stCxn id="11" idx="5"/>
              <a:endCxn id="16" idx="1"/>
            </p:cNvCxnSpPr>
            <p:nvPr/>
          </p:nvCxnSpPr>
          <p:spPr bwMode="auto">
            <a:xfrm rot="16200000" flipH="1">
              <a:off x="3763311" y="4750573"/>
              <a:ext cx="122355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  <a:stCxn id="11" idx="7"/>
              <a:endCxn id="8" idx="3"/>
            </p:cNvCxnSpPr>
            <p:nvPr/>
          </p:nvCxnSpPr>
          <p:spPr bwMode="auto">
            <a:xfrm rot="5400000" flipH="1" flipV="1">
              <a:off x="3769646" y="4472635"/>
              <a:ext cx="161618" cy="21921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Oval 62"/>
            <p:cNvSpPr>
              <a:spLocks noChangeArrowheads="1"/>
            </p:cNvSpPr>
            <p:nvPr/>
          </p:nvSpPr>
          <p:spPr bwMode="auto">
            <a:xfrm>
              <a:off x="3877419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*</a:t>
              </a:r>
            </a:p>
          </p:txBody>
        </p:sp>
        <p:sp>
          <p:nvSpPr>
            <p:cNvPr id="17" name="Oval 63"/>
            <p:cNvSpPr>
              <a:spLocks noChangeArrowheads="1"/>
            </p:cNvSpPr>
            <p:nvPr/>
          </p:nvSpPr>
          <p:spPr bwMode="auto">
            <a:xfrm>
              <a:off x="4191000" y="5105400"/>
              <a:ext cx="211717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x2</a:t>
              </a:r>
            </a:p>
          </p:txBody>
        </p:sp>
        <p:sp>
          <p:nvSpPr>
            <p:cNvPr id="18" name="Oval 64"/>
            <p:cNvSpPr>
              <a:spLocks noChangeArrowheads="1"/>
            </p:cNvSpPr>
            <p:nvPr/>
          </p:nvSpPr>
          <p:spPr bwMode="auto">
            <a:xfrm>
              <a:off x="3561839" y="5105400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9" name="AutoShape 41"/>
            <p:cNvCxnSpPr>
              <a:cxnSpLocks noChangeShapeType="1"/>
              <a:stCxn id="16" idx="3"/>
              <a:endCxn id="18" idx="7"/>
            </p:cNvCxnSpPr>
            <p:nvPr/>
          </p:nvCxnSpPr>
          <p:spPr bwMode="auto">
            <a:xfrm rot="5400000">
              <a:off x="3762667" y="4982493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42"/>
            <p:cNvCxnSpPr>
              <a:cxnSpLocks noChangeShapeType="1"/>
              <a:stCxn id="16" idx="5"/>
              <a:endCxn id="17" idx="1"/>
            </p:cNvCxnSpPr>
            <p:nvPr/>
          </p:nvCxnSpPr>
          <p:spPr bwMode="auto">
            <a:xfrm rot="16200000" flipH="1">
              <a:off x="4077394" y="4983345"/>
              <a:ext cx="123642" cy="16558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43476391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New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/>
          </a:p>
        </p:txBody>
      </p:sp>
      <p:pic>
        <p:nvPicPr>
          <p:cNvPr id="9" name="Content Placeholder 4" descr="symbreg create alg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6589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403350" y="1742017"/>
            <a:ext cx="21907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631017" y="2960157"/>
            <a:ext cx="3286125" cy="152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101114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Create New Symbolic Regression Problem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/>
          </a:p>
        </p:txBody>
      </p:sp>
      <p:pic>
        <p:nvPicPr>
          <p:cNvPr id="7" name="Content Placeholder 4" descr="symbreg create symbreg proble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4728" y="1412776"/>
            <a:ext cx="6474544" cy="486807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51000" y="2479675"/>
            <a:ext cx="228600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726268" y="3031066"/>
            <a:ext cx="2362199" cy="26246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96229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  <p:pic>
        <p:nvPicPr>
          <p:cNvPr id="7" name="Content Placeholder 4" descr="symbreg import data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3592" y="2836335"/>
            <a:ext cx="5680075" cy="228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652871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Inspect Data and Configure Dataset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  <p:pic>
        <p:nvPicPr>
          <p:cNvPr id="7" name="Content Placeholder 4" descr="symbreg check and configure dataset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1640" y="1412776"/>
            <a:ext cx="6480720" cy="487423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7" y="4080933"/>
            <a:ext cx="3640666" cy="1557867"/>
          </a:xfrm>
          <a:prstGeom prst="roundRect">
            <a:avLst>
              <a:gd name="adj" fmla="val 4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0966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Target and Input Variables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7" name="Content Placeholder 4" descr="symbreg set target and input variable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399656" y="4310030"/>
            <a:ext cx="1367077" cy="1548904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042690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Configure Maximal Model Depth and Length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pic>
        <p:nvPicPr>
          <p:cNvPr id="7" name="Content Placeholder 4" descr="symbreg set max tree length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112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59661" y="3700677"/>
            <a:ext cx="1576206" cy="27865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436888" y="4068855"/>
            <a:ext cx="3615845" cy="22374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957886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6" y="3767668"/>
            <a:ext cx="3632201" cy="1905000"/>
          </a:xfrm>
          <a:prstGeom prst="roundRect">
            <a:avLst>
              <a:gd name="adj" fmla="val 3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73573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0417" y="3420535"/>
            <a:ext cx="1339850" cy="2523066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056466" y="3514080"/>
            <a:ext cx="4216401" cy="38905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559574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Parameters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76400" y="2785533"/>
            <a:ext cx="1667933" cy="2954867"/>
          </a:xfrm>
          <a:prstGeom prst="roundRect">
            <a:avLst>
              <a:gd name="adj" fmla="val 3991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1905000" y="2294467"/>
            <a:ext cx="516467" cy="2201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716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GUI is made up of views</a:t>
            </a:r>
          </a:p>
          <a:p>
            <a:pPr lvl="1"/>
            <a:r>
              <a:rPr lang="en-US" dirty="0" smtClean="0"/>
              <a:t>views are visual representations of content objects</a:t>
            </a:r>
          </a:p>
          <a:p>
            <a:pPr lvl="1"/>
            <a:r>
              <a:rPr lang="en-US" dirty="0" smtClean="0"/>
              <a:t>views are composed in the same way as their content</a:t>
            </a:r>
          </a:p>
          <a:p>
            <a:pPr lvl="1"/>
            <a:r>
              <a:rPr lang="en-US" dirty="0" smtClean="0"/>
              <a:t>views and content objects are loosely coupled</a:t>
            </a:r>
          </a:p>
          <a:p>
            <a:pPr lvl="1"/>
            <a:r>
              <a:rPr lang="en-US" dirty="0" smtClean="0"/>
              <a:t>multiple different views may exist for the same content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Drag &amp; Drop</a:t>
            </a:r>
          </a:p>
          <a:p>
            <a:pPr lvl="1"/>
            <a:r>
              <a:rPr lang="en-US" dirty="0" smtClean="0"/>
              <a:t>views support drag &amp; drop operations</a:t>
            </a:r>
          </a:p>
          <a:p>
            <a:pPr lvl="1"/>
            <a:r>
              <a:rPr lang="en-US" dirty="0" smtClean="0"/>
              <a:t>content objects can be copied or moved (shift key)</a:t>
            </a:r>
          </a:p>
          <a:p>
            <a:pPr lvl="1"/>
            <a:r>
              <a:rPr lang="en-US" dirty="0" smtClean="0"/>
              <a:t>enabled for collection items and content objects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Mutation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8733" y="3259667"/>
            <a:ext cx="1329267" cy="279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5133" y="3225799"/>
            <a:ext cx="3225800" cy="1464733"/>
          </a:xfrm>
          <a:prstGeom prst="roundRect">
            <a:avLst>
              <a:gd name="adj" fmla="val 5681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282919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Selection</a:t>
            </a:r>
            <a:r>
              <a:rPr lang="de-AT" dirty="0"/>
              <a:t>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7675" y="3696758"/>
            <a:ext cx="1271058" cy="17250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6193" y="3324226"/>
            <a:ext cx="3207808" cy="926042"/>
          </a:xfrm>
          <a:prstGeom prst="roundRect">
            <a:avLst>
              <a:gd name="adj" fmla="val 3718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16501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Tournament</a:t>
            </a:r>
            <a:r>
              <a:rPr lang="de-AT" dirty="0"/>
              <a:t> Group Size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97252" y="3323167"/>
            <a:ext cx="3198282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169958" y="5027084"/>
            <a:ext cx="1466850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983106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 Algorithm and Inspect Results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94686" y="5799666"/>
            <a:ext cx="225647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1651000" y="2480732"/>
            <a:ext cx="1710267" cy="3253317"/>
          </a:xfrm>
          <a:prstGeom prst="roundRect">
            <a:avLst>
              <a:gd name="adj" fmla="val 2884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7203407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822781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Best Model on 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6617" y="3484033"/>
            <a:ext cx="1610783" cy="1651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4076" y="2883958"/>
            <a:ext cx="4005792" cy="2788709"/>
          </a:xfrm>
          <a:prstGeom prst="roundRect">
            <a:avLst>
              <a:gd name="adj" fmla="val 2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851554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</a:t>
            </a:r>
            <a:r>
              <a:rPr lang="en-US" sz="3200" dirty="0" err="1"/>
              <a:t>Linechart</a:t>
            </a:r>
            <a:r>
              <a:rPr lang="en-US" sz="3200" dirty="0"/>
              <a:t> of Best Model on </a:t>
            </a:r>
            <a:r>
              <a:rPr lang="en-US" sz="3200" dirty="0" err="1"/>
              <a:t>Trainingset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6038749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Structure of Best Model on </a:t>
            </a:r>
            <a:r>
              <a:rPr lang="en-US" sz="3200" dirty="0" err="1"/>
              <a:t>Trainingset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256772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Inspect</a:t>
            </a:r>
            <a:r>
              <a:rPr lang="de-AT" dirty="0"/>
              <a:t> Variable </a:t>
            </a:r>
            <a:r>
              <a:rPr lang="de-AT" dirty="0" err="1"/>
              <a:t>Frequency</a:t>
            </a:r>
            <a:r>
              <a:rPr lang="de-AT" dirty="0"/>
              <a:t>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88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5982758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Variable Impacts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9937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14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9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 smtClean="0">
                  <a:solidFill>
                    <a:srgbClr val="FF0000"/>
                  </a:solidFill>
                </a:rPr>
                <a:t>Algorithm</a:t>
              </a:r>
              <a:r>
                <a:rPr lang="de-AT" sz="2800" b="1" dirty="0" smtClean="0">
                  <a:solidFill>
                    <a:srgbClr val="FF0000"/>
                  </a:solidFill>
                </a:rPr>
                <a:t> View</a:t>
              </a:r>
              <a:endParaRPr lang="de-AT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Abgerundetes Rechteck 9"/>
          <p:cNvSpPr/>
          <p:nvPr/>
        </p:nvSpPr>
        <p:spPr>
          <a:xfrm>
            <a:off x="1584100" y="2852936"/>
            <a:ext cx="5796211" cy="3024336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Problem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1691679" y="3717031"/>
            <a:ext cx="5584883" cy="2052703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 smtClean="0">
                <a:solidFill>
                  <a:srgbClr val="FF0000"/>
                </a:solidFill>
              </a:rPr>
              <a:t>Parameter</a:t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err="1" smtClean="0">
                <a:solidFill>
                  <a:srgbClr val="FF0000"/>
                </a:solidFill>
              </a:rPr>
              <a:t>Collection</a:t>
            </a:r>
            <a:r>
              <a:rPr lang="de-AT" sz="2800" b="1" dirty="0" smtClean="0">
                <a:solidFill>
                  <a:srgbClr val="FF0000"/>
                </a:solidFill>
              </a:rPr>
              <a:t/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smtClean="0">
                <a:solidFill>
                  <a:srgbClr val="FF0000"/>
                </a:solidFill>
              </a:rPr>
              <a:t>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3419872" y="4005064"/>
            <a:ext cx="3600400" cy="165618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Parameter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3515932" y="4869160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Double Value View</a:t>
            </a:r>
            <a:endParaRPr lang="de-AT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Symbol </a:t>
            </a:r>
            <a:r>
              <a:rPr lang="de-AT" dirty="0" err="1"/>
              <a:t>Frequencies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90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7447929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Detailed Model Analysis and Simplification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91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542368" y="3016250"/>
            <a:ext cx="546099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4613182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Symbolic Simplification and Node Impacts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92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653136" y="5030357"/>
            <a:ext cx="1459797" cy="41371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3611212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Manual </a:t>
            </a:r>
            <a:r>
              <a:rPr lang="de-AT" dirty="0" err="1"/>
              <a:t>Simplification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93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495800" y="4987925"/>
            <a:ext cx="2209800" cy="39052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r"/>
            <a:r>
              <a:rPr lang="de-DE" sz="1600" b="1">
                <a:solidFill>
                  <a:srgbClr val="FF0000"/>
                </a:solidFill>
                <a:latin typeface="Arial" charset="0"/>
                <a:cs typeface="Arial" charset="0"/>
              </a:rPr>
              <a:t>double-click nodes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21366" y="4597400"/>
            <a:ext cx="171450" cy="4000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046018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Automatic</a:t>
            </a:r>
            <a:r>
              <a:rPr lang="de-AT" dirty="0"/>
              <a:t>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Simplification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94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19755" y="5779037"/>
            <a:ext cx="3739645" cy="215364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5416095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LaTeX</a:t>
            </a:r>
            <a:r>
              <a:rPr lang="de-AT" dirty="0"/>
              <a:t> Export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95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3501008"/>
            <a:ext cx="5791200" cy="2394674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7257995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 err="1"/>
              <a:t>Configuration</a:t>
            </a:r>
            <a:r>
              <a:rPr lang="de-AT" sz="3600" dirty="0"/>
              <a:t> </a:t>
            </a:r>
            <a:r>
              <a:rPr lang="de-AT" sz="3600" dirty="0" err="1"/>
              <a:t>of</a:t>
            </a:r>
            <a:r>
              <a:rPr lang="de-AT" sz="3600" dirty="0"/>
              <a:t> Validation Partition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7976" y="2288117"/>
            <a:ext cx="420157" cy="2349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601781" y="4073542"/>
            <a:ext cx="3434019" cy="39052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8880553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200" dirty="0" err="1"/>
              <a:t>Inspect</a:t>
            </a:r>
            <a:r>
              <a:rPr lang="de-AT" sz="3200" dirty="0"/>
              <a:t> Best Model on Validation Partition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97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112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21909" y="3476626"/>
            <a:ext cx="1605491" cy="50270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3648877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</a:t>
            </a:r>
            <a:r>
              <a:rPr lang="en-US" sz="3200" dirty="0" err="1"/>
              <a:t>Linechart</a:t>
            </a:r>
            <a:r>
              <a:rPr lang="en-US" sz="3200" dirty="0"/>
              <a:t> of </a:t>
            </a:r>
            <a:r>
              <a:rPr lang="en-US" sz="3200" dirty="0" err="1"/>
              <a:t>Correltion</a:t>
            </a:r>
            <a:r>
              <a:rPr lang="en-US" sz="3200" dirty="0"/>
              <a:t> of Training and Validation Fitness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98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8171380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Study: </a:t>
            </a:r>
            <a:r>
              <a:rPr lang="de-AT" dirty="0" err="1"/>
              <a:t>Classification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AT" dirty="0" smtClean="0"/>
              <a:t>Real </a:t>
            </a:r>
            <a:r>
              <a:rPr lang="de-AT" dirty="0" err="1"/>
              <a:t>world</a:t>
            </a:r>
            <a:r>
              <a:rPr lang="de-AT" dirty="0"/>
              <a:t> </a:t>
            </a:r>
            <a:r>
              <a:rPr lang="de-AT" dirty="0" err="1"/>
              <a:t>medical</a:t>
            </a:r>
            <a:r>
              <a:rPr lang="de-AT" dirty="0"/>
              <a:t> </a:t>
            </a:r>
            <a:r>
              <a:rPr lang="de-AT" dirty="0" err="1"/>
              <a:t>dataset</a:t>
            </a:r>
            <a:r>
              <a:rPr lang="de-AT" dirty="0"/>
              <a:t> (</a:t>
            </a:r>
            <a:r>
              <a:rPr lang="de-AT" i="1" dirty="0" err="1"/>
              <a:t>Mammographic</a:t>
            </a:r>
            <a:r>
              <a:rPr lang="de-AT" i="1" dirty="0"/>
              <a:t> </a:t>
            </a:r>
            <a:r>
              <a:rPr lang="de-AT" i="1" dirty="0" err="1"/>
              <a:t>Mass</a:t>
            </a:r>
            <a:r>
              <a:rPr lang="de-AT" dirty="0"/>
              <a:t>) </a:t>
            </a:r>
            <a:r>
              <a:rPr lang="de-AT" dirty="0" err="1"/>
              <a:t>from</a:t>
            </a:r>
            <a:r>
              <a:rPr lang="de-AT" dirty="0"/>
              <a:t> UCI </a:t>
            </a:r>
            <a:r>
              <a:rPr lang="de-AT" dirty="0" err="1"/>
              <a:t>Machine</a:t>
            </a:r>
            <a:r>
              <a:rPr lang="de-AT" dirty="0"/>
              <a:t> Learning Repository (Frank &amp; </a:t>
            </a:r>
            <a:r>
              <a:rPr lang="de-AT" dirty="0" err="1"/>
              <a:t>Asuncion</a:t>
            </a:r>
            <a:r>
              <a:rPr lang="de-AT" dirty="0"/>
              <a:t>)</a:t>
            </a:r>
          </a:p>
          <a:p>
            <a:pPr lvl="1"/>
            <a:r>
              <a:rPr lang="de-AT" dirty="0" err="1"/>
              <a:t>data</a:t>
            </a:r>
            <a:r>
              <a:rPr lang="de-AT" dirty="0"/>
              <a:t> </a:t>
            </a:r>
            <a:r>
              <a:rPr lang="de-AT" dirty="0" err="1"/>
              <a:t>from</a:t>
            </a:r>
            <a:r>
              <a:rPr lang="de-AT" dirty="0"/>
              <a:t> non-invasive </a:t>
            </a:r>
            <a:r>
              <a:rPr lang="de-AT" dirty="0" err="1"/>
              <a:t>mammography</a:t>
            </a:r>
            <a:r>
              <a:rPr lang="de-AT" dirty="0"/>
              <a:t> </a:t>
            </a:r>
            <a:r>
              <a:rPr lang="de-AT" dirty="0" err="1"/>
              <a:t>screening</a:t>
            </a:r>
            <a:endParaRPr lang="de-AT" dirty="0"/>
          </a:p>
          <a:p>
            <a:pPr lvl="1"/>
            <a:r>
              <a:rPr lang="de-AT" dirty="0"/>
              <a:t>variables: </a:t>
            </a:r>
          </a:p>
          <a:p>
            <a:pPr lvl="2"/>
            <a:r>
              <a:rPr lang="de-AT" dirty="0" err="1"/>
              <a:t>patient</a:t>
            </a:r>
            <a:r>
              <a:rPr lang="de-AT" dirty="0"/>
              <a:t> </a:t>
            </a:r>
            <a:r>
              <a:rPr lang="de-AT" dirty="0" err="1"/>
              <a:t>age</a:t>
            </a:r>
            <a:r>
              <a:rPr lang="de-AT" dirty="0"/>
              <a:t> </a:t>
            </a:r>
          </a:p>
          <a:p>
            <a:pPr lvl="2"/>
            <a:r>
              <a:rPr lang="de-AT" dirty="0" err="1"/>
              <a:t>visual</a:t>
            </a:r>
            <a:r>
              <a:rPr lang="de-AT" dirty="0"/>
              <a:t> </a:t>
            </a:r>
            <a:r>
              <a:rPr lang="de-AT" dirty="0" err="1"/>
              <a:t>features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inspected</a:t>
            </a:r>
            <a:r>
              <a:rPr lang="de-AT" dirty="0"/>
              <a:t> </a:t>
            </a:r>
            <a:r>
              <a:rPr lang="de-AT" dirty="0" err="1"/>
              <a:t>mass</a:t>
            </a:r>
            <a:r>
              <a:rPr lang="de-AT" dirty="0"/>
              <a:t> </a:t>
            </a:r>
            <a:r>
              <a:rPr lang="de-AT" dirty="0" err="1"/>
              <a:t>lesions</a:t>
            </a:r>
            <a:r>
              <a:rPr lang="de-AT" dirty="0"/>
              <a:t>: </a:t>
            </a:r>
            <a:r>
              <a:rPr lang="de-AT" dirty="0" err="1"/>
              <a:t>shape</a:t>
            </a:r>
            <a:r>
              <a:rPr lang="de-AT" dirty="0"/>
              <a:t>, </a:t>
            </a:r>
            <a:r>
              <a:rPr lang="de-AT" dirty="0" err="1"/>
              <a:t>margin</a:t>
            </a:r>
            <a:r>
              <a:rPr lang="de-AT" dirty="0"/>
              <a:t>, </a:t>
            </a:r>
            <a:r>
              <a:rPr lang="de-AT" dirty="0" err="1"/>
              <a:t>density</a:t>
            </a:r>
            <a:endParaRPr lang="de-AT" dirty="0"/>
          </a:p>
          <a:p>
            <a:pPr lvl="1"/>
            <a:r>
              <a:rPr lang="de-AT" dirty="0" err="1"/>
              <a:t>target</a:t>
            </a:r>
            <a:r>
              <a:rPr lang="de-AT" dirty="0"/>
              <a:t> variable: </a:t>
            </a:r>
            <a:r>
              <a:rPr lang="de-AT" dirty="0" err="1"/>
              <a:t>severity</a:t>
            </a:r>
            <a:r>
              <a:rPr lang="de-AT" dirty="0"/>
              <a:t> (</a:t>
            </a:r>
            <a:r>
              <a:rPr lang="de-AT" dirty="0" err="1"/>
              <a:t>malignant</a:t>
            </a:r>
            <a:r>
              <a:rPr lang="de-AT" dirty="0"/>
              <a:t>, </a:t>
            </a:r>
            <a:r>
              <a:rPr lang="de-AT" dirty="0" err="1"/>
              <a:t>benign</a:t>
            </a:r>
            <a:r>
              <a:rPr lang="de-AT" dirty="0"/>
              <a:t>)</a:t>
            </a:r>
          </a:p>
          <a:p>
            <a:endParaRPr lang="de-AT" dirty="0"/>
          </a:p>
          <a:p>
            <a:pPr lvl="1"/>
            <a:r>
              <a:rPr lang="de-AT" dirty="0"/>
              <a:t>Download: </a:t>
            </a:r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dev.heuristiclab.com/AdditionalMaterial#ICCGI2011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ICCGI 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958742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3013</Words>
  <Application>Microsoft Office PowerPoint</Application>
  <PresentationFormat>On-screen Show (4:3)</PresentationFormat>
  <Paragraphs>971</Paragraphs>
  <Slides>116</Slides>
  <Notes>0</Notes>
  <HiddenSlides>29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116</vt:i4>
      </vt:variant>
    </vt:vector>
  </HeadingPairs>
  <TitlesOfParts>
    <vt:vector size="117" baseType="lpstr">
      <vt:lpstr>Larissa-Design</vt:lpstr>
      <vt:lpstr>Algorithm and Experiment Design with HeuristicLab</vt:lpstr>
      <vt:lpstr>Instructor Biographies</vt:lpstr>
      <vt:lpstr>Agenda</vt:lpstr>
      <vt:lpstr>Objectives of the Tutorial</vt:lpstr>
      <vt:lpstr>Introduction</vt:lpstr>
      <vt:lpstr>Where to get HeuristicLab?</vt:lpstr>
      <vt:lpstr>Plugin Infrastructure</vt:lpstr>
      <vt:lpstr>Graphical User Interface</vt:lpstr>
      <vt:lpstr>Graphical User Interface</vt:lpstr>
      <vt:lpstr>Graphical User Interface</vt:lpstr>
      <vt:lpstr>Available Algorithms &amp; Problems</vt:lpstr>
      <vt:lpstr>Agenda</vt:lpstr>
      <vt:lpstr>Demonstration Part I: Working with HeuristicLab</vt:lpstr>
      <vt:lpstr>HeuristicLab Optimizer</vt:lpstr>
      <vt:lpstr>Create Algorithm</vt:lpstr>
      <vt:lpstr>Create or Load Problem</vt:lpstr>
      <vt:lpstr>Import or Parameterize Problem Data</vt:lpstr>
      <vt:lpstr>Parameterize Algorithm</vt:lpstr>
      <vt:lpstr>Start, Pause, Resume, Stop and Reset</vt:lpstr>
      <vt:lpstr>Inspect Results</vt:lpstr>
      <vt:lpstr>Compare Runs</vt:lpstr>
      <vt:lpstr>Save and Load</vt:lpstr>
      <vt:lpstr>Create Batch Runs and Experiments</vt:lpstr>
      <vt:lpstr>Create Batch Runs and Experiments</vt:lpstr>
      <vt:lpstr>Clipboard</vt:lpstr>
      <vt:lpstr>Clipboard</vt:lpstr>
      <vt:lpstr>Start, Pause, Resume, Stop, Reset</vt:lpstr>
      <vt:lpstr>Compare Runs</vt:lpstr>
      <vt:lpstr>Analyze Runs</vt:lpstr>
      <vt:lpstr>RunCollection Tabular View</vt:lpstr>
      <vt:lpstr>RunCollection Tabular View</vt:lpstr>
      <vt:lpstr>RunCollection BubbleChart</vt:lpstr>
      <vt:lpstr>RunCollection BubbleChart</vt:lpstr>
      <vt:lpstr>RunCollection BoxPlots</vt:lpstr>
      <vt:lpstr>RunCollection BoxPlots</vt:lpstr>
      <vt:lpstr>Filter Runs</vt:lpstr>
      <vt:lpstr>Multi-core CPUs and Parallelization</vt:lpstr>
      <vt:lpstr>Parallel Execution of Experiments</vt:lpstr>
      <vt:lpstr>Parallel Execution of Algorithms</vt:lpstr>
      <vt:lpstr>Analyzers</vt:lpstr>
      <vt:lpstr>Analyzers</vt:lpstr>
      <vt:lpstr>TSPAlleleFrequencyAnalyzer</vt:lpstr>
      <vt:lpstr>TSPPopulationDiversityAnalyzer</vt:lpstr>
      <vt:lpstr>Building User-Defined Algorithms</vt:lpstr>
      <vt:lpstr>Building User-Defined Algorithms</vt:lpstr>
      <vt:lpstr>Building User-Defined Algorithms</vt:lpstr>
      <vt:lpstr>Programmable Operators</vt:lpstr>
      <vt:lpstr>Debugging Algorithms</vt:lpstr>
      <vt:lpstr>Agenda</vt:lpstr>
      <vt:lpstr>Demonstration Part II: Data-based Modeling</vt:lpstr>
      <vt:lpstr>Introduction to Data-based Modeling</vt:lpstr>
      <vt:lpstr>Data-based Modeling Algorithms in HeuristicLab</vt:lpstr>
      <vt:lpstr>Case Studies</vt:lpstr>
      <vt:lpstr>Case Study: Regression</vt:lpstr>
      <vt:lpstr>Linear Regression</vt:lpstr>
      <vt:lpstr>Import Data from CSV-File</vt:lpstr>
      <vt:lpstr>Inspect and Configure Dataset</vt:lpstr>
      <vt:lpstr>Inspect Imported Data</vt:lpstr>
      <vt:lpstr>Set Target Variable</vt:lpstr>
      <vt:lpstr>Select Input Variables</vt:lpstr>
      <vt:lpstr>Configure Training and Test Partitions</vt:lpstr>
      <vt:lpstr>Run Linear Regression</vt:lpstr>
      <vt:lpstr>Inspect Results</vt:lpstr>
      <vt:lpstr>Inspect Scatterplot of Predicted and Target Values</vt:lpstr>
      <vt:lpstr>Inspect Linechart</vt:lpstr>
      <vt:lpstr>Inspect Graphical Representation of Model</vt:lpstr>
      <vt:lpstr>Textual Representations Are Also Available</vt:lpstr>
      <vt:lpstr>Default Textual Representation for Model Export</vt:lpstr>
      <vt:lpstr>Textual Representation for Export to LaTeX</vt:lpstr>
      <vt:lpstr>Nonlinear Modeling: Symbolic Regression</vt:lpstr>
      <vt:lpstr>Create New Genetic Algorithm</vt:lpstr>
      <vt:lpstr>Create New Symbolic Regression Problem</vt:lpstr>
      <vt:lpstr>Import Data</vt:lpstr>
      <vt:lpstr>Inspect Data and Configure Dataset</vt:lpstr>
      <vt:lpstr>Set Target and Input Variables</vt:lpstr>
      <vt:lpstr>Configure Maximal Model Depth and Length</vt:lpstr>
      <vt:lpstr>Configure Function Set (Grammar)</vt:lpstr>
      <vt:lpstr>Configure Function Set (Grammar)</vt:lpstr>
      <vt:lpstr>Configure Algorithm Parameters</vt:lpstr>
      <vt:lpstr>Configure Mutation Operator</vt:lpstr>
      <vt:lpstr>Configure Selection Operator</vt:lpstr>
      <vt:lpstr>Configure Tournament Group Size</vt:lpstr>
      <vt:lpstr>Start Algorithm and Inspect Results</vt:lpstr>
      <vt:lpstr>Inspect Quality Chart</vt:lpstr>
      <vt:lpstr>Inspect Best Model on Training Partition</vt:lpstr>
      <vt:lpstr>Inspect Linechart of Best Model on Trainingset</vt:lpstr>
      <vt:lpstr>Inspect Structure of Best Model on Trainingset</vt:lpstr>
      <vt:lpstr>Inspect Variable Frequency Chart</vt:lpstr>
      <vt:lpstr>Inspect Variable Impacts</vt:lpstr>
      <vt:lpstr>Inspect Symbol Frequencies</vt:lpstr>
      <vt:lpstr>Detailed Model Analysis and Simplification</vt:lpstr>
      <vt:lpstr>Symbolic Simplification and Node Impacts</vt:lpstr>
      <vt:lpstr>Manual Simplification</vt:lpstr>
      <vt:lpstr>Automatic Symbolic Simplification</vt:lpstr>
      <vt:lpstr>LaTeX Export</vt:lpstr>
      <vt:lpstr>Configuration of Validation Partition</vt:lpstr>
      <vt:lpstr>Inspect Best Model on Validation Partition</vt:lpstr>
      <vt:lpstr>Inspect Linechart of Correltion of Training and Validation Fitness</vt:lpstr>
      <vt:lpstr>Case Study: Classification</vt:lpstr>
      <vt:lpstr>Open Sample</vt:lpstr>
      <vt:lpstr>Configure and Run Algorithm</vt:lpstr>
      <vt:lpstr>Inspect Quality Linechart</vt:lpstr>
      <vt:lpstr>Inspect Best Training Solution</vt:lpstr>
      <vt:lpstr>Inspect Model Output and Thresholds</vt:lpstr>
      <vt:lpstr>Inspect Confusion Matrix</vt:lpstr>
      <vt:lpstr>Inspect ROC Curve</vt:lpstr>
      <vt:lpstr>Analyse and Simplify Best Training Solution</vt:lpstr>
      <vt:lpstr>Analyse and Simplify Model</vt:lpstr>
      <vt:lpstr>Symbolically Simplified Model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Wagner Stefan</dc:creator>
  <cp:lastModifiedBy>Stefan Wagner</cp:lastModifiedBy>
  <cp:revision>120</cp:revision>
  <dcterms:created xsi:type="dcterms:W3CDTF">2011-02-08T10:23:16Z</dcterms:created>
  <dcterms:modified xsi:type="dcterms:W3CDTF">2011-07-11T14:10:30Z</dcterms:modified>
</cp:coreProperties>
</file>