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8" r:id="rId4"/>
    <p:sldId id="259" r:id="rId5"/>
    <p:sldId id="265" r:id="rId6"/>
    <p:sldId id="260" r:id="rId7"/>
    <p:sldId id="261" r:id="rId8"/>
    <p:sldId id="262" r:id="rId9"/>
    <p:sldId id="272" r:id="rId10"/>
    <p:sldId id="273" r:id="rId11"/>
    <p:sldId id="275" r:id="rId12"/>
    <p:sldId id="266" r:id="rId13"/>
    <p:sldId id="263" r:id="rId14"/>
    <p:sldId id="270" r:id="rId15"/>
    <p:sldId id="271" r:id="rId1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A50D42-C9CD-4801-B293-61D1F53EC57E}" type="datetimeFigureOut">
              <a:rPr lang="de-DE" smtClean="0"/>
              <a:pPr/>
              <a:t>06.10.2010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A50D42-C9CD-4801-B293-61D1F53EC57E}" type="datetimeFigureOut">
              <a:rPr lang="de-DE" smtClean="0"/>
              <a:pPr/>
              <a:t>06.10.2010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A50D42-C9CD-4801-B293-61D1F53EC57E}" type="datetimeFigureOut">
              <a:rPr lang="de-DE" smtClean="0"/>
              <a:pPr/>
              <a:t>06.10.2010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A50D42-C9CD-4801-B293-61D1F53EC57E}" type="datetimeFigureOut">
              <a:rPr lang="de-DE" smtClean="0"/>
              <a:pPr/>
              <a:t>06.10.2010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A50D42-C9CD-4801-B293-61D1F53EC57E}" type="datetimeFigureOut">
              <a:rPr lang="de-DE" smtClean="0"/>
              <a:pPr/>
              <a:t>06.10.2010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A50D42-C9CD-4801-B293-61D1F53EC57E}" type="datetimeFigureOut">
              <a:rPr lang="de-DE" smtClean="0"/>
              <a:pPr/>
              <a:t>06.10.2010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A50D42-C9CD-4801-B293-61D1F53EC57E}" type="datetimeFigureOut">
              <a:rPr lang="de-DE" smtClean="0"/>
              <a:pPr/>
              <a:t>06.10.2010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A50D42-C9CD-4801-B293-61D1F53EC57E}" type="datetimeFigureOut">
              <a:rPr lang="de-DE" smtClean="0"/>
              <a:pPr/>
              <a:t>06.10.2010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A50D42-C9CD-4801-B293-61D1F53EC57E}" type="datetimeFigureOut">
              <a:rPr lang="de-DE" smtClean="0"/>
              <a:pPr/>
              <a:t>06.10.2010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A50D42-C9CD-4801-B293-61D1F53EC57E}" type="datetimeFigureOut">
              <a:rPr lang="de-DE" smtClean="0"/>
              <a:pPr/>
              <a:t>06.10.2010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7" name="Picture 14" descr="FHO Linie für PP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65298"/>
            <a:ext cx="7500958" cy="411163"/>
          </a:xfrm>
          <a:prstGeom prst="rect">
            <a:avLst/>
          </a:prstGeom>
          <a:noFill/>
        </p:spPr>
      </p:pic>
      <p:pic>
        <p:nvPicPr>
          <p:cNvPr id="8" name="Picture 15" descr="FH Logo für PPT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58148" y="6165304"/>
            <a:ext cx="928694" cy="561888"/>
          </a:xfrm>
          <a:prstGeom prst="rect">
            <a:avLst/>
          </a:prstGeom>
          <a:noFill/>
        </p:spPr>
      </p:pic>
      <p:sp>
        <p:nvSpPr>
          <p:cNvPr id="9" name="Fußzeilenplatzhalter 3"/>
          <p:cNvSpPr txBox="1">
            <a:spLocks/>
          </p:cNvSpPr>
          <p:nvPr userDrawn="1"/>
        </p:nvSpPr>
        <p:spPr>
          <a:xfrm>
            <a:off x="206846" y="6356671"/>
            <a:ext cx="7143800" cy="199683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HeuristicLab.Hive</a:t>
            </a:r>
            <a:r>
              <a:rPr kumimoji="0" lang="en-US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0" lang="en-US" sz="105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Christoph</a:t>
            </a:r>
            <a:r>
              <a:rPr kumimoji="0" lang="en-US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05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Neumüller</a:t>
            </a:r>
            <a:r>
              <a:rPr kumimoji="0" lang="en-US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- 07.10.2010 </a:t>
            </a:r>
            <a:r>
              <a:rPr kumimoji="0" lang="en-US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kumimoji="0" lang="de-DE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Slide </a:t>
            </a:r>
            <a:fld id="{80E02500-63F9-4599-8BDF-5E41E86CAC15}" type="slidenum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err="1" smtClean="0"/>
              <a:t>HeuristicLab.Hive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Job </a:t>
            </a:r>
            <a:r>
              <a:rPr lang="de-AT" dirty="0" err="1" smtClean="0"/>
              <a:t>Object</a:t>
            </a:r>
            <a:r>
              <a:rPr lang="de-AT" dirty="0" smtClean="0"/>
              <a:t> </a:t>
            </a:r>
            <a:r>
              <a:rPr lang="de-AT" dirty="0" err="1" smtClean="0"/>
              <a:t>Trees</a:t>
            </a:r>
            <a:endParaRPr lang="de-AT" dirty="0"/>
          </a:p>
        </p:txBody>
      </p:sp>
      <p:sp>
        <p:nvSpPr>
          <p:cNvPr id="5" name="Rounded Rectangle 4"/>
          <p:cNvSpPr/>
          <p:nvPr/>
        </p:nvSpPr>
        <p:spPr>
          <a:xfrm>
            <a:off x="2123728" y="1700808"/>
            <a:ext cx="1008113" cy="3600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Experiment</a:t>
            </a:r>
            <a:endParaRPr lang="de-AT" sz="1200" dirty="0"/>
          </a:p>
        </p:txBody>
      </p:sp>
      <p:sp>
        <p:nvSpPr>
          <p:cNvPr id="6" name="Rounded Rectangle 5"/>
          <p:cNvSpPr/>
          <p:nvPr/>
        </p:nvSpPr>
        <p:spPr>
          <a:xfrm>
            <a:off x="1475656" y="2852936"/>
            <a:ext cx="1008113" cy="3600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GP - TSP</a:t>
            </a:r>
            <a:endParaRPr lang="de-AT" sz="1200" dirty="0"/>
          </a:p>
        </p:txBody>
      </p:sp>
      <p:sp>
        <p:nvSpPr>
          <p:cNvPr id="9" name="Rounded Rectangle 8"/>
          <p:cNvSpPr/>
          <p:nvPr/>
        </p:nvSpPr>
        <p:spPr>
          <a:xfrm>
            <a:off x="2771800" y="2852936"/>
            <a:ext cx="1008113" cy="3600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Experiment</a:t>
            </a:r>
            <a:endParaRPr lang="de-AT" sz="1200" dirty="0"/>
          </a:p>
        </p:txBody>
      </p:sp>
      <p:sp>
        <p:nvSpPr>
          <p:cNvPr id="10" name="Rounded Rectangle 9"/>
          <p:cNvSpPr/>
          <p:nvPr/>
        </p:nvSpPr>
        <p:spPr>
          <a:xfrm>
            <a:off x="1691680" y="4005064"/>
            <a:ext cx="1008113" cy="3600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GP - TSP</a:t>
            </a:r>
            <a:endParaRPr lang="de-AT" sz="1200" dirty="0"/>
          </a:p>
        </p:txBody>
      </p:sp>
      <p:sp>
        <p:nvSpPr>
          <p:cNvPr id="11" name="Rounded Rectangle 10"/>
          <p:cNvSpPr/>
          <p:nvPr/>
        </p:nvSpPr>
        <p:spPr>
          <a:xfrm>
            <a:off x="2987824" y="4005064"/>
            <a:ext cx="1008113" cy="3600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BatchRun</a:t>
            </a:r>
            <a:r>
              <a:rPr lang="de-AT" sz="1200" dirty="0" smtClean="0"/>
              <a:t>(3)</a:t>
            </a:r>
            <a:endParaRPr lang="de-AT" sz="1200" dirty="0"/>
          </a:p>
        </p:txBody>
      </p:sp>
      <p:cxnSp>
        <p:nvCxnSpPr>
          <p:cNvPr id="13" name="Straight Arrow Connector 12"/>
          <p:cNvCxnSpPr>
            <a:stCxn id="5" idx="2"/>
            <a:endCxn id="6" idx="0"/>
          </p:cNvCxnSpPr>
          <p:nvPr/>
        </p:nvCxnSpPr>
        <p:spPr>
          <a:xfrm rot="5400000">
            <a:off x="1907705" y="2132855"/>
            <a:ext cx="792089" cy="648072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5" idx="2"/>
            <a:endCxn id="9" idx="0"/>
          </p:cNvCxnSpPr>
          <p:nvPr/>
        </p:nvCxnSpPr>
        <p:spPr>
          <a:xfrm rot="16200000" flipH="1">
            <a:off x="2555777" y="2132855"/>
            <a:ext cx="792089" cy="648072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9" idx="2"/>
            <a:endCxn id="10" idx="0"/>
          </p:cNvCxnSpPr>
          <p:nvPr/>
        </p:nvCxnSpPr>
        <p:spPr>
          <a:xfrm rot="5400000">
            <a:off x="2339753" y="3068959"/>
            <a:ext cx="792089" cy="108012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2"/>
            <a:endCxn id="11" idx="0"/>
          </p:cNvCxnSpPr>
          <p:nvPr/>
        </p:nvCxnSpPr>
        <p:spPr>
          <a:xfrm rot="16200000" flipH="1">
            <a:off x="2987825" y="3501007"/>
            <a:ext cx="792089" cy="216024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177" idx="2"/>
            <a:endCxn id="190" idx="0"/>
          </p:cNvCxnSpPr>
          <p:nvPr/>
        </p:nvCxnSpPr>
        <p:spPr>
          <a:xfrm rot="5400000">
            <a:off x="6138428" y="2312876"/>
            <a:ext cx="288032" cy="648072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177" idx="2"/>
            <a:endCxn id="194" idx="0"/>
          </p:cNvCxnSpPr>
          <p:nvPr/>
        </p:nvCxnSpPr>
        <p:spPr>
          <a:xfrm rot="16200000" flipH="1">
            <a:off x="6786500" y="2312876"/>
            <a:ext cx="288032" cy="648072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194" idx="2"/>
            <a:endCxn id="198" idx="0"/>
          </p:cNvCxnSpPr>
          <p:nvPr/>
        </p:nvCxnSpPr>
        <p:spPr>
          <a:xfrm rot="5400000">
            <a:off x="6678488" y="3573016"/>
            <a:ext cx="504056" cy="648072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stCxn id="194" idx="2"/>
            <a:endCxn id="202" idx="0"/>
          </p:cNvCxnSpPr>
          <p:nvPr/>
        </p:nvCxnSpPr>
        <p:spPr>
          <a:xfrm rot="16200000" flipH="1">
            <a:off x="7290556" y="3609020"/>
            <a:ext cx="504056" cy="576064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2" name="Rounded Rectangle 131"/>
          <p:cNvSpPr/>
          <p:nvPr/>
        </p:nvSpPr>
        <p:spPr>
          <a:xfrm>
            <a:off x="2987824" y="4797152"/>
            <a:ext cx="1008113" cy="3600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GP - TSP</a:t>
            </a:r>
            <a:endParaRPr lang="de-AT" sz="1200" dirty="0"/>
          </a:p>
        </p:txBody>
      </p:sp>
      <p:cxnSp>
        <p:nvCxnSpPr>
          <p:cNvPr id="133" name="Straight Arrow Connector 132"/>
          <p:cNvCxnSpPr>
            <a:stCxn id="11" idx="2"/>
            <a:endCxn id="132" idx="0"/>
          </p:cNvCxnSpPr>
          <p:nvPr/>
        </p:nvCxnSpPr>
        <p:spPr>
          <a:xfrm rot="5400000">
            <a:off x="3275857" y="4581127"/>
            <a:ext cx="432049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183"/>
          <p:cNvGrpSpPr/>
          <p:nvPr/>
        </p:nvGrpSpPr>
        <p:grpSpPr>
          <a:xfrm>
            <a:off x="6084168" y="1628800"/>
            <a:ext cx="1044624" cy="864096"/>
            <a:chOff x="6012160" y="1340768"/>
            <a:chExt cx="1044624" cy="864096"/>
          </a:xfrm>
        </p:grpSpPr>
        <p:sp>
          <p:nvSpPr>
            <p:cNvPr id="177" name="Rounded Rectangle 176"/>
            <p:cNvSpPr/>
            <p:nvPr/>
          </p:nvSpPr>
          <p:spPr>
            <a:xfrm>
              <a:off x="6012160" y="1340768"/>
              <a:ext cx="1044624" cy="86409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100" dirty="0" err="1" smtClean="0"/>
                <a:t>HiveJob</a:t>
              </a:r>
              <a:endParaRPr lang="de-AT" sz="1100" dirty="0"/>
            </a:p>
          </p:txBody>
        </p:sp>
        <p:sp>
          <p:nvSpPr>
            <p:cNvPr id="178" name="Rounded Rectangle 177"/>
            <p:cNvSpPr/>
            <p:nvPr/>
          </p:nvSpPr>
          <p:spPr>
            <a:xfrm>
              <a:off x="6048672" y="1628800"/>
              <a:ext cx="972617" cy="21602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OptimizerJob</a:t>
              </a:r>
              <a:endParaRPr lang="de-AT" sz="1100" dirty="0"/>
            </a:p>
          </p:txBody>
        </p:sp>
        <p:sp>
          <p:nvSpPr>
            <p:cNvPr id="179" name="Rounded Rectangle 178"/>
            <p:cNvSpPr/>
            <p:nvPr/>
          </p:nvSpPr>
          <p:spPr>
            <a:xfrm>
              <a:off x="6048672" y="1916832"/>
              <a:ext cx="918495" cy="216024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JobDto</a:t>
              </a:r>
              <a:endParaRPr lang="de-AT" sz="1100" dirty="0"/>
            </a:p>
          </p:txBody>
        </p:sp>
      </p:grpSp>
      <p:grpSp>
        <p:nvGrpSpPr>
          <p:cNvPr id="4" name="Group 188"/>
          <p:cNvGrpSpPr/>
          <p:nvPr/>
        </p:nvGrpSpPr>
        <p:grpSpPr>
          <a:xfrm>
            <a:off x="5436096" y="2780928"/>
            <a:ext cx="1044624" cy="864096"/>
            <a:chOff x="6012160" y="1340768"/>
            <a:chExt cx="1044624" cy="864096"/>
          </a:xfrm>
        </p:grpSpPr>
        <p:sp>
          <p:nvSpPr>
            <p:cNvPr id="190" name="Rounded Rectangle 189"/>
            <p:cNvSpPr/>
            <p:nvPr/>
          </p:nvSpPr>
          <p:spPr>
            <a:xfrm>
              <a:off x="6012160" y="1340768"/>
              <a:ext cx="1044624" cy="86409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100" dirty="0" err="1" smtClean="0"/>
                <a:t>HiveJob</a:t>
              </a:r>
              <a:endParaRPr lang="de-AT" sz="1100" dirty="0"/>
            </a:p>
          </p:txBody>
        </p:sp>
        <p:sp>
          <p:nvSpPr>
            <p:cNvPr id="191" name="Rounded Rectangle 190"/>
            <p:cNvSpPr/>
            <p:nvPr/>
          </p:nvSpPr>
          <p:spPr>
            <a:xfrm>
              <a:off x="6048672" y="1628800"/>
              <a:ext cx="972617" cy="21602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OptimizerJob</a:t>
              </a:r>
              <a:endParaRPr lang="de-AT" sz="1100" dirty="0"/>
            </a:p>
          </p:txBody>
        </p:sp>
        <p:sp>
          <p:nvSpPr>
            <p:cNvPr id="192" name="Rounded Rectangle 191"/>
            <p:cNvSpPr/>
            <p:nvPr/>
          </p:nvSpPr>
          <p:spPr>
            <a:xfrm>
              <a:off x="6048672" y="1916832"/>
              <a:ext cx="918495" cy="216024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JobDto</a:t>
              </a:r>
              <a:endParaRPr lang="de-AT" sz="1100" dirty="0"/>
            </a:p>
          </p:txBody>
        </p:sp>
      </p:grpSp>
      <p:grpSp>
        <p:nvGrpSpPr>
          <p:cNvPr id="7" name="Group 192"/>
          <p:cNvGrpSpPr/>
          <p:nvPr/>
        </p:nvGrpSpPr>
        <p:grpSpPr>
          <a:xfrm>
            <a:off x="6732240" y="2780928"/>
            <a:ext cx="1044624" cy="864096"/>
            <a:chOff x="6012160" y="1340768"/>
            <a:chExt cx="1044624" cy="864096"/>
          </a:xfrm>
        </p:grpSpPr>
        <p:sp>
          <p:nvSpPr>
            <p:cNvPr id="194" name="Rounded Rectangle 193"/>
            <p:cNvSpPr/>
            <p:nvPr/>
          </p:nvSpPr>
          <p:spPr>
            <a:xfrm>
              <a:off x="6012160" y="1340768"/>
              <a:ext cx="1044624" cy="86409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100" dirty="0" err="1" smtClean="0"/>
                <a:t>HiveJob</a:t>
              </a:r>
              <a:endParaRPr lang="de-AT" sz="1100" dirty="0"/>
            </a:p>
          </p:txBody>
        </p:sp>
        <p:sp>
          <p:nvSpPr>
            <p:cNvPr id="195" name="Rounded Rectangle 194"/>
            <p:cNvSpPr/>
            <p:nvPr/>
          </p:nvSpPr>
          <p:spPr>
            <a:xfrm>
              <a:off x="6048672" y="1628800"/>
              <a:ext cx="972617" cy="21602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OptimizerJob</a:t>
              </a:r>
              <a:endParaRPr lang="de-AT" sz="1100" dirty="0"/>
            </a:p>
          </p:txBody>
        </p:sp>
        <p:sp>
          <p:nvSpPr>
            <p:cNvPr id="196" name="Rounded Rectangle 195"/>
            <p:cNvSpPr/>
            <p:nvPr/>
          </p:nvSpPr>
          <p:spPr>
            <a:xfrm>
              <a:off x="6048672" y="1916832"/>
              <a:ext cx="918495" cy="216024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JobDto</a:t>
              </a:r>
              <a:endParaRPr lang="de-AT" sz="1100" dirty="0"/>
            </a:p>
          </p:txBody>
        </p:sp>
      </p:grpSp>
      <p:grpSp>
        <p:nvGrpSpPr>
          <p:cNvPr id="8" name="Group 196"/>
          <p:cNvGrpSpPr/>
          <p:nvPr/>
        </p:nvGrpSpPr>
        <p:grpSpPr>
          <a:xfrm>
            <a:off x="6084168" y="4149080"/>
            <a:ext cx="1044624" cy="864096"/>
            <a:chOff x="6012160" y="1340768"/>
            <a:chExt cx="1044624" cy="864096"/>
          </a:xfrm>
        </p:grpSpPr>
        <p:sp>
          <p:nvSpPr>
            <p:cNvPr id="198" name="Rounded Rectangle 197"/>
            <p:cNvSpPr/>
            <p:nvPr/>
          </p:nvSpPr>
          <p:spPr>
            <a:xfrm>
              <a:off x="6012160" y="1340768"/>
              <a:ext cx="1044624" cy="86409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100" dirty="0" err="1" smtClean="0"/>
                <a:t>HiveJob</a:t>
              </a:r>
              <a:endParaRPr lang="de-AT" sz="1100" dirty="0"/>
            </a:p>
          </p:txBody>
        </p:sp>
        <p:sp>
          <p:nvSpPr>
            <p:cNvPr id="199" name="Rounded Rectangle 198"/>
            <p:cNvSpPr/>
            <p:nvPr/>
          </p:nvSpPr>
          <p:spPr>
            <a:xfrm>
              <a:off x="6048672" y="1628800"/>
              <a:ext cx="972617" cy="21602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OptimizerJob</a:t>
              </a:r>
              <a:endParaRPr lang="de-AT" sz="1100" dirty="0"/>
            </a:p>
          </p:txBody>
        </p:sp>
        <p:sp>
          <p:nvSpPr>
            <p:cNvPr id="200" name="Rounded Rectangle 199"/>
            <p:cNvSpPr/>
            <p:nvPr/>
          </p:nvSpPr>
          <p:spPr>
            <a:xfrm>
              <a:off x="6048672" y="1916832"/>
              <a:ext cx="918495" cy="216024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JobDto</a:t>
              </a:r>
              <a:endParaRPr lang="de-AT" sz="1100" dirty="0"/>
            </a:p>
          </p:txBody>
        </p:sp>
      </p:grpSp>
      <p:grpSp>
        <p:nvGrpSpPr>
          <p:cNvPr id="12" name="Group 200"/>
          <p:cNvGrpSpPr/>
          <p:nvPr/>
        </p:nvGrpSpPr>
        <p:grpSpPr>
          <a:xfrm>
            <a:off x="7308304" y="4149080"/>
            <a:ext cx="1044624" cy="864096"/>
            <a:chOff x="6012160" y="1340768"/>
            <a:chExt cx="1044624" cy="864096"/>
          </a:xfrm>
        </p:grpSpPr>
        <p:sp>
          <p:nvSpPr>
            <p:cNvPr id="202" name="Rounded Rectangle 201"/>
            <p:cNvSpPr/>
            <p:nvPr/>
          </p:nvSpPr>
          <p:spPr>
            <a:xfrm>
              <a:off x="6012160" y="1340768"/>
              <a:ext cx="1044624" cy="86409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100" dirty="0" err="1" smtClean="0"/>
                <a:t>HiveJob</a:t>
              </a:r>
              <a:endParaRPr lang="de-AT" sz="1100" dirty="0"/>
            </a:p>
          </p:txBody>
        </p:sp>
        <p:sp>
          <p:nvSpPr>
            <p:cNvPr id="203" name="Rounded Rectangle 202"/>
            <p:cNvSpPr/>
            <p:nvPr/>
          </p:nvSpPr>
          <p:spPr>
            <a:xfrm>
              <a:off x="6048672" y="1628800"/>
              <a:ext cx="972617" cy="21602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OptimizerJob</a:t>
              </a:r>
              <a:endParaRPr lang="de-AT" sz="1100" dirty="0"/>
            </a:p>
          </p:txBody>
        </p:sp>
        <p:sp>
          <p:nvSpPr>
            <p:cNvPr id="204" name="Rounded Rectangle 203"/>
            <p:cNvSpPr/>
            <p:nvPr/>
          </p:nvSpPr>
          <p:spPr>
            <a:xfrm>
              <a:off x="6048672" y="1916832"/>
              <a:ext cx="918495" cy="216024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JobDto</a:t>
              </a:r>
              <a:endParaRPr lang="de-AT" sz="1100" dirty="0"/>
            </a:p>
          </p:txBody>
        </p:sp>
      </p:grpSp>
      <p:cxnSp>
        <p:nvCxnSpPr>
          <p:cNvPr id="36" name="Curved Connector 35"/>
          <p:cNvCxnSpPr>
            <a:stCxn id="178" idx="0"/>
            <a:endCxn id="5" idx="0"/>
          </p:cNvCxnSpPr>
          <p:nvPr/>
        </p:nvCxnSpPr>
        <p:spPr>
          <a:xfrm rot="16200000" flipV="1">
            <a:off x="4509375" y="-180782"/>
            <a:ext cx="216024" cy="3979204"/>
          </a:xfrm>
          <a:prstGeom prst="curvedConnector3">
            <a:avLst>
              <a:gd name="adj1" fmla="val 205822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" name="Curved Connector 36"/>
          <p:cNvCxnSpPr>
            <a:stCxn id="191" idx="0"/>
            <a:endCxn id="6" idx="0"/>
          </p:cNvCxnSpPr>
          <p:nvPr/>
        </p:nvCxnSpPr>
        <p:spPr>
          <a:xfrm rot="16200000" flipV="1">
            <a:off x="3861303" y="971346"/>
            <a:ext cx="216024" cy="3979204"/>
          </a:xfrm>
          <a:prstGeom prst="curvedConnector3">
            <a:avLst>
              <a:gd name="adj1" fmla="val 205822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stCxn id="195" idx="0"/>
            <a:endCxn id="9" idx="0"/>
          </p:cNvCxnSpPr>
          <p:nvPr/>
        </p:nvCxnSpPr>
        <p:spPr>
          <a:xfrm rot="16200000" flipV="1">
            <a:off x="5157447" y="971346"/>
            <a:ext cx="216024" cy="3979204"/>
          </a:xfrm>
          <a:prstGeom prst="curvedConnector3">
            <a:avLst>
              <a:gd name="adj1" fmla="val 205822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9" name="Curved Connector 38"/>
          <p:cNvCxnSpPr>
            <a:stCxn id="199" idx="0"/>
            <a:endCxn id="10" idx="0"/>
          </p:cNvCxnSpPr>
          <p:nvPr/>
        </p:nvCxnSpPr>
        <p:spPr>
          <a:xfrm rot="16200000" flipV="1">
            <a:off x="4185339" y="2015462"/>
            <a:ext cx="432048" cy="4411252"/>
          </a:xfrm>
          <a:prstGeom prst="curvedConnector3">
            <a:avLst>
              <a:gd name="adj1" fmla="val 152911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0" name="Curved Connector 39"/>
          <p:cNvCxnSpPr>
            <a:stCxn id="203" idx="0"/>
            <a:endCxn id="11" idx="0"/>
          </p:cNvCxnSpPr>
          <p:nvPr/>
        </p:nvCxnSpPr>
        <p:spPr>
          <a:xfrm rot="16200000" flipV="1">
            <a:off x="5445479" y="2051466"/>
            <a:ext cx="432048" cy="4339244"/>
          </a:xfrm>
          <a:prstGeom prst="curvedConnector3">
            <a:avLst>
              <a:gd name="adj1" fmla="val 152911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6" name="Group 200"/>
          <p:cNvGrpSpPr/>
          <p:nvPr/>
        </p:nvGrpSpPr>
        <p:grpSpPr>
          <a:xfrm>
            <a:off x="6300192" y="5373216"/>
            <a:ext cx="1044624" cy="864096"/>
            <a:chOff x="6012160" y="1340768"/>
            <a:chExt cx="1044624" cy="864096"/>
          </a:xfrm>
        </p:grpSpPr>
        <p:sp>
          <p:nvSpPr>
            <p:cNvPr id="47" name="Rounded Rectangle 46"/>
            <p:cNvSpPr/>
            <p:nvPr/>
          </p:nvSpPr>
          <p:spPr>
            <a:xfrm>
              <a:off x="6012160" y="1340768"/>
              <a:ext cx="1044624" cy="86409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100" dirty="0" err="1" smtClean="0"/>
                <a:t>HiveJob</a:t>
              </a:r>
              <a:endParaRPr lang="de-AT" sz="1100" dirty="0"/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6048672" y="1628800"/>
              <a:ext cx="972617" cy="21602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OptimizerJob</a:t>
              </a:r>
              <a:endParaRPr lang="de-AT" sz="1100" dirty="0"/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6048672" y="1916832"/>
              <a:ext cx="918495" cy="216024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JobDto</a:t>
              </a:r>
              <a:endParaRPr lang="de-AT" sz="1100" dirty="0"/>
            </a:p>
          </p:txBody>
        </p:sp>
      </p:grpSp>
      <p:grpSp>
        <p:nvGrpSpPr>
          <p:cNvPr id="50" name="Group 200"/>
          <p:cNvGrpSpPr/>
          <p:nvPr/>
        </p:nvGrpSpPr>
        <p:grpSpPr>
          <a:xfrm>
            <a:off x="6452592" y="5525616"/>
            <a:ext cx="1044624" cy="864096"/>
            <a:chOff x="6012160" y="1340768"/>
            <a:chExt cx="1044624" cy="864096"/>
          </a:xfrm>
        </p:grpSpPr>
        <p:sp>
          <p:nvSpPr>
            <p:cNvPr id="51" name="Rounded Rectangle 50"/>
            <p:cNvSpPr/>
            <p:nvPr/>
          </p:nvSpPr>
          <p:spPr>
            <a:xfrm>
              <a:off x="6012160" y="1340768"/>
              <a:ext cx="1044624" cy="86409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100" dirty="0" err="1" smtClean="0"/>
                <a:t>HiveJob</a:t>
              </a:r>
              <a:endParaRPr lang="de-AT" sz="1100" dirty="0"/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6048672" y="1628800"/>
              <a:ext cx="972617" cy="21602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OptimizerJob</a:t>
              </a:r>
              <a:endParaRPr lang="de-AT" sz="1100" dirty="0"/>
            </a:p>
          </p:txBody>
        </p:sp>
        <p:sp>
          <p:nvSpPr>
            <p:cNvPr id="53" name="Rounded Rectangle 52"/>
            <p:cNvSpPr/>
            <p:nvPr/>
          </p:nvSpPr>
          <p:spPr>
            <a:xfrm>
              <a:off x="6048672" y="1916832"/>
              <a:ext cx="918495" cy="216024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JobDto</a:t>
              </a:r>
              <a:endParaRPr lang="de-AT" sz="1100" dirty="0"/>
            </a:p>
          </p:txBody>
        </p:sp>
      </p:grpSp>
      <p:grpSp>
        <p:nvGrpSpPr>
          <p:cNvPr id="54" name="Group 200"/>
          <p:cNvGrpSpPr/>
          <p:nvPr/>
        </p:nvGrpSpPr>
        <p:grpSpPr>
          <a:xfrm>
            <a:off x="6604992" y="5678016"/>
            <a:ext cx="1044624" cy="864096"/>
            <a:chOff x="6012160" y="1340768"/>
            <a:chExt cx="1044624" cy="864096"/>
          </a:xfrm>
        </p:grpSpPr>
        <p:sp>
          <p:nvSpPr>
            <p:cNvPr id="55" name="Rounded Rectangle 54"/>
            <p:cNvSpPr/>
            <p:nvPr/>
          </p:nvSpPr>
          <p:spPr>
            <a:xfrm>
              <a:off x="6012160" y="1340768"/>
              <a:ext cx="1044624" cy="86409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100" dirty="0" err="1" smtClean="0"/>
                <a:t>HiveJob</a:t>
              </a:r>
              <a:endParaRPr lang="de-AT" sz="1100" dirty="0"/>
            </a:p>
          </p:txBody>
        </p:sp>
        <p:sp>
          <p:nvSpPr>
            <p:cNvPr id="56" name="Rounded Rectangle 55"/>
            <p:cNvSpPr/>
            <p:nvPr/>
          </p:nvSpPr>
          <p:spPr>
            <a:xfrm>
              <a:off x="6048672" y="1628800"/>
              <a:ext cx="972617" cy="21602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OptimizerJob</a:t>
              </a:r>
              <a:endParaRPr lang="de-AT" sz="1100" dirty="0"/>
            </a:p>
          </p:txBody>
        </p:sp>
        <p:sp>
          <p:nvSpPr>
            <p:cNvPr id="58" name="Rounded Rectangle 57"/>
            <p:cNvSpPr/>
            <p:nvPr/>
          </p:nvSpPr>
          <p:spPr>
            <a:xfrm>
              <a:off x="6048672" y="1916832"/>
              <a:ext cx="918495" cy="216024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JobDto</a:t>
              </a:r>
              <a:endParaRPr lang="de-AT" sz="1100" dirty="0"/>
            </a:p>
          </p:txBody>
        </p:sp>
      </p:grpSp>
      <p:cxnSp>
        <p:nvCxnSpPr>
          <p:cNvPr id="59" name="Straight Arrow Connector 58"/>
          <p:cNvCxnSpPr>
            <a:stCxn id="202" idx="2"/>
            <a:endCxn id="47" idx="0"/>
          </p:cNvCxnSpPr>
          <p:nvPr/>
        </p:nvCxnSpPr>
        <p:spPr>
          <a:xfrm rot="5400000">
            <a:off x="7146540" y="4689140"/>
            <a:ext cx="360040" cy="1008112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202" idx="2"/>
            <a:endCxn id="51" idx="0"/>
          </p:cNvCxnSpPr>
          <p:nvPr/>
        </p:nvCxnSpPr>
        <p:spPr>
          <a:xfrm rot="5400000">
            <a:off x="7146540" y="4841540"/>
            <a:ext cx="512440" cy="855712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202" idx="2"/>
            <a:endCxn id="55" idx="0"/>
          </p:cNvCxnSpPr>
          <p:nvPr/>
        </p:nvCxnSpPr>
        <p:spPr>
          <a:xfrm rot="5400000">
            <a:off x="7146540" y="4993940"/>
            <a:ext cx="664840" cy="703312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2" name="Curved Connector 71"/>
          <p:cNvCxnSpPr>
            <a:stCxn id="48" idx="1"/>
            <a:endCxn id="132" idx="0"/>
          </p:cNvCxnSpPr>
          <p:nvPr/>
        </p:nvCxnSpPr>
        <p:spPr>
          <a:xfrm rot="10800000">
            <a:off x="3491882" y="4797152"/>
            <a:ext cx="2844823" cy="972108"/>
          </a:xfrm>
          <a:prstGeom prst="curvedConnector4">
            <a:avLst>
              <a:gd name="adj1" fmla="val 41141"/>
              <a:gd name="adj2" fmla="val 123516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5" name="Curved Connector 71"/>
          <p:cNvCxnSpPr>
            <a:stCxn id="52" idx="1"/>
            <a:endCxn id="132" idx="0"/>
          </p:cNvCxnSpPr>
          <p:nvPr/>
        </p:nvCxnSpPr>
        <p:spPr>
          <a:xfrm rot="10800000">
            <a:off x="3491882" y="4797152"/>
            <a:ext cx="2997223" cy="1124508"/>
          </a:xfrm>
          <a:prstGeom prst="curvedConnector4">
            <a:avLst>
              <a:gd name="adj1" fmla="val 41591"/>
              <a:gd name="adj2" fmla="val 120329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6" name="Curved Connector 71"/>
          <p:cNvCxnSpPr>
            <a:stCxn id="56" idx="1"/>
            <a:endCxn id="132" idx="0"/>
          </p:cNvCxnSpPr>
          <p:nvPr/>
        </p:nvCxnSpPr>
        <p:spPr>
          <a:xfrm rot="10800000">
            <a:off x="3491882" y="4797152"/>
            <a:ext cx="3149623" cy="1276908"/>
          </a:xfrm>
          <a:prstGeom prst="curvedConnector4">
            <a:avLst>
              <a:gd name="adj1" fmla="val 41998"/>
              <a:gd name="adj2" fmla="val 117903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rot="16200000" flipH="1">
            <a:off x="7290556" y="3609020"/>
            <a:ext cx="504056" cy="576064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7344816" y="2564904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smtClean="0"/>
              <a:t>Parallel=</a:t>
            </a:r>
            <a:r>
              <a:rPr lang="de-AT" sz="1100" dirty="0" err="1" smtClean="0"/>
              <a:t>true</a:t>
            </a:r>
            <a:endParaRPr lang="de-AT" sz="1100" dirty="0"/>
          </a:p>
        </p:txBody>
      </p:sp>
      <p:sp>
        <p:nvSpPr>
          <p:cNvPr id="68" name="TextBox 67"/>
          <p:cNvSpPr txBox="1"/>
          <p:nvPr/>
        </p:nvSpPr>
        <p:spPr>
          <a:xfrm>
            <a:off x="7956376" y="3923473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smtClean="0"/>
              <a:t>Parallel=</a:t>
            </a:r>
            <a:r>
              <a:rPr lang="de-AT" sz="1100" b="1" dirty="0" smtClean="0"/>
              <a:t>true</a:t>
            </a:r>
            <a:endParaRPr lang="de-AT" sz="11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6704288" y="1435343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smtClean="0"/>
              <a:t>Parallel=</a:t>
            </a:r>
            <a:r>
              <a:rPr lang="de-AT" sz="1100" dirty="0" err="1" smtClean="0"/>
              <a:t>true</a:t>
            </a:r>
            <a:endParaRPr lang="de-AT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Job Lifecycle</a:t>
            </a:r>
            <a:endParaRPr lang="de-A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08" t="28469" r="28535" b="46191"/>
          <a:stretch/>
        </p:blipFill>
        <p:spPr bwMode="auto">
          <a:xfrm>
            <a:off x="251520" y="2564904"/>
            <a:ext cx="8582709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747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Demo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Future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de-AT" dirty="0" err="1" smtClean="0"/>
              <a:t>Deployment</a:t>
            </a:r>
            <a:endParaRPr lang="de-AT" dirty="0" smtClean="0"/>
          </a:p>
          <a:p>
            <a:pPr lvl="1"/>
            <a:r>
              <a:rPr lang="de-AT" dirty="0" err="1" smtClean="0"/>
              <a:t>Deploy</a:t>
            </a:r>
            <a:r>
              <a:rPr lang="de-AT" dirty="0" smtClean="0"/>
              <a:t> Server on </a:t>
            </a:r>
            <a:r>
              <a:rPr lang="de-AT" dirty="0" err="1" smtClean="0"/>
              <a:t>HL.Services</a:t>
            </a:r>
            <a:endParaRPr lang="de-AT" dirty="0" smtClean="0"/>
          </a:p>
          <a:p>
            <a:pPr lvl="1"/>
            <a:r>
              <a:rPr lang="de-AT" dirty="0" err="1" smtClean="0"/>
              <a:t>Integrate</a:t>
            </a:r>
            <a:r>
              <a:rPr lang="de-AT" dirty="0" smtClean="0"/>
              <a:t> Client </a:t>
            </a:r>
            <a:r>
              <a:rPr lang="de-AT" dirty="0" err="1" smtClean="0"/>
              <a:t>into</a:t>
            </a:r>
            <a:r>
              <a:rPr lang="de-AT" dirty="0" smtClean="0"/>
              <a:t> </a:t>
            </a:r>
            <a:r>
              <a:rPr lang="de-AT" dirty="0" err="1" smtClean="0"/>
              <a:t>trunk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wider </a:t>
            </a:r>
            <a:r>
              <a:rPr lang="de-AT" dirty="0" err="1" smtClean="0"/>
              <a:t>adoption</a:t>
            </a:r>
            <a:r>
              <a:rPr lang="de-AT" dirty="0" smtClean="0"/>
              <a:t> (&amp; </a:t>
            </a:r>
            <a:r>
              <a:rPr lang="de-AT" dirty="0" err="1" smtClean="0"/>
              <a:t>testing</a:t>
            </a:r>
            <a:r>
              <a:rPr lang="de-AT" dirty="0" smtClean="0"/>
              <a:t>)</a:t>
            </a:r>
          </a:p>
          <a:p>
            <a:pPr lvl="1"/>
            <a:r>
              <a:rPr lang="de-AT" dirty="0" err="1" smtClean="0"/>
              <a:t>Deploy</a:t>
            </a:r>
            <a:r>
              <a:rPr lang="de-AT" dirty="0" smtClean="0"/>
              <a:t> </a:t>
            </a:r>
            <a:r>
              <a:rPr lang="de-AT" dirty="0" err="1" smtClean="0"/>
              <a:t>more</a:t>
            </a:r>
            <a:r>
              <a:rPr lang="de-AT" dirty="0" smtClean="0"/>
              <a:t> </a:t>
            </a:r>
            <a:r>
              <a:rPr lang="de-AT" dirty="0" err="1" smtClean="0"/>
              <a:t>Slaves</a:t>
            </a:r>
            <a:r>
              <a:rPr lang="de-AT" dirty="0" smtClean="0"/>
              <a:t> (Blade Nodes, Labs)</a:t>
            </a:r>
          </a:p>
          <a:p>
            <a:r>
              <a:rPr lang="de-AT" dirty="0" smtClean="0"/>
              <a:t>Server</a:t>
            </a:r>
          </a:p>
          <a:p>
            <a:pPr lvl="1"/>
            <a:r>
              <a:rPr lang="de-AT" dirty="0" smtClean="0"/>
              <a:t>New Administration GUI (HL 3.3 Style)</a:t>
            </a:r>
          </a:p>
          <a:p>
            <a:r>
              <a:rPr lang="de-AT" dirty="0" smtClean="0"/>
              <a:t>Slave</a:t>
            </a:r>
          </a:p>
          <a:p>
            <a:pPr lvl="1"/>
            <a:r>
              <a:rPr lang="de-AT" dirty="0" err="1" smtClean="0"/>
              <a:t>Implement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Windows Service &amp; </a:t>
            </a:r>
            <a:r>
              <a:rPr lang="de-AT" dirty="0" err="1" smtClean="0"/>
              <a:t>Standalone</a:t>
            </a:r>
            <a:r>
              <a:rPr lang="de-AT" dirty="0" smtClean="0"/>
              <a:t> </a:t>
            </a:r>
            <a:r>
              <a:rPr lang="de-AT" dirty="0" err="1" smtClean="0"/>
              <a:t>HL.Application</a:t>
            </a:r>
            <a:endParaRPr lang="de-AT" dirty="0" smtClean="0"/>
          </a:p>
          <a:p>
            <a:r>
              <a:rPr lang="de-AT" dirty="0" err="1" smtClean="0"/>
              <a:t>Plugin</a:t>
            </a:r>
            <a:r>
              <a:rPr lang="de-AT" dirty="0" smtClean="0"/>
              <a:t>-Management</a:t>
            </a:r>
          </a:p>
          <a:p>
            <a:pPr lvl="1"/>
            <a:r>
              <a:rPr lang="de-AT" dirty="0" err="1" smtClean="0"/>
              <a:t>Required</a:t>
            </a:r>
            <a:r>
              <a:rPr lang="de-AT" dirty="0" smtClean="0"/>
              <a:t> </a:t>
            </a:r>
            <a:r>
              <a:rPr lang="de-AT" dirty="0" err="1" smtClean="0"/>
              <a:t>Plugins</a:t>
            </a:r>
            <a:r>
              <a:rPr lang="de-AT" dirty="0" smtClean="0"/>
              <a:t> </a:t>
            </a:r>
            <a:r>
              <a:rPr lang="de-AT" dirty="0" err="1" smtClean="0"/>
              <a:t>can</a:t>
            </a:r>
            <a:r>
              <a:rPr lang="de-AT" dirty="0" smtClean="0"/>
              <a:t> </a:t>
            </a:r>
            <a:r>
              <a:rPr lang="de-AT" dirty="0" err="1" smtClean="0"/>
              <a:t>be</a:t>
            </a:r>
            <a:r>
              <a:rPr lang="de-AT" dirty="0" smtClean="0"/>
              <a:t> </a:t>
            </a:r>
            <a:r>
              <a:rPr lang="de-AT" dirty="0" err="1" smtClean="0"/>
              <a:t>submitted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Job</a:t>
            </a:r>
          </a:p>
          <a:p>
            <a:pPr lvl="1"/>
            <a:r>
              <a:rPr lang="de-AT" dirty="0" smtClean="0"/>
              <a:t>Store in DB</a:t>
            </a:r>
          </a:p>
          <a:p>
            <a:r>
              <a:rPr lang="de-AT" dirty="0" smtClean="0"/>
              <a:t>Job-</a:t>
            </a:r>
            <a:r>
              <a:rPr lang="de-AT" dirty="0" err="1" smtClean="0"/>
              <a:t>Control</a:t>
            </a:r>
            <a:endParaRPr lang="de-AT" dirty="0" smtClean="0"/>
          </a:p>
          <a:p>
            <a:pPr lvl="1"/>
            <a:r>
              <a:rPr lang="de-AT" dirty="0" smtClean="0"/>
              <a:t>Abort, </a:t>
            </a:r>
            <a:r>
              <a:rPr lang="de-AT" dirty="0" err="1" smtClean="0"/>
              <a:t>Restart</a:t>
            </a:r>
            <a:r>
              <a:rPr lang="de-AT" dirty="0" smtClean="0"/>
              <a:t>, Pause, …</a:t>
            </a:r>
          </a:p>
          <a:p>
            <a:r>
              <a:rPr lang="de-AT" dirty="0" err="1" smtClean="0"/>
              <a:t>Hive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1"/>
            <a:r>
              <a:rPr lang="de-AT" dirty="0" err="1" smtClean="0"/>
              <a:t>Algorithms</a:t>
            </a:r>
            <a:r>
              <a:rPr lang="de-AT" dirty="0" smtClean="0"/>
              <a:t> </a:t>
            </a:r>
            <a:r>
              <a:rPr lang="de-AT" dirty="0" err="1" smtClean="0"/>
              <a:t>can</a:t>
            </a:r>
            <a:r>
              <a:rPr lang="de-AT" dirty="0" smtClean="0"/>
              <a:t> </a:t>
            </a:r>
            <a:r>
              <a:rPr lang="de-AT" dirty="0" err="1" smtClean="0"/>
              <a:t>produce</a:t>
            </a:r>
            <a:r>
              <a:rPr lang="de-AT" dirty="0" smtClean="0"/>
              <a:t> </a:t>
            </a:r>
            <a:r>
              <a:rPr lang="de-AT" dirty="0" err="1" smtClean="0"/>
              <a:t>child-jobs</a:t>
            </a:r>
            <a:r>
              <a:rPr lang="de-AT" dirty="0" smtClean="0"/>
              <a:t> </a:t>
            </a:r>
            <a:r>
              <a:rPr lang="de-AT" dirty="0" err="1" smtClean="0"/>
              <a:t>during</a:t>
            </a:r>
            <a:r>
              <a:rPr lang="de-AT" dirty="0" smtClean="0"/>
              <a:t> </a:t>
            </a:r>
            <a:r>
              <a:rPr lang="de-AT" dirty="0" err="1" smtClean="0"/>
              <a:t>runtime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wait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results</a:t>
            </a:r>
            <a:endParaRPr lang="de-AT" dirty="0" smtClean="0"/>
          </a:p>
          <a:p>
            <a:pPr lvl="1"/>
            <a:r>
              <a:rPr lang="de-AT" dirty="0" smtClean="0"/>
              <a:t>e.g. Island GP, </a:t>
            </a:r>
            <a:r>
              <a:rPr lang="de-AT" dirty="0" err="1" smtClean="0"/>
              <a:t>MetaOptimization</a:t>
            </a:r>
            <a:r>
              <a:rPr lang="de-AT" dirty="0" smtClean="0"/>
              <a:t>,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end.</a:t>
            </a:r>
            <a:endParaRPr lang="de-AT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Hive</a:t>
            </a:r>
            <a:r>
              <a:rPr lang="de-AT" dirty="0" smtClean="0"/>
              <a:t> Services*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225" y="1258573"/>
            <a:ext cx="7536135" cy="4832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9512" y="5877272"/>
            <a:ext cx="3274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*</a:t>
            </a:r>
            <a:r>
              <a:rPr lang="de-AT" dirty="0" err="1" smtClean="0"/>
              <a:t>Subject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future</a:t>
            </a:r>
            <a:r>
              <a:rPr lang="de-AT" dirty="0" smtClean="0"/>
              <a:t> </a:t>
            </a:r>
            <a:r>
              <a:rPr lang="de-AT" dirty="0" err="1" smtClean="0"/>
              <a:t>simplifications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Overview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Hive Overview</a:t>
            </a:r>
          </a:p>
          <a:p>
            <a:r>
              <a:rPr lang="de-AT" dirty="0" smtClean="0"/>
              <a:t>What is a Job?</a:t>
            </a:r>
          </a:p>
          <a:p>
            <a:r>
              <a:rPr lang="de-AT" dirty="0" smtClean="0"/>
              <a:t>Job Lifecycle</a:t>
            </a:r>
          </a:p>
          <a:p>
            <a:r>
              <a:rPr lang="de-AT" dirty="0" smtClean="0"/>
              <a:t>Demo</a:t>
            </a:r>
          </a:p>
          <a:p>
            <a:r>
              <a:rPr lang="de-AT" dirty="0" smtClean="0"/>
              <a:t>Future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5747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6840760" cy="490066"/>
          </a:xfrm>
        </p:spPr>
        <p:txBody>
          <a:bodyPr>
            <a:normAutofit fontScale="90000"/>
          </a:bodyPr>
          <a:lstStyle/>
          <a:p>
            <a:r>
              <a:rPr lang="de-AT" dirty="0" err="1" smtClean="0"/>
              <a:t>Hive</a:t>
            </a:r>
            <a:r>
              <a:rPr lang="de-AT" dirty="0" smtClean="0"/>
              <a:t> </a:t>
            </a:r>
            <a:r>
              <a:rPr lang="de-AT" dirty="0" err="1" smtClean="0"/>
              <a:t>Overview</a:t>
            </a:r>
            <a:endParaRPr lang="de-AT" dirty="0"/>
          </a:p>
        </p:txBody>
      </p:sp>
      <p:sp>
        <p:nvSpPr>
          <p:cNvPr id="5" name="Abgerundetes Rechteck 4"/>
          <p:cNvSpPr/>
          <p:nvPr/>
        </p:nvSpPr>
        <p:spPr>
          <a:xfrm>
            <a:off x="683568" y="980728"/>
            <a:ext cx="1728192" cy="1008112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 smtClean="0"/>
              <a:t>ASP.NET Authentication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smtClean="0"/>
              <a:t>Authentication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err="1" smtClean="0"/>
              <a:t>Authorization</a:t>
            </a:r>
            <a:endParaRPr lang="de-AT" sz="1200" dirty="0" smtClean="0"/>
          </a:p>
        </p:txBody>
      </p:sp>
      <p:sp>
        <p:nvSpPr>
          <p:cNvPr id="6" name="Abgerundetes Rechteck 5"/>
          <p:cNvSpPr/>
          <p:nvPr/>
        </p:nvSpPr>
        <p:spPr>
          <a:xfrm>
            <a:off x="139985" y="2847419"/>
            <a:ext cx="2232248" cy="100811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Deployment</a:t>
            </a:r>
            <a:endParaRPr lang="de-AT" dirty="0" smtClean="0"/>
          </a:p>
          <a:p>
            <a:pPr>
              <a:buFont typeface="Arial" pitchFamily="34" charset="0"/>
              <a:buChar char="•"/>
            </a:pPr>
            <a:r>
              <a:rPr lang="de-AT" sz="1200" dirty="0" err="1" smtClean="0"/>
              <a:t>Dependency</a:t>
            </a:r>
            <a:r>
              <a:rPr lang="de-AT" sz="1200" dirty="0" smtClean="0"/>
              <a:t> Resolution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smtClean="0"/>
              <a:t>Transport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smtClean="0"/>
              <a:t>Storage</a:t>
            </a:r>
          </a:p>
        </p:txBody>
      </p:sp>
      <p:sp>
        <p:nvSpPr>
          <p:cNvPr id="7" name="Abgerundetes Rechteck 6"/>
          <p:cNvSpPr/>
          <p:nvPr/>
        </p:nvSpPr>
        <p:spPr>
          <a:xfrm>
            <a:off x="7164288" y="1628800"/>
            <a:ext cx="1728192" cy="72008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 smtClean="0"/>
              <a:t>Job </a:t>
            </a:r>
            <a:r>
              <a:rPr lang="de-AT" dirty="0" err="1" smtClean="0"/>
              <a:t>Scheduling</a:t>
            </a:r>
            <a:endParaRPr lang="de-AT" dirty="0" smtClean="0"/>
          </a:p>
          <a:p>
            <a:pPr>
              <a:buFont typeface="Arial" pitchFamily="34" charset="0"/>
              <a:buChar char="•"/>
            </a:pPr>
            <a:r>
              <a:rPr lang="de-AT" sz="1200" dirty="0" err="1" smtClean="0"/>
              <a:t>Available</a:t>
            </a:r>
            <a:r>
              <a:rPr lang="de-AT" sz="1200" dirty="0" smtClean="0"/>
              <a:t> Cores/RAM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smtClean="0"/>
              <a:t>Time Schedule</a:t>
            </a:r>
            <a:endParaRPr lang="de-AT" dirty="0" smtClean="0"/>
          </a:p>
        </p:txBody>
      </p:sp>
      <p:sp>
        <p:nvSpPr>
          <p:cNvPr id="8" name="Abgerundetes Rechteck 7"/>
          <p:cNvSpPr/>
          <p:nvPr/>
        </p:nvSpPr>
        <p:spPr>
          <a:xfrm>
            <a:off x="6948264" y="2420888"/>
            <a:ext cx="1944216" cy="108012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 smtClean="0"/>
              <a:t>Job Distribution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smtClean="0"/>
              <a:t>Job </a:t>
            </a:r>
            <a:r>
              <a:rPr lang="de-AT" sz="1200" dirty="0" err="1" smtClean="0"/>
              <a:t>Requests</a:t>
            </a:r>
            <a:endParaRPr lang="de-AT" sz="1200" dirty="0" smtClean="0"/>
          </a:p>
          <a:p>
            <a:pPr>
              <a:buFont typeface="Arial" pitchFamily="34" charset="0"/>
              <a:buChar char="•"/>
            </a:pPr>
            <a:r>
              <a:rPr lang="de-AT" sz="1200" dirty="0" smtClean="0"/>
              <a:t>Job Transport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err="1" smtClean="0"/>
              <a:t>Calendar</a:t>
            </a:r>
            <a:r>
              <a:rPr lang="de-AT" sz="1200" dirty="0" smtClean="0"/>
              <a:t>  Exchange</a:t>
            </a:r>
            <a:endParaRPr lang="de-AT" sz="1200" dirty="0"/>
          </a:p>
        </p:txBody>
      </p:sp>
      <p:sp>
        <p:nvSpPr>
          <p:cNvPr id="9" name="Abgerundetes Rechteck 8"/>
          <p:cNvSpPr/>
          <p:nvPr/>
        </p:nvSpPr>
        <p:spPr>
          <a:xfrm>
            <a:off x="755576" y="5085184"/>
            <a:ext cx="2520280" cy="100811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 smtClean="0"/>
              <a:t>Job </a:t>
            </a:r>
            <a:r>
              <a:rPr lang="de-AT" dirty="0" err="1" smtClean="0"/>
              <a:t>Execution</a:t>
            </a:r>
            <a:endParaRPr lang="de-AT" dirty="0" smtClean="0"/>
          </a:p>
          <a:p>
            <a:pPr>
              <a:buFont typeface="Arial" pitchFamily="34" charset="0"/>
              <a:buChar char="•"/>
            </a:pPr>
            <a:r>
              <a:rPr lang="de-AT" sz="1200" dirty="0" err="1" smtClean="0"/>
              <a:t>Sandboxing</a:t>
            </a:r>
            <a:r>
              <a:rPr lang="de-AT" sz="1200" dirty="0" smtClean="0"/>
              <a:t> (</a:t>
            </a:r>
            <a:r>
              <a:rPr lang="de-AT" sz="1200" dirty="0" err="1" smtClean="0"/>
              <a:t>App</a:t>
            </a:r>
            <a:r>
              <a:rPr lang="de-AT" sz="1200" dirty="0" smtClean="0"/>
              <a:t> Domains)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smtClean="0"/>
              <a:t>Progress Reporting (</a:t>
            </a:r>
            <a:r>
              <a:rPr lang="de-AT" sz="1200" dirty="0" err="1" smtClean="0"/>
              <a:t>Heartbeats</a:t>
            </a:r>
            <a:r>
              <a:rPr lang="de-AT" sz="1200" dirty="0" smtClean="0"/>
              <a:t>)</a:t>
            </a:r>
          </a:p>
        </p:txBody>
      </p:sp>
      <p:sp>
        <p:nvSpPr>
          <p:cNvPr id="10" name="Abgerundetes Rechteck 9"/>
          <p:cNvSpPr/>
          <p:nvPr/>
        </p:nvSpPr>
        <p:spPr>
          <a:xfrm>
            <a:off x="2555776" y="3963544"/>
            <a:ext cx="165618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 err="1" smtClean="0"/>
              <a:t>Hive</a:t>
            </a:r>
            <a:r>
              <a:rPr lang="de-AT" dirty="0" smtClean="0"/>
              <a:t> Slave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3275856" y="2060848"/>
            <a:ext cx="165618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 err="1" smtClean="0"/>
              <a:t>Hive</a:t>
            </a:r>
            <a:r>
              <a:rPr lang="de-AT" dirty="0" smtClean="0"/>
              <a:t> Server</a:t>
            </a:r>
          </a:p>
        </p:txBody>
      </p:sp>
      <p:sp>
        <p:nvSpPr>
          <p:cNvPr id="13" name="Flussdiagramm: Magnetplattenspeicher 12"/>
          <p:cNvSpPr/>
          <p:nvPr/>
        </p:nvSpPr>
        <p:spPr>
          <a:xfrm>
            <a:off x="2555776" y="116632"/>
            <a:ext cx="936104" cy="864096"/>
          </a:xfrm>
          <a:prstGeom prst="flowChartMagneticDisk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HL.Hive</a:t>
            </a:r>
            <a:endParaRPr lang="de-AT" sz="1200" dirty="0"/>
          </a:p>
        </p:txBody>
      </p:sp>
      <p:cxnSp>
        <p:nvCxnSpPr>
          <p:cNvPr id="23" name="Gekrümmte Verbindung 22"/>
          <p:cNvCxnSpPr>
            <a:stCxn id="5" idx="3"/>
            <a:endCxn id="11" idx="1"/>
          </p:cNvCxnSpPr>
          <p:nvPr/>
        </p:nvCxnSpPr>
        <p:spPr>
          <a:xfrm>
            <a:off x="2411760" y="1484784"/>
            <a:ext cx="864096" cy="90010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Gekrümmte Verbindung 23"/>
          <p:cNvCxnSpPr>
            <a:stCxn id="10" idx="1"/>
            <a:endCxn id="9" idx="0"/>
          </p:cNvCxnSpPr>
          <p:nvPr/>
        </p:nvCxnSpPr>
        <p:spPr>
          <a:xfrm rot="10800000" flipV="1">
            <a:off x="2015716" y="4287580"/>
            <a:ext cx="540060" cy="797604"/>
          </a:xfrm>
          <a:prstGeom prst="curved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Gekrümmte Verbindung 50"/>
          <p:cNvCxnSpPr>
            <a:stCxn id="13" idx="3"/>
            <a:endCxn id="179" idx="0"/>
          </p:cNvCxnSpPr>
          <p:nvPr/>
        </p:nvCxnSpPr>
        <p:spPr>
          <a:xfrm rot="16200000" flipH="1">
            <a:off x="3156809" y="847747"/>
            <a:ext cx="792088" cy="105805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Flussdiagramm: Magnetplattenspeicher 58"/>
          <p:cNvSpPr/>
          <p:nvPr/>
        </p:nvSpPr>
        <p:spPr>
          <a:xfrm>
            <a:off x="827584" y="116632"/>
            <a:ext cx="1368152" cy="720080"/>
          </a:xfrm>
          <a:prstGeom prst="flowChartMagneticDisk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HL.Authentication</a:t>
            </a:r>
            <a:endParaRPr lang="de-AT" sz="1200" dirty="0"/>
          </a:p>
        </p:txBody>
      </p:sp>
      <p:cxnSp>
        <p:nvCxnSpPr>
          <p:cNvPr id="64" name="Gekrümmte Verbindung 50"/>
          <p:cNvCxnSpPr>
            <a:stCxn id="11" idx="3"/>
            <a:endCxn id="7" idx="1"/>
          </p:cNvCxnSpPr>
          <p:nvPr/>
        </p:nvCxnSpPr>
        <p:spPr>
          <a:xfrm flipV="1">
            <a:off x="4932040" y="1988840"/>
            <a:ext cx="2232248" cy="396044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Abgerundetes Rechteck 72"/>
          <p:cNvSpPr/>
          <p:nvPr/>
        </p:nvSpPr>
        <p:spPr>
          <a:xfrm>
            <a:off x="6732240" y="764704"/>
            <a:ext cx="2160240" cy="79208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 smtClean="0"/>
              <a:t>Client Management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smtClean="0"/>
              <a:t>Keep </a:t>
            </a:r>
            <a:r>
              <a:rPr lang="de-AT" sz="1200" dirty="0" err="1" smtClean="0"/>
              <a:t>track</a:t>
            </a:r>
            <a:r>
              <a:rPr lang="de-AT" sz="1200" dirty="0" smtClean="0"/>
              <a:t> </a:t>
            </a:r>
            <a:r>
              <a:rPr lang="de-AT" sz="1200" dirty="0" err="1" smtClean="0"/>
              <a:t>of</a:t>
            </a:r>
            <a:r>
              <a:rPr lang="de-AT" sz="1200" dirty="0" smtClean="0"/>
              <a:t> online </a:t>
            </a:r>
            <a:r>
              <a:rPr lang="de-AT" sz="1200" dirty="0" err="1" smtClean="0"/>
              <a:t>clients</a:t>
            </a:r>
            <a:endParaRPr lang="de-AT" sz="1200" dirty="0" smtClean="0"/>
          </a:p>
          <a:p>
            <a:pPr>
              <a:buFont typeface="Arial" pitchFamily="34" charset="0"/>
              <a:buChar char="•"/>
            </a:pPr>
            <a:r>
              <a:rPr lang="de-AT" sz="1200" dirty="0" err="1" smtClean="0"/>
              <a:t>Determine</a:t>
            </a:r>
            <a:r>
              <a:rPr lang="de-AT" sz="1200" dirty="0" smtClean="0"/>
              <a:t> </a:t>
            </a:r>
            <a:r>
              <a:rPr lang="de-AT" sz="1200" dirty="0" err="1" smtClean="0"/>
              <a:t>broken</a:t>
            </a:r>
            <a:r>
              <a:rPr lang="de-AT" sz="1200" dirty="0" smtClean="0"/>
              <a:t> </a:t>
            </a:r>
            <a:r>
              <a:rPr lang="de-AT" sz="1200" dirty="0" err="1" smtClean="0"/>
              <a:t>jobs</a:t>
            </a:r>
            <a:endParaRPr lang="de-AT" dirty="0" smtClean="0"/>
          </a:p>
        </p:txBody>
      </p:sp>
      <p:cxnSp>
        <p:nvCxnSpPr>
          <p:cNvPr id="75" name="Gekrümmte Verbindung 50"/>
          <p:cNvCxnSpPr>
            <a:stCxn id="73" idx="1"/>
            <a:endCxn id="11" idx="3"/>
          </p:cNvCxnSpPr>
          <p:nvPr/>
        </p:nvCxnSpPr>
        <p:spPr>
          <a:xfrm rot="10800000" flipV="1">
            <a:off x="4932040" y="1160748"/>
            <a:ext cx="1800200" cy="1224136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5" name="Abgerundetes Rechteck 84"/>
          <p:cNvSpPr/>
          <p:nvPr/>
        </p:nvSpPr>
        <p:spPr>
          <a:xfrm>
            <a:off x="6494151" y="3603504"/>
            <a:ext cx="1872208" cy="100811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 err="1" smtClean="0"/>
              <a:t>Hive</a:t>
            </a:r>
            <a:r>
              <a:rPr lang="de-AT" dirty="0" smtClean="0"/>
              <a:t> Server GUI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smtClean="0"/>
              <a:t>Client </a:t>
            </a:r>
            <a:r>
              <a:rPr lang="de-AT" sz="1200" dirty="0" err="1" smtClean="0"/>
              <a:t>Mgmt</a:t>
            </a:r>
            <a:r>
              <a:rPr lang="de-AT" sz="12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smtClean="0"/>
              <a:t>Job </a:t>
            </a:r>
            <a:r>
              <a:rPr lang="de-AT" sz="1200" dirty="0" err="1" smtClean="0"/>
              <a:t>Mgmt</a:t>
            </a:r>
            <a:r>
              <a:rPr lang="de-AT" sz="12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smtClean="0"/>
              <a:t>Time </a:t>
            </a:r>
            <a:r>
              <a:rPr lang="de-AT" sz="1200" dirty="0" err="1" smtClean="0"/>
              <a:t>Scheduling</a:t>
            </a:r>
            <a:endParaRPr lang="de-AT" dirty="0" smtClean="0"/>
          </a:p>
        </p:txBody>
      </p:sp>
      <p:sp>
        <p:nvSpPr>
          <p:cNvPr id="100" name="Abgerundetes Rechteck 99"/>
          <p:cNvSpPr/>
          <p:nvPr/>
        </p:nvSpPr>
        <p:spPr>
          <a:xfrm>
            <a:off x="3707904" y="5373216"/>
            <a:ext cx="1728192" cy="72008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 err="1" smtClean="0"/>
              <a:t>Hive</a:t>
            </a:r>
            <a:r>
              <a:rPr lang="de-AT" dirty="0" smtClean="0"/>
              <a:t> Slave GUI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err="1" smtClean="0"/>
              <a:t>Calendar</a:t>
            </a:r>
            <a:r>
              <a:rPr lang="de-AT" sz="1200" dirty="0" smtClean="0"/>
              <a:t> </a:t>
            </a:r>
            <a:r>
              <a:rPr lang="de-AT" sz="1200" dirty="0" err="1" smtClean="0"/>
              <a:t>Mgmt</a:t>
            </a:r>
            <a:r>
              <a:rPr lang="de-AT" sz="12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smtClean="0"/>
              <a:t>Job </a:t>
            </a:r>
            <a:r>
              <a:rPr lang="de-AT" sz="1200" dirty="0" err="1" smtClean="0"/>
              <a:t>Mgmt</a:t>
            </a:r>
            <a:r>
              <a:rPr lang="de-AT" sz="1200" dirty="0" smtClean="0"/>
              <a:t>.</a:t>
            </a:r>
            <a:endParaRPr lang="de-AT" dirty="0" smtClean="0"/>
          </a:p>
        </p:txBody>
      </p:sp>
      <p:cxnSp>
        <p:nvCxnSpPr>
          <p:cNvPr id="101" name="Gekrümmte Verbindung 23"/>
          <p:cNvCxnSpPr>
            <a:stCxn id="100" idx="0"/>
            <a:endCxn id="138" idx="2"/>
          </p:cNvCxnSpPr>
          <p:nvPr/>
        </p:nvCxnSpPr>
        <p:spPr>
          <a:xfrm rot="16200000" flipV="1">
            <a:off x="3740032" y="4541248"/>
            <a:ext cx="475805" cy="118813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6" name="Textfeld 105"/>
          <p:cNvSpPr txBox="1"/>
          <p:nvPr/>
        </p:nvSpPr>
        <p:spPr>
          <a:xfrm>
            <a:off x="3563888" y="2708920"/>
            <a:ext cx="1016368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AT" sz="1200" dirty="0" smtClean="0"/>
              <a:t>WCF Services</a:t>
            </a:r>
            <a:endParaRPr lang="de-AT" sz="1200" dirty="0"/>
          </a:p>
        </p:txBody>
      </p:sp>
      <p:sp>
        <p:nvSpPr>
          <p:cNvPr id="138" name="Textfeld 137"/>
          <p:cNvSpPr txBox="1"/>
          <p:nvPr/>
        </p:nvSpPr>
        <p:spPr>
          <a:xfrm>
            <a:off x="2906141" y="4620412"/>
            <a:ext cx="955454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AT" sz="1200" dirty="0" smtClean="0"/>
              <a:t>WCF Service</a:t>
            </a:r>
            <a:endParaRPr lang="de-AT" sz="1200" dirty="0"/>
          </a:p>
        </p:txBody>
      </p:sp>
      <p:sp>
        <p:nvSpPr>
          <p:cNvPr id="179" name="Textfeld 178"/>
          <p:cNvSpPr txBox="1"/>
          <p:nvPr/>
        </p:nvSpPr>
        <p:spPr>
          <a:xfrm>
            <a:off x="3275856" y="1772816"/>
            <a:ext cx="1612044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AT" sz="1200" dirty="0" err="1" smtClean="0"/>
              <a:t>DataAccess</a:t>
            </a:r>
            <a:r>
              <a:rPr lang="de-AT" sz="1200" dirty="0" smtClean="0"/>
              <a:t> (</a:t>
            </a:r>
            <a:r>
              <a:rPr lang="de-AT" sz="1200" dirty="0" err="1" smtClean="0"/>
              <a:t>LinqToSql</a:t>
            </a:r>
            <a:r>
              <a:rPr lang="de-AT" sz="1200" dirty="0" smtClean="0"/>
              <a:t>)</a:t>
            </a:r>
            <a:endParaRPr lang="de-AT" sz="1200" dirty="0"/>
          </a:p>
        </p:txBody>
      </p:sp>
      <p:cxnSp>
        <p:nvCxnSpPr>
          <p:cNvPr id="56" name="Gekrümmte Verbindung 22"/>
          <p:cNvCxnSpPr>
            <a:stCxn id="5" idx="0"/>
            <a:endCxn id="59" idx="3"/>
          </p:cNvCxnSpPr>
          <p:nvPr/>
        </p:nvCxnSpPr>
        <p:spPr>
          <a:xfrm rot="16200000" flipV="1">
            <a:off x="1457654" y="890718"/>
            <a:ext cx="144016" cy="36004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Abgerundetes Rechteck 9"/>
          <p:cNvSpPr/>
          <p:nvPr/>
        </p:nvSpPr>
        <p:spPr>
          <a:xfrm>
            <a:off x="6444208" y="4719628"/>
            <a:ext cx="1944216" cy="108012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 err="1" smtClean="0"/>
              <a:t>Hive</a:t>
            </a:r>
            <a:r>
              <a:rPr lang="de-AT" dirty="0" smtClean="0"/>
              <a:t> Client GUI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err="1" smtClean="0"/>
              <a:t>Configuration</a:t>
            </a:r>
            <a:r>
              <a:rPr lang="de-AT" sz="1200" dirty="0" smtClean="0"/>
              <a:t> </a:t>
            </a:r>
            <a:r>
              <a:rPr lang="de-AT" sz="1200" dirty="0" err="1" smtClean="0"/>
              <a:t>of</a:t>
            </a:r>
            <a:r>
              <a:rPr lang="de-AT" sz="1200" dirty="0" smtClean="0"/>
              <a:t> Jobs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err="1" smtClean="0"/>
              <a:t>HiveExperiments</a:t>
            </a:r>
            <a:r>
              <a:rPr lang="de-AT" sz="1200" dirty="0" smtClean="0"/>
              <a:t> </a:t>
            </a:r>
            <a:r>
              <a:rPr lang="de-AT" sz="1200" dirty="0" err="1" smtClean="0"/>
              <a:t>Mgmt</a:t>
            </a:r>
            <a:r>
              <a:rPr lang="de-AT" sz="12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err="1" smtClean="0"/>
              <a:t>Downloading</a:t>
            </a:r>
            <a:r>
              <a:rPr lang="de-AT" sz="1200" dirty="0" smtClean="0"/>
              <a:t> </a:t>
            </a:r>
            <a:r>
              <a:rPr lang="de-AT" sz="1200" dirty="0" err="1" smtClean="0"/>
              <a:t>of</a:t>
            </a:r>
            <a:r>
              <a:rPr lang="de-AT" sz="1200" dirty="0" smtClean="0"/>
              <a:t> </a:t>
            </a:r>
            <a:r>
              <a:rPr lang="de-AT" sz="1200" dirty="0" err="1" smtClean="0"/>
              <a:t>Results</a:t>
            </a:r>
            <a:endParaRPr lang="de-AT" dirty="0" smtClean="0"/>
          </a:p>
        </p:txBody>
      </p:sp>
      <p:cxnSp>
        <p:nvCxnSpPr>
          <p:cNvPr id="96" name="Gekrümmte Verbindung 50"/>
          <p:cNvCxnSpPr>
            <a:stCxn id="11" idx="3"/>
            <a:endCxn id="8" idx="1"/>
          </p:cNvCxnSpPr>
          <p:nvPr/>
        </p:nvCxnSpPr>
        <p:spPr>
          <a:xfrm>
            <a:off x="4932040" y="2384884"/>
            <a:ext cx="2016224" cy="576064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Gekrümmte Verbindung 22"/>
          <p:cNvCxnSpPr>
            <a:stCxn id="6" idx="3"/>
            <a:endCxn id="11" idx="1"/>
          </p:cNvCxnSpPr>
          <p:nvPr/>
        </p:nvCxnSpPr>
        <p:spPr>
          <a:xfrm flipV="1">
            <a:off x="2372233" y="2384884"/>
            <a:ext cx="903623" cy="966591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Gekrümmte Verbindung 22"/>
          <p:cNvCxnSpPr>
            <a:stCxn id="85" idx="1"/>
            <a:endCxn id="106" idx="2"/>
          </p:cNvCxnSpPr>
          <p:nvPr/>
        </p:nvCxnSpPr>
        <p:spPr>
          <a:xfrm rot="10800000">
            <a:off x="4072073" y="2985920"/>
            <a:ext cx="2422079" cy="1121641"/>
          </a:xfrm>
          <a:prstGeom prst="curved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Gekrümmte Verbindung 22"/>
          <p:cNvCxnSpPr>
            <a:stCxn id="10" idx="0"/>
            <a:endCxn id="106" idx="2"/>
          </p:cNvCxnSpPr>
          <p:nvPr/>
        </p:nvCxnSpPr>
        <p:spPr>
          <a:xfrm rot="5400000" flipH="1" flipV="1">
            <a:off x="3239158" y="3130630"/>
            <a:ext cx="977625" cy="688204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Gekrümmte Verbindung 22"/>
          <p:cNvCxnSpPr>
            <a:stCxn id="84" idx="1"/>
            <a:endCxn id="106" idx="2"/>
          </p:cNvCxnSpPr>
          <p:nvPr/>
        </p:nvCxnSpPr>
        <p:spPr>
          <a:xfrm rot="10800000">
            <a:off x="4072072" y="2985920"/>
            <a:ext cx="2372136" cy="2273769"/>
          </a:xfrm>
          <a:prstGeom prst="curved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Gekrümmte Verbindung 22"/>
          <p:cNvCxnSpPr>
            <a:stCxn id="6" idx="3"/>
            <a:endCxn id="10" idx="1"/>
          </p:cNvCxnSpPr>
          <p:nvPr/>
        </p:nvCxnSpPr>
        <p:spPr>
          <a:xfrm>
            <a:off x="2372233" y="3351475"/>
            <a:ext cx="183543" cy="936105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Hive</a:t>
            </a:r>
            <a:r>
              <a:rPr lang="de-AT" dirty="0" smtClean="0"/>
              <a:t> </a:t>
            </a:r>
            <a:r>
              <a:rPr lang="de-AT" dirty="0" err="1" smtClean="0"/>
              <a:t>Overview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AT" dirty="0" smtClean="0"/>
              <a:t>Communication</a:t>
            </a:r>
          </a:p>
          <a:p>
            <a:pPr lvl="1"/>
            <a:r>
              <a:rPr lang="de-AT" dirty="0" smtClean="0"/>
              <a:t>WCF</a:t>
            </a:r>
          </a:p>
          <a:p>
            <a:pPr lvl="1"/>
            <a:r>
              <a:rPr lang="de-AT" dirty="0" smtClean="0"/>
              <a:t>HTTP / </a:t>
            </a:r>
            <a:r>
              <a:rPr lang="de-AT" dirty="0" err="1" smtClean="0"/>
              <a:t>MessageSecurity</a:t>
            </a:r>
            <a:endParaRPr lang="de-AT" dirty="0" smtClean="0"/>
          </a:p>
          <a:p>
            <a:pPr lvl="1"/>
            <a:r>
              <a:rPr lang="de-AT" dirty="0" smtClean="0"/>
              <a:t>NETTCP / </a:t>
            </a:r>
            <a:r>
              <a:rPr lang="de-AT" dirty="0" err="1" smtClean="0"/>
              <a:t>TransportSecurityWithCredentials</a:t>
            </a:r>
            <a:endParaRPr lang="de-AT" dirty="0" smtClean="0"/>
          </a:p>
          <a:p>
            <a:pPr lvl="2"/>
            <a:r>
              <a:rPr lang="de-AT" dirty="0" smtClean="0"/>
              <a:t>Streaming </a:t>
            </a:r>
            <a:r>
              <a:rPr lang="de-AT" dirty="0" err="1" smtClean="0"/>
              <a:t>for</a:t>
            </a:r>
            <a:r>
              <a:rPr lang="de-AT" dirty="0" smtClean="0"/>
              <a:t> heavy </a:t>
            </a:r>
            <a:r>
              <a:rPr lang="de-AT" dirty="0" err="1" smtClean="0"/>
              <a:t>weight</a:t>
            </a:r>
            <a:r>
              <a:rPr lang="de-AT" dirty="0" smtClean="0"/>
              <a:t> </a:t>
            </a:r>
            <a:r>
              <a:rPr lang="de-AT" dirty="0" err="1" smtClean="0"/>
              <a:t>Operations</a:t>
            </a:r>
            <a:endParaRPr lang="de-AT" dirty="0" smtClean="0"/>
          </a:p>
          <a:p>
            <a:r>
              <a:rPr lang="de-AT" dirty="0" smtClean="0"/>
              <a:t>Authentication</a:t>
            </a:r>
          </a:p>
          <a:p>
            <a:pPr lvl="1"/>
            <a:r>
              <a:rPr lang="de-AT" dirty="0" smtClean="0"/>
              <a:t>ASP.NET Authentication</a:t>
            </a:r>
          </a:p>
          <a:p>
            <a:pPr lvl="1"/>
            <a:r>
              <a:rPr lang="de-AT" dirty="0" err="1" smtClean="0"/>
              <a:t>SqlServer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Provider</a:t>
            </a:r>
          </a:p>
          <a:p>
            <a:pPr lvl="1"/>
            <a:r>
              <a:rPr lang="de-AT" dirty="0" smtClean="0"/>
              <a:t>Will </a:t>
            </a:r>
            <a:r>
              <a:rPr lang="de-AT" dirty="0" err="1" smtClean="0"/>
              <a:t>be</a:t>
            </a:r>
            <a:r>
              <a:rPr lang="de-AT" dirty="0" smtClean="0"/>
              <a:t> SSO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other</a:t>
            </a:r>
            <a:r>
              <a:rPr lang="de-AT" dirty="0" smtClean="0"/>
              <a:t> HL Services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Hive</a:t>
            </a:r>
            <a:r>
              <a:rPr lang="de-AT" dirty="0" smtClean="0"/>
              <a:t> </a:t>
            </a:r>
            <a:r>
              <a:rPr lang="de-AT" dirty="0" err="1" smtClean="0"/>
              <a:t>Overview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10000"/>
          </a:bodyPr>
          <a:lstStyle/>
          <a:p>
            <a:r>
              <a:rPr lang="de-AT" dirty="0" smtClean="0"/>
              <a:t>Job </a:t>
            </a:r>
            <a:r>
              <a:rPr lang="de-AT" dirty="0" err="1" smtClean="0"/>
              <a:t>Scheduling</a:t>
            </a:r>
            <a:endParaRPr lang="de-AT" dirty="0" smtClean="0"/>
          </a:p>
          <a:p>
            <a:pPr lvl="1"/>
            <a:r>
              <a:rPr lang="de-AT" dirty="0" smtClean="0"/>
              <a:t>Time Schedule</a:t>
            </a:r>
          </a:p>
          <a:p>
            <a:pPr lvl="1"/>
            <a:r>
              <a:rPr lang="de-AT" dirty="0" smtClean="0"/>
              <a:t>Free Memory</a:t>
            </a:r>
          </a:p>
          <a:p>
            <a:pPr lvl="1"/>
            <a:r>
              <a:rPr lang="de-AT" dirty="0" smtClean="0"/>
              <a:t>Free Cores (= TotalCores – </a:t>
            </a:r>
            <a:r>
              <a:rPr lang="de-AT" dirty="0" err="1" smtClean="0"/>
              <a:t>JobsCalculating</a:t>
            </a:r>
            <a:r>
              <a:rPr lang="de-AT" dirty="0" smtClean="0"/>
              <a:t>)</a:t>
            </a:r>
          </a:p>
          <a:p>
            <a:r>
              <a:rPr lang="de-AT" dirty="0" err="1" smtClean="0"/>
              <a:t>Plugin-Deployment</a:t>
            </a:r>
            <a:endParaRPr lang="de-AT" dirty="0" smtClean="0"/>
          </a:p>
          <a:p>
            <a:pPr lvl="1"/>
            <a:r>
              <a:rPr lang="de-AT" dirty="0" err="1" smtClean="0"/>
              <a:t>Determines</a:t>
            </a:r>
            <a:r>
              <a:rPr lang="de-AT" dirty="0" smtClean="0"/>
              <a:t> </a:t>
            </a:r>
            <a:r>
              <a:rPr lang="de-AT" dirty="0" err="1" smtClean="0"/>
              <a:t>dependencies</a:t>
            </a:r>
            <a:r>
              <a:rPr lang="de-AT" dirty="0" smtClean="0"/>
              <a:t> </a:t>
            </a:r>
            <a:r>
              <a:rPr lang="de-AT" dirty="0" err="1" smtClean="0"/>
              <a:t>before</a:t>
            </a:r>
            <a:r>
              <a:rPr lang="de-AT" dirty="0" smtClean="0"/>
              <a:t> </a:t>
            </a:r>
            <a:r>
              <a:rPr lang="de-AT" dirty="0" err="1" smtClean="0"/>
              <a:t>submitting</a:t>
            </a:r>
            <a:r>
              <a:rPr lang="de-AT" dirty="0" smtClean="0"/>
              <a:t> Job</a:t>
            </a:r>
          </a:p>
          <a:p>
            <a:pPr lvl="1"/>
            <a:r>
              <a:rPr lang="de-AT" dirty="0" err="1" smtClean="0"/>
              <a:t>When</a:t>
            </a:r>
            <a:r>
              <a:rPr lang="de-AT" dirty="0" smtClean="0"/>
              <a:t> Slave </a:t>
            </a:r>
            <a:r>
              <a:rPr lang="de-AT" dirty="0" err="1" smtClean="0"/>
              <a:t>executes</a:t>
            </a:r>
            <a:r>
              <a:rPr lang="de-AT" dirty="0" smtClean="0"/>
              <a:t> a </a:t>
            </a:r>
            <a:r>
              <a:rPr lang="de-AT" dirty="0" err="1" smtClean="0"/>
              <a:t>job</a:t>
            </a:r>
            <a:r>
              <a:rPr lang="de-AT" dirty="0" smtClean="0"/>
              <a:t>, </a:t>
            </a:r>
            <a:r>
              <a:rPr lang="de-AT" dirty="0" err="1" smtClean="0"/>
              <a:t>it</a:t>
            </a:r>
            <a:r>
              <a:rPr lang="de-AT" dirty="0" smtClean="0"/>
              <a:t> </a:t>
            </a:r>
            <a:r>
              <a:rPr lang="de-AT" dirty="0" err="1" smtClean="0"/>
              <a:t>requests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plugins</a:t>
            </a:r>
            <a:r>
              <a:rPr lang="de-AT" dirty="0" smtClean="0"/>
              <a:t> </a:t>
            </a:r>
            <a:r>
              <a:rPr lang="de-AT" dirty="0" err="1" smtClean="0"/>
              <a:t>from</a:t>
            </a:r>
            <a:r>
              <a:rPr lang="de-AT" dirty="0" smtClean="0"/>
              <a:t> Server</a:t>
            </a:r>
          </a:p>
          <a:p>
            <a:pPr lvl="2"/>
            <a:r>
              <a:rPr lang="de-AT" dirty="0" smtClean="0"/>
              <a:t>Slave </a:t>
            </a:r>
            <a:r>
              <a:rPr lang="de-AT" dirty="0" err="1" smtClean="0"/>
              <a:t>caches</a:t>
            </a:r>
            <a:r>
              <a:rPr lang="de-AT" dirty="0" smtClean="0"/>
              <a:t> </a:t>
            </a:r>
            <a:r>
              <a:rPr lang="de-AT" dirty="0" err="1" smtClean="0"/>
              <a:t>already</a:t>
            </a:r>
            <a:r>
              <a:rPr lang="de-AT" dirty="0" smtClean="0"/>
              <a:t> </a:t>
            </a:r>
            <a:r>
              <a:rPr lang="de-AT" dirty="0" err="1" smtClean="0"/>
              <a:t>downloaded</a:t>
            </a:r>
            <a:r>
              <a:rPr lang="de-AT" dirty="0" smtClean="0"/>
              <a:t> </a:t>
            </a:r>
            <a:r>
              <a:rPr lang="de-AT" dirty="0" err="1" smtClean="0"/>
              <a:t>plugins</a:t>
            </a:r>
            <a:endParaRPr lang="de-AT" dirty="0" smtClean="0"/>
          </a:p>
          <a:p>
            <a:pPr lvl="2"/>
            <a:r>
              <a:rPr lang="de-AT" dirty="0" smtClean="0"/>
              <a:t>Server must* </a:t>
            </a:r>
            <a:r>
              <a:rPr lang="de-AT" dirty="0" err="1" smtClean="0"/>
              <a:t>have</a:t>
            </a:r>
            <a:r>
              <a:rPr lang="de-AT" dirty="0" smtClean="0"/>
              <a:t> </a:t>
            </a:r>
            <a:r>
              <a:rPr lang="de-AT" dirty="0" err="1" smtClean="0"/>
              <a:t>those</a:t>
            </a:r>
            <a:r>
              <a:rPr lang="de-AT" dirty="0" smtClean="0"/>
              <a:t> </a:t>
            </a:r>
            <a:r>
              <a:rPr lang="de-AT" dirty="0" err="1" smtClean="0"/>
              <a:t>plugins</a:t>
            </a:r>
            <a:endParaRPr lang="de-AT" dirty="0" smtClean="0"/>
          </a:p>
          <a:p>
            <a:pPr lvl="3">
              <a:buNone/>
            </a:pPr>
            <a:r>
              <a:rPr lang="de-AT" sz="1700" dirty="0" smtClean="0"/>
              <a:t>* </a:t>
            </a:r>
            <a:r>
              <a:rPr lang="de-AT" sz="1700" dirty="0" err="1" smtClean="0"/>
              <a:t>this</a:t>
            </a:r>
            <a:r>
              <a:rPr lang="de-AT" sz="1700" dirty="0" smtClean="0"/>
              <a:t> </a:t>
            </a:r>
            <a:r>
              <a:rPr lang="de-AT" sz="1700" dirty="0" err="1" smtClean="0"/>
              <a:t>is</a:t>
            </a:r>
            <a:r>
              <a:rPr lang="de-AT" sz="1700" dirty="0" smtClean="0"/>
              <a:t> </a:t>
            </a:r>
            <a:r>
              <a:rPr lang="de-AT" sz="1700" dirty="0" err="1" smtClean="0"/>
              <a:t>subject</a:t>
            </a:r>
            <a:r>
              <a:rPr lang="de-AT" sz="1700" dirty="0" smtClean="0"/>
              <a:t> </a:t>
            </a:r>
            <a:r>
              <a:rPr lang="de-AT" sz="1700" dirty="0" err="1" smtClean="0"/>
              <a:t>of</a:t>
            </a:r>
            <a:r>
              <a:rPr lang="de-AT" sz="1700" dirty="0" smtClean="0"/>
              <a:t> </a:t>
            </a:r>
            <a:r>
              <a:rPr lang="de-AT" sz="1700" dirty="0" err="1" smtClean="0"/>
              <a:t>future</a:t>
            </a:r>
            <a:r>
              <a:rPr lang="de-AT" sz="1700" dirty="0" smtClean="0"/>
              <a:t> </a:t>
            </a:r>
            <a:r>
              <a:rPr lang="de-AT" sz="1700" dirty="0" err="1" smtClean="0"/>
              <a:t>change</a:t>
            </a:r>
            <a:r>
              <a:rPr lang="de-AT" sz="1700" dirty="0" smtClean="0"/>
              <a:t>, so </a:t>
            </a:r>
            <a:r>
              <a:rPr lang="de-AT" sz="1700" dirty="0" err="1" smtClean="0"/>
              <a:t>that</a:t>
            </a:r>
            <a:r>
              <a:rPr lang="de-AT" sz="1700" dirty="0" smtClean="0"/>
              <a:t> a </a:t>
            </a:r>
            <a:r>
              <a:rPr lang="de-AT" sz="1700" dirty="0" err="1" smtClean="0"/>
              <a:t>client</a:t>
            </a:r>
            <a:r>
              <a:rPr lang="de-AT" sz="1700" dirty="0" smtClean="0"/>
              <a:t> </a:t>
            </a:r>
            <a:r>
              <a:rPr lang="de-AT" sz="1700" dirty="0" err="1" smtClean="0"/>
              <a:t>can</a:t>
            </a:r>
            <a:r>
              <a:rPr lang="de-AT" sz="1700" dirty="0" smtClean="0"/>
              <a:t> </a:t>
            </a:r>
            <a:r>
              <a:rPr lang="de-AT" sz="1700" dirty="0" err="1" smtClean="0"/>
              <a:t>submit</a:t>
            </a:r>
            <a:r>
              <a:rPr lang="de-AT" sz="1700" dirty="0" smtClean="0"/>
              <a:t> </a:t>
            </a:r>
            <a:r>
              <a:rPr lang="de-AT" sz="1700" dirty="0" err="1" smtClean="0"/>
              <a:t>the</a:t>
            </a:r>
            <a:r>
              <a:rPr lang="de-AT" sz="1700" dirty="0" smtClean="0"/>
              <a:t> </a:t>
            </a:r>
            <a:r>
              <a:rPr lang="de-AT" sz="1700" dirty="0" err="1" smtClean="0"/>
              <a:t>plugins</a:t>
            </a:r>
            <a:endParaRPr lang="de-AT" sz="1700" dirty="0" smtClean="0"/>
          </a:p>
          <a:p>
            <a:pPr lvl="1"/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Hive</a:t>
            </a:r>
            <a:r>
              <a:rPr lang="de-AT" dirty="0" smtClean="0"/>
              <a:t> </a:t>
            </a:r>
            <a:r>
              <a:rPr lang="de-AT" dirty="0" err="1" smtClean="0"/>
              <a:t>Overview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de-AT" sz="2800" dirty="0" smtClean="0"/>
              <a:t>Server-Slave Communication </a:t>
            </a:r>
            <a:r>
              <a:rPr lang="de-AT" sz="2800" dirty="0" err="1" smtClean="0"/>
              <a:t>realized</a:t>
            </a:r>
            <a:r>
              <a:rPr lang="de-AT" sz="2800" dirty="0" smtClean="0"/>
              <a:t> </a:t>
            </a:r>
            <a:r>
              <a:rPr lang="de-AT" sz="2800" dirty="0" err="1" smtClean="0"/>
              <a:t>with</a:t>
            </a:r>
            <a:r>
              <a:rPr lang="de-AT" sz="2800" dirty="0" smtClean="0"/>
              <a:t> „</a:t>
            </a:r>
            <a:r>
              <a:rPr lang="de-AT" sz="2800" dirty="0" err="1" smtClean="0"/>
              <a:t>Heartbeats</a:t>
            </a:r>
            <a:r>
              <a:rPr lang="de-AT" sz="2800" dirty="0" smtClean="0"/>
              <a:t>“</a:t>
            </a:r>
          </a:p>
          <a:p>
            <a:pPr lvl="1"/>
            <a:r>
              <a:rPr lang="de-AT" sz="2400" dirty="0" smtClean="0"/>
              <a:t>Slave </a:t>
            </a:r>
            <a:r>
              <a:rPr lang="de-AT" sz="2400" dirty="0" err="1" smtClean="0"/>
              <a:t>sends</a:t>
            </a:r>
            <a:r>
              <a:rPr lang="de-AT" sz="2400" dirty="0" smtClean="0"/>
              <a:t> </a:t>
            </a:r>
            <a:r>
              <a:rPr lang="de-AT" sz="2400" dirty="0" err="1" smtClean="0"/>
              <a:t>heartbeat</a:t>
            </a:r>
            <a:r>
              <a:rPr lang="de-AT" sz="2400" dirty="0" smtClean="0"/>
              <a:t> </a:t>
            </a:r>
            <a:r>
              <a:rPr lang="de-AT" sz="2400" dirty="0" err="1" smtClean="0"/>
              <a:t>signals</a:t>
            </a:r>
            <a:r>
              <a:rPr lang="de-AT" sz="2400" dirty="0" smtClean="0"/>
              <a:t> in </a:t>
            </a:r>
            <a:r>
              <a:rPr lang="de-AT" sz="2400" dirty="0" err="1" smtClean="0"/>
              <a:t>intervals</a:t>
            </a:r>
            <a:endParaRPr lang="de-AT" sz="2400" dirty="0" smtClean="0"/>
          </a:p>
          <a:p>
            <a:pPr lvl="1"/>
            <a:r>
              <a:rPr lang="de-AT" sz="2400" dirty="0" err="1" smtClean="0"/>
              <a:t>To</a:t>
            </a:r>
            <a:r>
              <a:rPr lang="de-AT" sz="2400" dirty="0" smtClean="0"/>
              <a:t> </a:t>
            </a:r>
            <a:r>
              <a:rPr lang="de-AT" sz="2400" dirty="0" err="1" smtClean="0"/>
              <a:t>avoid</a:t>
            </a:r>
            <a:r>
              <a:rPr lang="de-AT" sz="2400" dirty="0" smtClean="0"/>
              <a:t> Firewall </a:t>
            </a:r>
            <a:r>
              <a:rPr lang="de-AT" sz="2400" dirty="0" err="1" smtClean="0"/>
              <a:t>and</a:t>
            </a:r>
            <a:r>
              <a:rPr lang="de-AT" sz="2400" dirty="0" smtClean="0"/>
              <a:t> NAT-Problems</a:t>
            </a:r>
          </a:p>
          <a:p>
            <a:pPr lvl="1"/>
            <a:r>
              <a:rPr lang="de-AT" sz="2400" dirty="0" err="1" smtClean="0"/>
              <a:t>Contains</a:t>
            </a:r>
            <a:endParaRPr lang="de-AT" sz="2400" dirty="0" smtClean="0"/>
          </a:p>
          <a:p>
            <a:pPr lvl="2"/>
            <a:r>
              <a:rPr lang="de-AT" sz="2000" dirty="0" err="1" smtClean="0"/>
              <a:t>FreeMemory</a:t>
            </a:r>
            <a:r>
              <a:rPr lang="de-AT" sz="2000" dirty="0" smtClean="0"/>
              <a:t>, </a:t>
            </a:r>
            <a:r>
              <a:rPr lang="de-AT" sz="2000" dirty="0" err="1" smtClean="0"/>
              <a:t>FreeCores</a:t>
            </a:r>
            <a:endParaRPr lang="de-AT" sz="2000" dirty="0" smtClean="0"/>
          </a:p>
          <a:p>
            <a:pPr lvl="2"/>
            <a:r>
              <a:rPr lang="de-AT" sz="2000" dirty="0" err="1" smtClean="0"/>
              <a:t>Ids</a:t>
            </a:r>
            <a:r>
              <a:rPr lang="de-AT" sz="2000" dirty="0" smtClean="0"/>
              <a:t> &amp; </a:t>
            </a:r>
            <a:r>
              <a:rPr lang="de-AT" sz="2000" dirty="0" err="1" smtClean="0"/>
              <a:t>ExecutionTime</a:t>
            </a:r>
            <a:r>
              <a:rPr lang="de-AT" sz="2000" dirty="0" smtClean="0"/>
              <a:t> </a:t>
            </a:r>
            <a:r>
              <a:rPr lang="de-AT" sz="2000" dirty="0" err="1" smtClean="0"/>
              <a:t>of</a:t>
            </a:r>
            <a:r>
              <a:rPr lang="de-AT" sz="2000" dirty="0" smtClean="0"/>
              <a:t> </a:t>
            </a:r>
            <a:r>
              <a:rPr lang="de-AT" sz="2000" dirty="0" err="1" smtClean="0"/>
              <a:t>calculating</a:t>
            </a:r>
            <a:r>
              <a:rPr lang="de-AT" sz="2000" dirty="0" smtClean="0"/>
              <a:t> Jobs</a:t>
            </a:r>
          </a:p>
          <a:p>
            <a:pPr lvl="1"/>
            <a:r>
              <a:rPr lang="de-AT" sz="2400" dirty="0" smtClean="0"/>
              <a:t>Response </a:t>
            </a:r>
            <a:r>
              <a:rPr lang="de-AT" sz="2400" dirty="0" err="1" smtClean="0"/>
              <a:t>tells</a:t>
            </a:r>
            <a:r>
              <a:rPr lang="de-AT" sz="2400" dirty="0" smtClean="0"/>
              <a:t> </a:t>
            </a:r>
            <a:r>
              <a:rPr lang="de-AT" sz="2400" dirty="0" err="1" smtClean="0"/>
              <a:t>the</a:t>
            </a:r>
            <a:r>
              <a:rPr lang="de-AT" sz="2400" dirty="0" smtClean="0"/>
              <a:t> Slave</a:t>
            </a:r>
            <a:br>
              <a:rPr lang="de-AT" sz="2400" dirty="0" smtClean="0"/>
            </a:br>
            <a:r>
              <a:rPr lang="de-AT" sz="2400" dirty="0" err="1" smtClean="0"/>
              <a:t>what</a:t>
            </a:r>
            <a:r>
              <a:rPr lang="de-AT" sz="2400" dirty="0" smtClean="0"/>
              <a:t> </a:t>
            </a:r>
            <a:r>
              <a:rPr lang="de-AT" sz="2400" dirty="0" err="1" smtClean="0"/>
              <a:t>to</a:t>
            </a:r>
            <a:r>
              <a:rPr lang="de-AT" sz="2400" dirty="0" smtClean="0"/>
              <a:t> do </a:t>
            </a:r>
            <a:r>
              <a:rPr lang="de-AT" sz="2400" dirty="0" err="1" smtClean="0"/>
              <a:t>next</a:t>
            </a:r>
            <a:endParaRPr lang="de-AT" sz="2400" dirty="0" smtClean="0"/>
          </a:p>
          <a:p>
            <a:pPr lvl="2"/>
            <a:r>
              <a:rPr lang="de-AT" sz="2000" dirty="0" err="1" smtClean="0"/>
              <a:t>FetchNewJob</a:t>
            </a:r>
            <a:endParaRPr lang="de-AT" sz="2000" dirty="0" smtClean="0"/>
          </a:p>
          <a:p>
            <a:pPr lvl="2"/>
            <a:r>
              <a:rPr lang="de-AT" sz="2000" dirty="0" err="1" smtClean="0"/>
              <a:t>AbortJob</a:t>
            </a:r>
            <a:endParaRPr lang="de-AT" sz="2000" dirty="0"/>
          </a:p>
        </p:txBody>
      </p:sp>
      <p:pic>
        <p:nvPicPr>
          <p:cNvPr id="1026" name="Picture 2" descr="C:\ch\stuff\Präsentation\example-pc-tower.jpg"/>
          <p:cNvPicPr>
            <a:picLocks noChangeAspect="1" noChangeArrowheads="1"/>
          </p:cNvPicPr>
          <p:nvPr/>
        </p:nvPicPr>
        <p:blipFill>
          <a:blip r:embed="rId2" cstate="print"/>
          <a:srcRect l="8422" r="13376" b="12059"/>
          <a:stretch>
            <a:fillRect/>
          </a:stretch>
        </p:blipFill>
        <p:spPr bwMode="auto">
          <a:xfrm>
            <a:off x="5120198" y="5312891"/>
            <a:ext cx="715080" cy="804131"/>
          </a:xfrm>
          <a:prstGeom prst="rect">
            <a:avLst/>
          </a:prstGeom>
          <a:noFill/>
        </p:spPr>
      </p:pic>
      <p:pic>
        <p:nvPicPr>
          <p:cNvPr id="10" name="Picture 2" descr="C:\ch\stuff\Präsentation\example-pc-tower.jpg"/>
          <p:cNvPicPr>
            <a:picLocks noChangeAspect="1" noChangeArrowheads="1"/>
          </p:cNvPicPr>
          <p:nvPr/>
        </p:nvPicPr>
        <p:blipFill>
          <a:blip r:embed="rId2" cstate="print"/>
          <a:srcRect l="8422" r="13376" b="12059"/>
          <a:stretch>
            <a:fillRect/>
          </a:stretch>
        </p:blipFill>
        <p:spPr bwMode="auto">
          <a:xfrm>
            <a:off x="5912286" y="5312891"/>
            <a:ext cx="715080" cy="804131"/>
          </a:xfrm>
          <a:prstGeom prst="rect">
            <a:avLst/>
          </a:prstGeom>
          <a:noFill/>
        </p:spPr>
      </p:pic>
      <p:pic>
        <p:nvPicPr>
          <p:cNvPr id="11" name="Picture 2" descr="C:\ch\stuff\Präsentation\example-pc-tower.jpg"/>
          <p:cNvPicPr>
            <a:picLocks noChangeAspect="1" noChangeArrowheads="1"/>
          </p:cNvPicPr>
          <p:nvPr/>
        </p:nvPicPr>
        <p:blipFill>
          <a:blip r:embed="rId2" cstate="print"/>
          <a:srcRect l="8422" r="13376" b="12059"/>
          <a:stretch>
            <a:fillRect/>
          </a:stretch>
        </p:blipFill>
        <p:spPr bwMode="auto">
          <a:xfrm>
            <a:off x="6704374" y="5312891"/>
            <a:ext cx="715080" cy="804131"/>
          </a:xfrm>
          <a:prstGeom prst="rect">
            <a:avLst/>
          </a:prstGeom>
          <a:noFill/>
        </p:spPr>
      </p:pic>
      <p:pic>
        <p:nvPicPr>
          <p:cNvPr id="12" name="Picture 2" descr="C:\ch\stuff\Präsentation\example-pc-tower.jpg"/>
          <p:cNvPicPr>
            <a:picLocks noChangeAspect="1" noChangeArrowheads="1"/>
          </p:cNvPicPr>
          <p:nvPr/>
        </p:nvPicPr>
        <p:blipFill>
          <a:blip r:embed="rId2" cstate="print"/>
          <a:srcRect l="8422" r="13376" b="12059"/>
          <a:stretch>
            <a:fillRect/>
          </a:stretch>
        </p:blipFill>
        <p:spPr bwMode="auto">
          <a:xfrm>
            <a:off x="7496462" y="5312891"/>
            <a:ext cx="715080" cy="804131"/>
          </a:xfrm>
          <a:prstGeom prst="rect">
            <a:avLst/>
          </a:prstGeom>
          <a:noFill/>
        </p:spPr>
      </p:pic>
      <p:pic>
        <p:nvPicPr>
          <p:cNvPr id="13" name="Picture 2" descr="C:\ch\stuff\Präsentation\example-pc-tower.jpg"/>
          <p:cNvPicPr>
            <a:picLocks noChangeAspect="1" noChangeArrowheads="1"/>
          </p:cNvPicPr>
          <p:nvPr/>
        </p:nvPicPr>
        <p:blipFill>
          <a:blip r:embed="rId2" cstate="print"/>
          <a:srcRect l="8422" r="13376" b="12059"/>
          <a:stretch>
            <a:fillRect/>
          </a:stretch>
        </p:blipFill>
        <p:spPr bwMode="auto">
          <a:xfrm>
            <a:off x="8283550" y="5312891"/>
            <a:ext cx="715080" cy="804131"/>
          </a:xfrm>
          <a:prstGeom prst="rect">
            <a:avLst/>
          </a:prstGeom>
          <a:noFill/>
        </p:spPr>
      </p:pic>
      <p:pic>
        <p:nvPicPr>
          <p:cNvPr id="1027" name="Picture 3" descr="C:\ch\stuff\Präsentation\blade-servers-64x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3212976"/>
            <a:ext cx="609600" cy="609600"/>
          </a:xfrm>
          <a:prstGeom prst="rect">
            <a:avLst/>
          </a:prstGeom>
          <a:noFill/>
        </p:spPr>
      </p:pic>
      <p:cxnSp>
        <p:nvCxnSpPr>
          <p:cNvPr id="16" name="Curved Connector 15"/>
          <p:cNvCxnSpPr>
            <a:stCxn id="1026" idx="0"/>
            <a:endCxn id="1027" idx="2"/>
          </p:cNvCxnSpPr>
          <p:nvPr/>
        </p:nvCxnSpPr>
        <p:spPr>
          <a:xfrm rot="5400000" flipH="1" flipV="1">
            <a:off x="5728256" y="3572059"/>
            <a:ext cx="1490315" cy="199135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Curved Connector 16"/>
          <p:cNvCxnSpPr>
            <a:stCxn id="10" idx="0"/>
            <a:endCxn id="1027" idx="2"/>
          </p:cNvCxnSpPr>
          <p:nvPr/>
        </p:nvCxnSpPr>
        <p:spPr>
          <a:xfrm rot="5400000" flipH="1" flipV="1">
            <a:off x="6124300" y="3968103"/>
            <a:ext cx="1490315" cy="119926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Curved Connector 17"/>
          <p:cNvCxnSpPr>
            <a:stCxn id="11" idx="0"/>
            <a:endCxn id="1027" idx="2"/>
          </p:cNvCxnSpPr>
          <p:nvPr/>
        </p:nvCxnSpPr>
        <p:spPr>
          <a:xfrm rot="5400000" flipH="1" flipV="1">
            <a:off x="6520344" y="4364147"/>
            <a:ext cx="1490315" cy="40717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Curved Connector 18"/>
          <p:cNvCxnSpPr>
            <a:stCxn id="12" idx="0"/>
            <a:endCxn id="1027" idx="2"/>
          </p:cNvCxnSpPr>
          <p:nvPr/>
        </p:nvCxnSpPr>
        <p:spPr>
          <a:xfrm rot="16200000" flipV="1">
            <a:off x="6916388" y="4375277"/>
            <a:ext cx="1490315" cy="38491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Curved Connector 25"/>
          <p:cNvCxnSpPr>
            <a:stCxn id="13" idx="0"/>
            <a:endCxn id="1027" idx="2"/>
          </p:cNvCxnSpPr>
          <p:nvPr/>
        </p:nvCxnSpPr>
        <p:spPr>
          <a:xfrm rot="16200000" flipV="1">
            <a:off x="7309932" y="3981733"/>
            <a:ext cx="1490315" cy="117200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C:\ch\stuff\Präsentation\heart_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3230" y="5024859"/>
            <a:ext cx="288031" cy="288032"/>
          </a:xfrm>
          <a:prstGeom prst="rect">
            <a:avLst/>
          </a:prstGeom>
          <a:noFill/>
        </p:spPr>
      </p:pic>
      <p:pic>
        <p:nvPicPr>
          <p:cNvPr id="30" name="Picture 4" descr="C:\ch\stuff\Präsentation\heart_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32413" y="4870598"/>
            <a:ext cx="288031" cy="288032"/>
          </a:xfrm>
          <a:prstGeom prst="rect">
            <a:avLst/>
          </a:prstGeom>
          <a:noFill/>
        </p:spPr>
      </p:pic>
      <p:pic>
        <p:nvPicPr>
          <p:cNvPr id="31" name="Picture 4" descr="C:\ch\stuff\Präsentation\heart_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527" y="4918231"/>
            <a:ext cx="288031" cy="288032"/>
          </a:xfrm>
          <a:prstGeom prst="rect">
            <a:avLst/>
          </a:prstGeom>
          <a:noFill/>
        </p:spPr>
      </p:pic>
      <p:pic>
        <p:nvPicPr>
          <p:cNvPr id="32" name="Picture 4" descr="C:\ch\stuff\Präsentation\heart_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4797152"/>
            <a:ext cx="288031" cy="288032"/>
          </a:xfrm>
          <a:prstGeom prst="rect">
            <a:avLst/>
          </a:prstGeom>
          <a:noFill/>
        </p:spPr>
      </p:pic>
      <p:pic>
        <p:nvPicPr>
          <p:cNvPr id="33" name="Picture 4" descr="C:\ch\stuff\Präsentation\heart_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03045" y="4964602"/>
            <a:ext cx="288031" cy="288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Jobs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347048" cy="4525963"/>
          </a:xfrm>
        </p:spPr>
        <p:txBody>
          <a:bodyPr>
            <a:normAutofit/>
          </a:bodyPr>
          <a:lstStyle/>
          <a:p>
            <a:r>
              <a:rPr lang="de-AT" sz="2400" dirty="0" err="1" smtClean="0"/>
              <a:t>IJob</a:t>
            </a:r>
            <a:endParaRPr lang="de-AT" sz="2400" dirty="0" smtClean="0"/>
          </a:p>
          <a:p>
            <a:pPr lvl="1"/>
            <a:r>
              <a:rPr lang="de-AT" sz="2000" dirty="0" err="1" smtClean="0"/>
              <a:t>Any</a:t>
            </a:r>
            <a:r>
              <a:rPr lang="de-AT" sz="2000" dirty="0" smtClean="0"/>
              <a:t> </a:t>
            </a:r>
            <a:r>
              <a:rPr lang="de-AT" sz="2000" dirty="0" err="1" smtClean="0"/>
              <a:t>object</a:t>
            </a:r>
            <a:r>
              <a:rPr lang="de-AT" sz="2000" dirty="0" smtClean="0"/>
              <a:t> </a:t>
            </a:r>
            <a:r>
              <a:rPr lang="de-AT" sz="2000" dirty="0" err="1" smtClean="0"/>
              <a:t>which</a:t>
            </a:r>
            <a:r>
              <a:rPr lang="de-AT" sz="2000" dirty="0" smtClean="0"/>
              <a:t> </a:t>
            </a:r>
            <a:r>
              <a:rPr lang="de-AT" sz="2000" dirty="0" err="1" smtClean="0"/>
              <a:t>implements</a:t>
            </a:r>
            <a:r>
              <a:rPr lang="de-AT" sz="2000" dirty="0" smtClean="0"/>
              <a:t> </a:t>
            </a:r>
            <a:r>
              <a:rPr lang="de-AT" sz="2000" i="1" dirty="0" err="1" smtClean="0"/>
              <a:t>IJob</a:t>
            </a:r>
            <a:r>
              <a:rPr lang="de-AT" sz="2000" i="1" dirty="0" smtClean="0"/>
              <a:t> </a:t>
            </a:r>
            <a:r>
              <a:rPr lang="de-AT" sz="2000" dirty="0" err="1" smtClean="0"/>
              <a:t>can</a:t>
            </a:r>
            <a:r>
              <a:rPr lang="de-AT" sz="2000" dirty="0" smtClean="0"/>
              <a:t> </a:t>
            </a:r>
            <a:r>
              <a:rPr lang="de-AT" sz="2000" dirty="0" err="1" smtClean="0"/>
              <a:t>be</a:t>
            </a:r>
            <a:r>
              <a:rPr lang="de-AT" sz="2000" dirty="0" smtClean="0"/>
              <a:t> </a:t>
            </a:r>
            <a:r>
              <a:rPr lang="de-AT" sz="2000" dirty="0" err="1" smtClean="0"/>
              <a:t>sent</a:t>
            </a:r>
            <a:r>
              <a:rPr lang="de-AT" sz="2000" dirty="0" smtClean="0"/>
              <a:t> </a:t>
            </a:r>
            <a:r>
              <a:rPr lang="de-AT" sz="2000" dirty="0" err="1" smtClean="0"/>
              <a:t>to</a:t>
            </a:r>
            <a:r>
              <a:rPr lang="de-AT" sz="2000" dirty="0" smtClean="0"/>
              <a:t> </a:t>
            </a:r>
            <a:r>
              <a:rPr lang="de-AT" sz="2000" dirty="0" err="1" smtClean="0"/>
              <a:t>the</a:t>
            </a:r>
            <a:r>
              <a:rPr lang="de-AT" sz="2000" dirty="0" smtClean="0"/>
              <a:t> </a:t>
            </a:r>
            <a:r>
              <a:rPr lang="de-AT" sz="2000" dirty="0" err="1" smtClean="0"/>
              <a:t>Hive</a:t>
            </a:r>
            <a:r>
              <a:rPr lang="de-AT" sz="2000" dirty="0" smtClean="0"/>
              <a:t> Server</a:t>
            </a:r>
            <a:endParaRPr lang="de-AT" sz="2000" i="1" dirty="0" smtClean="0"/>
          </a:p>
          <a:p>
            <a:r>
              <a:rPr lang="de-AT" sz="2400" dirty="0" err="1" smtClean="0"/>
              <a:t>OptimizerJob</a:t>
            </a:r>
            <a:r>
              <a:rPr lang="de-AT" sz="2400" dirty="0" smtClean="0"/>
              <a:t> </a:t>
            </a:r>
          </a:p>
          <a:p>
            <a:pPr lvl="1"/>
            <a:r>
              <a:rPr lang="de-AT" sz="2000" dirty="0" smtClean="0"/>
              <a:t>Is an </a:t>
            </a:r>
            <a:r>
              <a:rPr lang="de-AT" sz="2000" dirty="0" err="1" smtClean="0"/>
              <a:t>implementation</a:t>
            </a:r>
            <a:r>
              <a:rPr lang="de-AT" sz="2000" dirty="0" smtClean="0"/>
              <a:t> </a:t>
            </a:r>
            <a:r>
              <a:rPr lang="de-AT" sz="2000" dirty="0" err="1" smtClean="0"/>
              <a:t>for</a:t>
            </a:r>
            <a:r>
              <a:rPr lang="de-AT" sz="2000" dirty="0" smtClean="0"/>
              <a:t> </a:t>
            </a:r>
            <a:r>
              <a:rPr lang="de-AT" sz="2000" dirty="0" err="1" smtClean="0"/>
              <a:t>executing</a:t>
            </a:r>
            <a:r>
              <a:rPr lang="de-AT" sz="2000" dirty="0" smtClean="0"/>
              <a:t> </a:t>
            </a:r>
            <a:r>
              <a:rPr lang="de-AT" sz="2000" dirty="0" err="1" smtClean="0"/>
              <a:t>of</a:t>
            </a:r>
            <a:r>
              <a:rPr lang="de-AT" sz="2000" dirty="0" smtClean="0"/>
              <a:t> </a:t>
            </a:r>
            <a:r>
              <a:rPr lang="de-AT" sz="2000" dirty="0" err="1" smtClean="0"/>
              <a:t>HL.Optimizers</a:t>
            </a:r>
            <a:endParaRPr lang="de-AT" sz="2000" dirty="0" smtClean="0"/>
          </a:p>
          <a:p>
            <a:pPr lvl="1"/>
            <a:r>
              <a:rPr lang="de-AT" sz="2000" dirty="0" smtClean="0"/>
              <a:t>Can also </a:t>
            </a:r>
            <a:r>
              <a:rPr lang="de-AT" sz="2000" dirty="0" err="1" smtClean="0"/>
              <a:t>specify</a:t>
            </a:r>
            <a:r>
              <a:rPr lang="de-AT" sz="2000" dirty="0" smtClean="0"/>
              <a:t> </a:t>
            </a:r>
            <a:r>
              <a:rPr lang="de-AT" sz="2000" dirty="0" err="1" smtClean="0"/>
              <a:t>to</a:t>
            </a:r>
            <a:r>
              <a:rPr lang="de-AT" sz="2000" dirty="0" smtClean="0"/>
              <a:t> </a:t>
            </a:r>
            <a:r>
              <a:rPr lang="de-AT" sz="2000" dirty="0" err="1" smtClean="0"/>
              <a:t>be</a:t>
            </a:r>
            <a:r>
              <a:rPr lang="de-AT" sz="2000" dirty="0" smtClean="0"/>
              <a:t> </a:t>
            </a:r>
            <a:r>
              <a:rPr lang="de-AT" sz="2000" dirty="0" err="1" smtClean="0"/>
              <a:t>executed</a:t>
            </a:r>
            <a:r>
              <a:rPr lang="de-AT" sz="2000" dirty="0" smtClean="0"/>
              <a:t> in parallel </a:t>
            </a:r>
            <a:br>
              <a:rPr lang="de-AT" sz="2000" dirty="0" smtClean="0"/>
            </a:br>
            <a:r>
              <a:rPr lang="de-AT" sz="1600" dirty="0" smtClean="0"/>
              <a:t>(</a:t>
            </a:r>
            <a:r>
              <a:rPr lang="de-AT" sz="1600" dirty="0" err="1" smtClean="0"/>
              <a:t>only</a:t>
            </a:r>
            <a:r>
              <a:rPr lang="de-AT" sz="1600" dirty="0" smtClean="0"/>
              <a:t> </a:t>
            </a:r>
            <a:r>
              <a:rPr lang="de-AT" sz="1600" dirty="0" err="1" smtClean="0"/>
              <a:t>if</a:t>
            </a:r>
            <a:r>
              <a:rPr lang="de-AT" sz="1600" dirty="0" smtClean="0"/>
              <a:t> </a:t>
            </a:r>
            <a:r>
              <a:rPr lang="de-AT" sz="1600" dirty="0" err="1" smtClean="0"/>
              <a:t>its</a:t>
            </a:r>
            <a:r>
              <a:rPr lang="de-AT" sz="1600" dirty="0" smtClean="0"/>
              <a:t> a </a:t>
            </a:r>
            <a:r>
              <a:rPr lang="de-AT" sz="1600" i="1" dirty="0" smtClean="0"/>
              <a:t>Experiment</a:t>
            </a:r>
            <a:r>
              <a:rPr lang="de-AT" sz="1600" dirty="0" smtClean="0"/>
              <a:t> </a:t>
            </a:r>
            <a:r>
              <a:rPr lang="de-AT" sz="1600" dirty="0" err="1" smtClean="0"/>
              <a:t>or</a:t>
            </a:r>
            <a:r>
              <a:rPr lang="de-AT" sz="1600" dirty="0" smtClean="0"/>
              <a:t> </a:t>
            </a:r>
            <a:r>
              <a:rPr lang="de-AT" sz="1600" i="1" dirty="0" err="1" smtClean="0"/>
              <a:t>BatchRun</a:t>
            </a:r>
            <a:r>
              <a:rPr lang="de-AT" sz="1600" dirty="0" smtClean="0"/>
              <a:t>)</a:t>
            </a:r>
            <a:endParaRPr lang="de-AT" sz="2000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1" y="764704"/>
            <a:ext cx="2411760" cy="4187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4149080"/>
            <a:ext cx="282271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1143000"/>
          </a:xfrm>
        </p:spPr>
        <p:txBody>
          <a:bodyPr/>
          <a:lstStyle/>
          <a:p>
            <a:r>
              <a:rPr lang="de-AT" dirty="0" smtClean="0"/>
              <a:t>Jobs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6563072" cy="3989039"/>
          </a:xfrm>
        </p:spPr>
        <p:txBody>
          <a:bodyPr>
            <a:noAutofit/>
          </a:bodyPr>
          <a:lstStyle/>
          <a:p>
            <a:r>
              <a:rPr lang="de-AT" sz="2400" dirty="0" err="1" smtClean="0"/>
              <a:t>HiveExperiment</a:t>
            </a:r>
            <a:endParaRPr lang="de-AT" sz="2400" dirty="0" smtClean="0"/>
          </a:p>
          <a:p>
            <a:pPr lvl="1"/>
            <a:r>
              <a:rPr lang="de-AT" sz="2000" dirty="0" err="1" smtClean="0"/>
              <a:t>Contains</a:t>
            </a:r>
            <a:r>
              <a:rPr lang="de-AT" sz="2000" dirty="0" smtClean="0"/>
              <a:t> </a:t>
            </a:r>
            <a:r>
              <a:rPr lang="de-AT" sz="2000" dirty="0" err="1" smtClean="0"/>
              <a:t>one</a:t>
            </a:r>
            <a:r>
              <a:rPr lang="de-AT" sz="2000" dirty="0" smtClean="0"/>
              <a:t> Root-</a:t>
            </a:r>
            <a:r>
              <a:rPr lang="de-AT" sz="2000" dirty="0" err="1" smtClean="0"/>
              <a:t>HiveJob</a:t>
            </a:r>
            <a:endParaRPr lang="de-AT" sz="2000" dirty="0" smtClean="0"/>
          </a:p>
          <a:p>
            <a:r>
              <a:rPr lang="de-AT" sz="2400" dirty="0" err="1" smtClean="0"/>
              <a:t>HiveJob</a:t>
            </a:r>
            <a:endParaRPr lang="de-AT" sz="2400" dirty="0" smtClean="0"/>
          </a:p>
          <a:p>
            <a:pPr lvl="1"/>
            <a:r>
              <a:rPr lang="de-AT" sz="2000" dirty="0" err="1" smtClean="0"/>
              <a:t>HiveJobs</a:t>
            </a:r>
            <a:r>
              <a:rPr lang="de-AT" sz="2000" dirty="0" smtClean="0"/>
              <a:t> </a:t>
            </a:r>
            <a:r>
              <a:rPr lang="de-AT" sz="2000" dirty="0" err="1" smtClean="0"/>
              <a:t>are</a:t>
            </a:r>
            <a:r>
              <a:rPr lang="de-AT" sz="2000" dirty="0" smtClean="0"/>
              <a:t> </a:t>
            </a:r>
            <a:r>
              <a:rPr lang="de-AT" sz="2000" dirty="0" err="1" smtClean="0"/>
              <a:t>items</a:t>
            </a:r>
            <a:r>
              <a:rPr lang="de-AT" sz="2000" dirty="0" smtClean="0"/>
              <a:t> </a:t>
            </a:r>
            <a:r>
              <a:rPr lang="de-AT" sz="2000" dirty="0" err="1" smtClean="0"/>
              <a:t>displayed</a:t>
            </a:r>
            <a:r>
              <a:rPr lang="de-AT" sz="2000" dirty="0" smtClean="0"/>
              <a:t> in </a:t>
            </a:r>
            <a:r>
              <a:rPr lang="de-AT" sz="2000" dirty="0" err="1" smtClean="0"/>
              <a:t>HeuristicLab</a:t>
            </a:r>
            <a:endParaRPr lang="de-AT" sz="2000" i="1" dirty="0" smtClean="0"/>
          </a:p>
          <a:p>
            <a:pPr lvl="1"/>
            <a:r>
              <a:rPr lang="de-AT" sz="2000" dirty="0" err="1" smtClean="0"/>
              <a:t>They</a:t>
            </a:r>
            <a:r>
              <a:rPr lang="de-AT" sz="2000" dirty="0" smtClean="0"/>
              <a:t> </a:t>
            </a:r>
            <a:r>
              <a:rPr lang="de-AT" sz="2000" dirty="0" err="1" smtClean="0"/>
              <a:t>maintain</a:t>
            </a:r>
            <a:r>
              <a:rPr lang="de-AT" sz="2000" dirty="0" smtClean="0"/>
              <a:t> a </a:t>
            </a:r>
            <a:r>
              <a:rPr lang="de-AT" sz="2000" dirty="0" err="1" smtClean="0"/>
              <a:t>tree</a:t>
            </a:r>
            <a:r>
              <a:rPr lang="de-AT" sz="2000" dirty="0" smtClean="0"/>
              <a:t> </a:t>
            </a:r>
            <a:r>
              <a:rPr lang="de-AT" sz="2000" dirty="0" err="1" smtClean="0"/>
              <a:t>of</a:t>
            </a:r>
            <a:r>
              <a:rPr lang="de-AT" sz="2000" dirty="0" smtClean="0"/>
              <a:t> </a:t>
            </a:r>
            <a:r>
              <a:rPr lang="de-AT" sz="2000" dirty="0" err="1" smtClean="0"/>
              <a:t>HiveJobs</a:t>
            </a:r>
            <a:r>
              <a:rPr lang="de-AT" sz="2000" dirty="0" smtClean="0"/>
              <a:t> </a:t>
            </a:r>
            <a:br>
              <a:rPr lang="de-AT" sz="2000" dirty="0" smtClean="0"/>
            </a:br>
            <a:r>
              <a:rPr lang="de-AT" sz="1400" dirty="0" smtClean="0"/>
              <a:t>(</a:t>
            </a:r>
            <a:r>
              <a:rPr lang="de-AT" sz="1400" dirty="0" err="1" smtClean="0"/>
              <a:t>synchronized</a:t>
            </a:r>
            <a:r>
              <a:rPr lang="de-AT" sz="1400" dirty="0" smtClean="0"/>
              <a:t> </a:t>
            </a:r>
            <a:r>
              <a:rPr lang="de-AT" sz="1400" dirty="0" err="1" smtClean="0"/>
              <a:t>with</a:t>
            </a:r>
            <a:r>
              <a:rPr lang="de-AT" sz="1400" dirty="0" smtClean="0"/>
              <a:t> </a:t>
            </a:r>
            <a:r>
              <a:rPr lang="de-AT" sz="1400" dirty="0" err="1" smtClean="0"/>
              <a:t>the</a:t>
            </a:r>
            <a:r>
              <a:rPr lang="de-AT" sz="1400" dirty="0" smtClean="0"/>
              <a:t> </a:t>
            </a:r>
            <a:r>
              <a:rPr lang="de-AT" sz="1400" dirty="0" err="1" smtClean="0"/>
              <a:t>Optimizer-Tree</a:t>
            </a:r>
            <a:r>
              <a:rPr lang="de-AT" sz="1400" dirty="0" smtClean="0"/>
              <a:t> </a:t>
            </a:r>
            <a:r>
              <a:rPr lang="de-AT" sz="1400" dirty="0" err="1" smtClean="0"/>
              <a:t>from</a:t>
            </a:r>
            <a:r>
              <a:rPr lang="de-AT" sz="1400" dirty="0" smtClean="0"/>
              <a:t> an </a:t>
            </a:r>
            <a:r>
              <a:rPr lang="de-AT" sz="1400" dirty="0" err="1" smtClean="0"/>
              <a:t>HL.Experiment</a:t>
            </a:r>
            <a:r>
              <a:rPr lang="de-AT" sz="1400" dirty="0" smtClean="0"/>
              <a:t>)</a:t>
            </a:r>
            <a:endParaRPr lang="de-AT" sz="2000" dirty="0" smtClean="0"/>
          </a:p>
          <a:p>
            <a:pPr lvl="1"/>
            <a:r>
              <a:rPr lang="de-AT" sz="2000" dirty="0" err="1" smtClean="0"/>
              <a:t>Contains</a:t>
            </a:r>
            <a:r>
              <a:rPr lang="de-AT" sz="2000" dirty="0" smtClean="0"/>
              <a:t> </a:t>
            </a:r>
            <a:r>
              <a:rPr lang="de-AT" sz="2000" i="1" dirty="0" err="1" smtClean="0"/>
              <a:t>JobDto</a:t>
            </a:r>
            <a:r>
              <a:rPr lang="de-AT" sz="2000" dirty="0" smtClean="0"/>
              <a:t> </a:t>
            </a:r>
            <a:br>
              <a:rPr lang="de-AT" sz="2000" dirty="0" smtClean="0"/>
            </a:br>
            <a:r>
              <a:rPr lang="de-AT" sz="1400" dirty="0" smtClean="0"/>
              <a:t>(</a:t>
            </a:r>
            <a:r>
              <a:rPr lang="de-AT" sz="1400" dirty="0" err="1" smtClean="0"/>
              <a:t>status</a:t>
            </a:r>
            <a:r>
              <a:rPr lang="de-AT" sz="1400" dirty="0" smtClean="0"/>
              <a:t> </a:t>
            </a:r>
            <a:r>
              <a:rPr lang="de-AT" sz="1400" dirty="0" err="1" smtClean="0"/>
              <a:t>info</a:t>
            </a:r>
            <a:r>
              <a:rPr lang="de-AT" sz="1400" dirty="0" smtClean="0"/>
              <a:t> </a:t>
            </a:r>
            <a:r>
              <a:rPr lang="de-AT" sz="1400" dirty="0" err="1" smtClean="0"/>
              <a:t>from</a:t>
            </a:r>
            <a:r>
              <a:rPr lang="de-AT" sz="1400" dirty="0" smtClean="0"/>
              <a:t> </a:t>
            </a:r>
            <a:r>
              <a:rPr lang="de-AT" sz="1400" dirty="0" err="1" smtClean="0"/>
              <a:t>database</a:t>
            </a:r>
            <a:r>
              <a:rPr lang="de-AT" sz="1400" dirty="0" smtClean="0"/>
              <a:t>)</a:t>
            </a:r>
            <a:endParaRPr lang="de-AT" sz="2000" dirty="0" smtClean="0"/>
          </a:p>
          <a:p>
            <a:r>
              <a:rPr lang="de-AT" sz="2400" dirty="0" smtClean="0"/>
              <a:t>JobDto</a:t>
            </a:r>
          </a:p>
          <a:p>
            <a:pPr lvl="1"/>
            <a:r>
              <a:rPr lang="de-AT" sz="2000" dirty="0" smtClean="0"/>
              <a:t>Database Entity</a:t>
            </a:r>
          </a:p>
          <a:p>
            <a:pPr lvl="1"/>
            <a:r>
              <a:rPr lang="de-AT" sz="2000" dirty="0" smtClean="0"/>
              <a:t>Configuration</a:t>
            </a:r>
          </a:p>
          <a:p>
            <a:pPr lvl="1"/>
            <a:endParaRPr lang="de-AT" sz="2000" dirty="0" smtClean="0"/>
          </a:p>
          <a:p>
            <a:pPr lvl="1"/>
            <a:endParaRPr lang="de-AT" sz="2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5312" y="332656"/>
            <a:ext cx="199234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8548" y="4312974"/>
            <a:ext cx="3561499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7656" y="743808"/>
            <a:ext cx="2382391" cy="3639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Job </a:t>
            </a:r>
            <a:r>
              <a:rPr lang="de-AT" dirty="0" err="1" smtClean="0"/>
              <a:t>Object</a:t>
            </a:r>
            <a:r>
              <a:rPr lang="de-AT" dirty="0" smtClean="0"/>
              <a:t> </a:t>
            </a:r>
            <a:r>
              <a:rPr lang="de-AT" dirty="0" err="1" smtClean="0"/>
              <a:t>Trees</a:t>
            </a:r>
            <a:endParaRPr lang="de-AT" dirty="0"/>
          </a:p>
        </p:txBody>
      </p:sp>
      <p:sp>
        <p:nvSpPr>
          <p:cNvPr id="5" name="Rounded Rectangle 4"/>
          <p:cNvSpPr/>
          <p:nvPr/>
        </p:nvSpPr>
        <p:spPr>
          <a:xfrm>
            <a:off x="2123728" y="1700808"/>
            <a:ext cx="1008113" cy="3600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Experiment</a:t>
            </a:r>
            <a:endParaRPr lang="de-AT" sz="1200" dirty="0"/>
          </a:p>
        </p:txBody>
      </p:sp>
      <p:sp>
        <p:nvSpPr>
          <p:cNvPr id="6" name="Rounded Rectangle 5"/>
          <p:cNvSpPr/>
          <p:nvPr/>
        </p:nvSpPr>
        <p:spPr>
          <a:xfrm>
            <a:off x="1475656" y="2852936"/>
            <a:ext cx="1008113" cy="3600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GP - TSP</a:t>
            </a:r>
            <a:endParaRPr lang="de-AT" sz="1200" dirty="0"/>
          </a:p>
        </p:txBody>
      </p:sp>
      <p:sp>
        <p:nvSpPr>
          <p:cNvPr id="9" name="Rounded Rectangle 8"/>
          <p:cNvSpPr/>
          <p:nvPr/>
        </p:nvSpPr>
        <p:spPr>
          <a:xfrm>
            <a:off x="2771800" y="2852936"/>
            <a:ext cx="1008113" cy="3600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Experiment</a:t>
            </a:r>
            <a:endParaRPr lang="de-AT" sz="1200" dirty="0"/>
          </a:p>
        </p:txBody>
      </p:sp>
      <p:sp>
        <p:nvSpPr>
          <p:cNvPr id="10" name="Rounded Rectangle 9"/>
          <p:cNvSpPr/>
          <p:nvPr/>
        </p:nvSpPr>
        <p:spPr>
          <a:xfrm>
            <a:off x="1691680" y="4005064"/>
            <a:ext cx="1008113" cy="3600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GP - TSP</a:t>
            </a:r>
            <a:endParaRPr lang="de-AT" sz="1200" dirty="0"/>
          </a:p>
        </p:txBody>
      </p:sp>
      <p:sp>
        <p:nvSpPr>
          <p:cNvPr id="11" name="Rounded Rectangle 10"/>
          <p:cNvSpPr/>
          <p:nvPr/>
        </p:nvSpPr>
        <p:spPr>
          <a:xfrm>
            <a:off x="2987824" y="4005064"/>
            <a:ext cx="1008113" cy="3600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BatchRun</a:t>
            </a:r>
            <a:r>
              <a:rPr lang="de-AT" sz="1200" dirty="0" smtClean="0"/>
              <a:t>(3)</a:t>
            </a:r>
            <a:endParaRPr lang="de-AT" sz="1200" dirty="0"/>
          </a:p>
        </p:txBody>
      </p:sp>
      <p:cxnSp>
        <p:nvCxnSpPr>
          <p:cNvPr id="13" name="Straight Arrow Connector 12"/>
          <p:cNvCxnSpPr>
            <a:stCxn id="5" idx="2"/>
            <a:endCxn id="6" idx="0"/>
          </p:cNvCxnSpPr>
          <p:nvPr/>
        </p:nvCxnSpPr>
        <p:spPr>
          <a:xfrm rot="5400000">
            <a:off x="1907705" y="2132855"/>
            <a:ext cx="792089" cy="648072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5" idx="2"/>
            <a:endCxn id="9" idx="0"/>
          </p:cNvCxnSpPr>
          <p:nvPr/>
        </p:nvCxnSpPr>
        <p:spPr>
          <a:xfrm rot="16200000" flipH="1">
            <a:off x="2555777" y="2132855"/>
            <a:ext cx="792089" cy="648072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9" idx="2"/>
            <a:endCxn id="10" idx="0"/>
          </p:cNvCxnSpPr>
          <p:nvPr/>
        </p:nvCxnSpPr>
        <p:spPr>
          <a:xfrm rot="5400000">
            <a:off x="2339753" y="3068959"/>
            <a:ext cx="792089" cy="108012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2"/>
            <a:endCxn id="11" idx="0"/>
          </p:cNvCxnSpPr>
          <p:nvPr/>
        </p:nvCxnSpPr>
        <p:spPr>
          <a:xfrm rot="16200000" flipH="1">
            <a:off x="2987825" y="3501007"/>
            <a:ext cx="792089" cy="216024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177" idx="2"/>
            <a:endCxn id="190" idx="0"/>
          </p:cNvCxnSpPr>
          <p:nvPr/>
        </p:nvCxnSpPr>
        <p:spPr>
          <a:xfrm rot="5400000">
            <a:off x="6138428" y="2312876"/>
            <a:ext cx="288032" cy="648072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177" idx="2"/>
            <a:endCxn id="194" idx="0"/>
          </p:cNvCxnSpPr>
          <p:nvPr/>
        </p:nvCxnSpPr>
        <p:spPr>
          <a:xfrm rot="16200000" flipH="1">
            <a:off x="6786500" y="2312876"/>
            <a:ext cx="288032" cy="648072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194" idx="2"/>
            <a:endCxn id="198" idx="0"/>
          </p:cNvCxnSpPr>
          <p:nvPr/>
        </p:nvCxnSpPr>
        <p:spPr>
          <a:xfrm rot="5400000">
            <a:off x="6678488" y="3573016"/>
            <a:ext cx="504056" cy="648072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stCxn id="194" idx="2"/>
            <a:endCxn id="202" idx="0"/>
          </p:cNvCxnSpPr>
          <p:nvPr/>
        </p:nvCxnSpPr>
        <p:spPr>
          <a:xfrm rot="16200000" flipH="1">
            <a:off x="7290556" y="3609020"/>
            <a:ext cx="504056" cy="576064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2" name="Rounded Rectangle 131"/>
          <p:cNvSpPr/>
          <p:nvPr/>
        </p:nvSpPr>
        <p:spPr>
          <a:xfrm>
            <a:off x="2987824" y="4797152"/>
            <a:ext cx="1008113" cy="3600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GP - TSP</a:t>
            </a:r>
            <a:endParaRPr lang="de-AT" sz="1200" dirty="0"/>
          </a:p>
        </p:txBody>
      </p:sp>
      <p:cxnSp>
        <p:nvCxnSpPr>
          <p:cNvPr id="133" name="Straight Arrow Connector 132"/>
          <p:cNvCxnSpPr>
            <a:stCxn id="11" idx="2"/>
            <a:endCxn id="132" idx="0"/>
          </p:cNvCxnSpPr>
          <p:nvPr/>
        </p:nvCxnSpPr>
        <p:spPr>
          <a:xfrm rot="5400000">
            <a:off x="3275857" y="4581127"/>
            <a:ext cx="432049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344816" y="2564904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smtClean="0"/>
              <a:t>Parallel=</a:t>
            </a:r>
            <a:r>
              <a:rPr lang="de-AT" sz="1100" dirty="0" err="1" smtClean="0"/>
              <a:t>true</a:t>
            </a:r>
            <a:endParaRPr lang="de-AT" sz="1100" dirty="0"/>
          </a:p>
        </p:txBody>
      </p:sp>
      <p:sp>
        <p:nvSpPr>
          <p:cNvPr id="61" name="TextBox 60"/>
          <p:cNvSpPr txBox="1"/>
          <p:nvPr/>
        </p:nvSpPr>
        <p:spPr>
          <a:xfrm>
            <a:off x="7956376" y="3923473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smtClean="0"/>
              <a:t>Parallel=</a:t>
            </a:r>
            <a:r>
              <a:rPr lang="de-AT" sz="1100" dirty="0" err="1" smtClean="0"/>
              <a:t>false</a:t>
            </a:r>
            <a:endParaRPr lang="de-AT" sz="1100" dirty="0"/>
          </a:p>
        </p:txBody>
      </p:sp>
      <p:sp>
        <p:nvSpPr>
          <p:cNvPr id="62" name="TextBox 61"/>
          <p:cNvSpPr txBox="1"/>
          <p:nvPr/>
        </p:nvSpPr>
        <p:spPr>
          <a:xfrm>
            <a:off x="6704288" y="1435343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smtClean="0"/>
              <a:t>Parallel=</a:t>
            </a:r>
            <a:r>
              <a:rPr lang="de-AT" sz="1100" dirty="0" err="1" smtClean="0"/>
              <a:t>true</a:t>
            </a:r>
            <a:endParaRPr lang="de-AT" sz="1100" dirty="0"/>
          </a:p>
        </p:txBody>
      </p:sp>
      <p:grpSp>
        <p:nvGrpSpPr>
          <p:cNvPr id="184" name="Group 183"/>
          <p:cNvGrpSpPr/>
          <p:nvPr/>
        </p:nvGrpSpPr>
        <p:grpSpPr>
          <a:xfrm>
            <a:off x="6084168" y="1628800"/>
            <a:ext cx="1044624" cy="864096"/>
            <a:chOff x="6012160" y="1340768"/>
            <a:chExt cx="1044624" cy="864096"/>
          </a:xfrm>
        </p:grpSpPr>
        <p:sp>
          <p:nvSpPr>
            <p:cNvPr id="177" name="Rounded Rectangle 176"/>
            <p:cNvSpPr/>
            <p:nvPr/>
          </p:nvSpPr>
          <p:spPr>
            <a:xfrm>
              <a:off x="6012160" y="1340768"/>
              <a:ext cx="1044624" cy="86409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100" dirty="0" err="1" smtClean="0"/>
                <a:t>HiveJob</a:t>
              </a:r>
              <a:endParaRPr lang="de-AT" sz="1100" dirty="0"/>
            </a:p>
          </p:txBody>
        </p:sp>
        <p:sp>
          <p:nvSpPr>
            <p:cNvPr id="178" name="Rounded Rectangle 177"/>
            <p:cNvSpPr/>
            <p:nvPr/>
          </p:nvSpPr>
          <p:spPr>
            <a:xfrm>
              <a:off x="6048672" y="1628800"/>
              <a:ext cx="972617" cy="21602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OptimizerJob</a:t>
              </a:r>
              <a:endParaRPr lang="de-AT" sz="1100" dirty="0"/>
            </a:p>
          </p:txBody>
        </p:sp>
        <p:sp>
          <p:nvSpPr>
            <p:cNvPr id="179" name="Rounded Rectangle 178"/>
            <p:cNvSpPr/>
            <p:nvPr/>
          </p:nvSpPr>
          <p:spPr>
            <a:xfrm>
              <a:off x="6048672" y="1916832"/>
              <a:ext cx="918495" cy="216024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JobDto</a:t>
              </a:r>
              <a:endParaRPr lang="de-AT" sz="1100" dirty="0"/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5436096" y="2780928"/>
            <a:ext cx="1044624" cy="864096"/>
            <a:chOff x="6012160" y="1340768"/>
            <a:chExt cx="1044624" cy="864096"/>
          </a:xfrm>
        </p:grpSpPr>
        <p:sp>
          <p:nvSpPr>
            <p:cNvPr id="190" name="Rounded Rectangle 189"/>
            <p:cNvSpPr/>
            <p:nvPr/>
          </p:nvSpPr>
          <p:spPr>
            <a:xfrm>
              <a:off x="6012160" y="1340768"/>
              <a:ext cx="1044624" cy="86409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100" dirty="0" err="1" smtClean="0"/>
                <a:t>HiveJob</a:t>
              </a:r>
              <a:endParaRPr lang="de-AT" sz="1100" dirty="0"/>
            </a:p>
          </p:txBody>
        </p:sp>
        <p:sp>
          <p:nvSpPr>
            <p:cNvPr id="191" name="Rounded Rectangle 190"/>
            <p:cNvSpPr/>
            <p:nvPr/>
          </p:nvSpPr>
          <p:spPr>
            <a:xfrm>
              <a:off x="6048672" y="1628800"/>
              <a:ext cx="972617" cy="21602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OptimizerJob</a:t>
              </a:r>
              <a:endParaRPr lang="de-AT" sz="1100" dirty="0"/>
            </a:p>
          </p:txBody>
        </p:sp>
        <p:sp>
          <p:nvSpPr>
            <p:cNvPr id="192" name="Rounded Rectangle 191"/>
            <p:cNvSpPr/>
            <p:nvPr/>
          </p:nvSpPr>
          <p:spPr>
            <a:xfrm>
              <a:off x="6048672" y="1916832"/>
              <a:ext cx="918495" cy="216024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JobDto</a:t>
              </a:r>
              <a:endParaRPr lang="de-AT" sz="1100" dirty="0"/>
            </a:p>
          </p:txBody>
        </p:sp>
      </p:grpSp>
      <p:grpSp>
        <p:nvGrpSpPr>
          <p:cNvPr id="193" name="Group 192"/>
          <p:cNvGrpSpPr/>
          <p:nvPr/>
        </p:nvGrpSpPr>
        <p:grpSpPr>
          <a:xfrm>
            <a:off x="6732240" y="2780928"/>
            <a:ext cx="1044624" cy="864096"/>
            <a:chOff x="6012160" y="1340768"/>
            <a:chExt cx="1044624" cy="864096"/>
          </a:xfrm>
        </p:grpSpPr>
        <p:sp>
          <p:nvSpPr>
            <p:cNvPr id="194" name="Rounded Rectangle 193"/>
            <p:cNvSpPr/>
            <p:nvPr/>
          </p:nvSpPr>
          <p:spPr>
            <a:xfrm>
              <a:off x="6012160" y="1340768"/>
              <a:ext cx="1044624" cy="86409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100" dirty="0" err="1" smtClean="0"/>
                <a:t>HiveJob</a:t>
              </a:r>
              <a:endParaRPr lang="de-AT" sz="1100" dirty="0"/>
            </a:p>
          </p:txBody>
        </p:sp>
        <p:sp>
          <p:nvSpPr>
            <p:cNvPr id="195" name="Rounded Rectangle 194"/>
            <p:cNvSpPr/>
            <p:nvPr/>
          </p:nvSpPr>
          <p:spPr>
            <a:xfrm>
              <a:off x="6048672" y="1628800"/>
              <a:ext cx="972617" cy="21602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OptimizerJob</a:t>
              </a:r>
              <a:endParaRPr lang="de-AT" sz="1100" dirty="0"/>
            </a:p>
          </p:txBody>
        </p:sp>
        <p:sp>
          <p:nvSpPr>
            <p:cNvPr id="196" name="Rounded Rectangle 195"/>
            <p:cNvSpPr/>
            <p:nvPr/>
          </p:nvSpPr>
          <p:spPr>
            <a:xfrm>
              <a:off x="6048672" y="1916832"/>
              <a:ext cx="918495" cy="216024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JobDto</a:t>
              </a:r>
              <a:endParaRPr lang="de-AT" sz="1100" dirty="0"/>
            </a:p>
          </p:txBody>
        </p:sp>
      </p:grpSp>
      <p:grpSp>
        <p:nvGrpSpPr>
          <p:cNvPr id="197" name="Group 196"/>
          <p:cNvGrpSpPr/>
          <p:nvPr/>
        </p:nvGrpSpPr>
        <p:grpSpPr>
          <a:xfrm>
            <a:off x="6084168" y="4149080"/>
            <a:ext cx="1044624" cy="864096"/>
            <a:chOff x="6012160" y="1340768"/>
            <a:chExt cx="1044624" cy="864096"/>
          </a:xfrm>
        </p:grpSpPr>
        <p:sp>
          <p:nvSpPr>
            <p:cNvPr id="198" name="Rounded Rectangle 197"/>
            <p:cNvSpPr/>
            <p:nvPr/>
          </p:nvSpPr>
          <p:spPr>
            <a:xfrm>
              <a:off x="6012160" y="1340768"/>
              <a:ext cx="1044624" cy="86409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100" dirty="0" err="1" smtClean="0"/>
                <a:t>HiveJob</a:t>
              </a:r>
              <a:endParaRPr lang="de-AT" sz="1100" dirty="0"/>
            </a:p>
          </p:txBody>
        </p:sp>
        <p:sp>
          <p:nvSpPr>
            <p:cNvPr id="199" name="Rounded Rectangle 198"/>
            <p:cNvSpPr/>
            <p:nvPr/>
          </p:nvSpPr>
          <p:spPr>
            <a:xfrm>
              <a:off x="6048672" y="1628800"/>
              <a:ext cx="972617" cy="21602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OptimizerJob</a:t>
              </a:r>
              <a:endParaRPr lang="de-AT" sz="1100" dirty="0"/>
            </a:p>
          </p:txBody>
        </p:sp>
        <p:sp>
          <p:nvSpPr>
            <p:cNvPr id="200" name="Rounded Rectangle 199"/>
            <p:cNvSpPr/>
            <p:nvPr/>
          </p:nvSpPr>
          <p:spPr>
            <a:xfrm>
              <a:off x="6048672" y="1916832"/>
              <a:ext cx="918495" cy="216024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JobDto</a:t>
              </a:r>
              <a:endParaRPr lang="de-AT" sz="1100" dirty="0"/>
            </a:p>
          </p:txBody>
        </p:sp>
      </p:grpSp>
      <p:grpSp>
        <p:nvGrpSpPr>
          <p:cNvPr id="201" name="Group 200"/>
          <p:cNvGrpSpPr/>
          <p:nvPr/>
        </p:nvGrpSpPr>
        <p:grpSpPr>
          <a:xfrm>
            <a:off x="7308304" y="4149080"/>
            <a:ext cx="1044624" cy="864096"/>
            <a:chOff x="6012160" y="1340768"/>
            <a:chExt cx="1044624" cy="864096"/>
          </a:xfrm>
        </p:grpSpPr>
        <p:sp>
          <p:nvSpPr>
            <p:cNvPr id="202" name="Rounded Rectangle 201"/>
            <p:cNvSpPr/>
            <p:nvPr/>
          </p:nvSpPr>
          <p:spPr>
            <a:xfrm>
              <a:off x="6012160" y="1340768"/>
              <a:ext cx="1044624" cy="86409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100" dirty="0" err="1" smtClean="0"/>
                <a:t>HiveJob</a:t>
              </a:r>
              <a:endParaRPr lang="de-AT" sz="1100" dirty="0"/>
            </a:p>
          </p:txBody>
        </p:sp>
        <p:sp>
          <p:nvSpPr>
            <p:cNvPr id="203" name="Rounded Rectangle 202"/>
            <p:cNvSpPr/>
            <p:nvPr/>
          </p:nvSpPr>
          <p:spPr>
            <a:xfrm>
              <a:off x="6048672" y="1628800"/>
              <a:ext cx="972617" cy="21602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OptimizerJob</a:t>
              </a:r>
              <a:endParaRPr lang="de-AT" sz="1100" dirty="0"/>
            </a:p>
          </p:txBody>
        </p:sp>
        <p:sp>
          <p:nvSpPr>
            <p:cNvPr id="204" name="Rounded Rectangle 203"/>
            <p:cNvSpPr/>
            <p:nvPr/>
          </p:nvSpPr>
          <p:spPr>
            <a:xfrm>
              <a:off x="6048672" y="1916832"/>
              <a:ext cx="918495" cy="216024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JobDto</a:t>
              </a:r>
              <a:endParaRPr lang="de-AT" sz="1100" dirty="0"/>
            </a:p>
          </p:txBody>
        </p:sp>
      </p:grpSp>
      <p:cxnSp>
        <p:nvCxnSpPr>
          <p:cNvPr id="36" name="Curved Connector 35"/>
          <p:cNvCxnSpPr>
            <a:stCxn id="178" idx="0"/>
            <a:endCxn id="5" idx="0"/>
          </p:cNvCxnSpPr>
          <p:nvPr/>
        </p:nvCxnSpPr>
        <p:spPr>
          <a:xfrm rot="16200000" flipV="1">
            <a:off x="4509375" y="-180782"/>
            <a:ext cx="216024" cy="3979204"/>
          </a:xfrm>
          <a:prstGeom prst="curvedConnector3">
            <a:avLst>
              <a:gd name="adj1" fmla="val 205822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" name="Curved Connector 36"/>
          <p:cNvCxnSpPr>
            <a:stCxn id="191" idx="0"/>
            <a:endCxn id="6" idx="0"/>
          </p:cNvCxnSpPr>
          <p:nvPr/>
        </p:nvCxnSpPr>
        <p:spPr>
          <a:xfrm rot="16200000" flipV="1">
            <a:off x="3861303" y="971346"/>
            <a:ext cx="216024" cy="3979204"/>
          </a:xfrm>
          <a:prstGeom prst="curvedConnector3">
            <a:avLst>
              <a:gd name="adj1" fmla="val 205822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stCxn id="195" idx="0"/>
            <a:endCxn id="9" idx="0"/>
          </p:cNvCxnSpPr>
          <p:nvPr/>
        </p:nvCxnSpPr>
        <p:spPr>
          <a:xfrm rot="16200000" flipV="1">
            <a:off x="5157447" y="971346"/>
            <a:ext cx="216024" cy="3979204"/>
          </a:xfrm>
          <a:prstGeom prst="curvedConnector3">
            <a:avLst>
              <a:gd name="adj1" fmla="val 205822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9" name="Curved Connector 38"/>
          <p:cNvCxnSpPr>
            <a:stCxn id="199" idx="0"/>
            <a:endCxn id="10" idx="0"/>
          </p:cNvCxnSpPr>
          <p:nvPr/>
        </p:nvCxnSpPr>
        <p:spPr>
          <a:xfrm rot="16200000" flipV="1">
            <a:off x="4185339" y="2015462"/>
            <a:ext cx="432048" cy="4411252"/>
          </a:xfrm>
          <a:prstGeom prst="curvedConnector3">
            <a:avLst>
              <a:gd name="adj1" fmla="val 152911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0" name="Curved Connector 39"/>
          <p:cNvCxnSpPr>
            <a:stCxn id="203" idx="0"/>
            <a:endCxn id="11" idx="0"/>
          </p:cNvCxnSpPr>
          <p:nvPr/>
        </p:nvCxnSpPr>
        <p:spPr>
          <a:xfrm rot="16200000" flipV="1">
            <a:off x="5445479" y="2051466"/>
            <a:ext cx="432048" cy="4339244"/>
          </a:xfrm>
          <a:prstGeom prst="curvedConnector3">
            <a:avLst>
              <a:gd name="adj1" fmla="val 152911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449</Words>
  <Application>Microsoft Office PowerPoint</Application>
  <PresentationFormat>On-screen Show (4:3)</PresentationFormat>
  <Paragraphs>174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Larissa-Design</vt:lpstr>
      <vt:lpstr>HeuristicLab.Hive</vt:lpstr>
      <vt:lpstr>Overview</vt:lpstr>
      <vt:lpstr>Hive Overview</vt:lpstr>
      <vt:lpstr>Hive Overview</vt:lpstr>
      <vt:lpstr>Hive Overview</vt:lpstr>
      <vt:lpstr>Hive Overview</vt:lpstr>
      <vt:lpstr>Jobs</vt:lpstr>
      <vt:lpstr>Jobs</vt:lpstr>
      <vt:lpstr>Job Object Trees</vt:lpstr>
      <vt:lpstr>Job Object Trees</vt:lpstr>
      <vt:lpstr>Job Lifecycle</vt:lpstr>
      <vt:lpstr>Demo</vt:lpstr>
      <vt:lpstr>Future</vt:lpstr>
      <vt:lpstr>end.</vt:lpstr>
      <vt:lpstr>Hive Services*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HeuristicLab.Hive</dc:title>
  <dc:creator>Neumueller Christoph - S0920454044</dc:creator>
  <cp:lastModifiedBy>ch</cp:lastModifiedBy>
  <cp:revision>46</cp:revision>
  <dcterms:created xsi:type="dcterms:W3CDTF">2010-10-05T07:11:43Z</dcterms:created>
  <dcterms:modified xsi:type="dcterms:W3CDTF">2010-10-06T10:26:18Z</dcterms:modified>
</cp:coreProperties>
</file>