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>
      <p:cViewPr varScale="1">
        <p:scale>
          <a:sx n="121" d="100"/>
          <a:sy n="121" d="100"/>
        </p:scale>
        <p:origin x="14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31.07.2019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c.heuristiclab.com/svn/core/stable" TargetMode="External"/><Relationship Id="rId4" Type="http://schemas.openxmlformats.org/officeDocument/2006/relationships/hyperlink" Target="https://src.heuristiclab.com/svn/core/tags/3.3.16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/>
              <a:t>Algorithm and Experiment Design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An Open Source Optimization Environment for</a:t>
            </a:r>
            <a:br>
              <a:rPr lang="en-US" dirty="0"/>
            </a:br>
            <a:r>
              <a:rPr lang="en-US" dirty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>
                  <a:solidFill>
                    <a:srgbClr val="FF0000"/>
                  </a:solidFill>
                </a:rPr>
                <a:t>Algorithm</a:t>
              </a:r>
              <a:r>
                <a:rPr lang="de-AT" sz="2800" b="1" dirty="0">
                  <a:solidFill>
                    <a:srgbClr val="FF0000"/>
                  </a:solidFill>
                </a:rPr>
                <a:t> View</a:t>
              </a: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Problem View</a:t>
            </a: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>
                <a:solidFill>
                  <a:srgbClr val="FF0000"/>
                </a:solidFill>
              </a:rPr>
              <a:t>Parameter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 err="1">
                <a:solidFill>
                  <a:srgbClr val="FF0000"/>
                </a:solidFill>
              </a:rPr>
              <a:t>Collection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>
                <a:solidFill>
                  <a:srgbClr val="FF0000"/>
                </a:solidFill>
              </a:rPr>
              <a:t>View</a:t>
            </a: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Parameter View</a:t>
            </a: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Double Value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classification</a:t>
            </a:r>
            <a:endParaRPr lang="de-DE" dirty="0"/>
          </a:p>
          <a:p>
            <a:pPr lvl="1"/>
            <a:r>
              <a:rPr lang="de-DE" dirty="0" err="1"/>
              <a:t>evolve</a:t>
            </a:r>
            <a:r>
              <a:rPr lang="de-DE" dirty="0"/>
              <a:t> </a:t>
            </a:r>
            <a:r>
              <a:rPr lang="de-DE" dirty="0" err="1"/>
              <a:t>discriminating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GP</a:t>
            </a:r>
          </a:p>
          <a:p>
            <a:pPr lvl="4"/>
            <a:endParaRPr lang="de-DE" dirty="0"/>
          </a:p>
          <a:p>
            <a:pPr lvl="1"/>
            <a:r>
              <a:rPr lang="de-DE" dirty="0"/>
              <a:t>find </a:t>
            </a:r>
            <a:r>
              <a:rPr lang="de-DE" dirty="0" err="1"/>
              <a:t>thresholds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classes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/>
              <a:t>Demonstration</a:t>
            </a:r>
          </a:p>
          <a:p>
            <a:pPr lvl="1"/>
            <a:r>
              <a:rPr lang="de-DE" dirty="0"/>
              <a:t>real </a:t>
            </a:r>
            <a:r>
              <a:rPr lang="de-DE" dirty="0" err="1"/>
              <a:t>world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application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accuracy</a:t>
            </a:r>
            <a:endParaRPr lang="de-DE" dirty="0"/>
          </a:p>
          <a:p>
            <a:pPr lvl="4"/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lvl="2"/>
            <a:r>
              <a:rPr lang="de-DE" dirty="0" err="1"/>
              <a:t>discriminating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lvl="2"/>
            <a:r>
              <a:rPr lang="de-DE" dirty="0"/>
              <a:t>ROC-</a:t>
            </a:r>
            <a:r>
              <a:rPr lang="de-DE" dirty="0" err="1"/>
              <a:t>curve</a:t>
            </a:r>
            <a:endParaRPr lang="de-DE" dirty="0"/>
          </a:p>
          <a:p>
            <a:pPr lvl="2"/>
            <a:r>
              <a:rPr lang="de-DE" dirty="0" err="1"/>
              <a:t>confusion</a:t>
            </a:r>
            <a:r>
              <a:rPr lang="de-DE" dirty="0"/>
              <a:t> </a:t>
            </a:r>
            <a:r>
              <a:rPr lang="de-DE" dirty="0" err="1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Repository</a:t>
            </a:r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/>
              <a:t>available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a </a:t>
            </a:r>
            <a:r>
              <a:rPr lang="de-AT" dirty="0" err="1"/>
              <a:t>benchmark</a:t>
            </a:r>
            <a:r>
              <a:rPr lang="de-AT" dirty="0"/>
              <a:t> </a:t>
            </a:r>
            <a:r>
              <a:rPr lang="de-AT" dirty="0" err="1"/>
              <a:t>problem</a:t>
            </a:r>
            <a:r>
              <a:rPr lang="de-AT" dirty="0"/>
              <a:t> </a:t>
            </a:r>
            <a:r>
              <a:rPr lang="de-AT" dirty="0" err="1"/>
              <a:t>instance</a:t>
            </a:r>
            <a:r>
              <a:rPr lang="de-AT" dirty="0"/>
              <a:t> in HeuristicLab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ViewHost</a:t>
            </a:r>
            <a:endParaRPr lang="en-US" dirty="0"/>
          </a:p>
          <a:p>
            <a:pPr lvl="1"/>
            <a:r>
              <a:rPr lang="en-US" dirty="0"/>
              <a:t>control which hosts views</a:t>
            </a:r>
          </a:p>
          <a:p>
            <a:pPr lvl="1"/>
            <a:r>
              <a:rPr lang="en-US" dirty="0"/>
              <a:t>right-click on windows icon to switch views</a:t>
            </a:r>
          </a:p>
          <a:p>
            <a:pPr lvl="1"/>
            <a:r>
              <a:rPr lang="en-US" dirty="0"/>
              <a:t>double-click on windows icon to open another view</a:t>
            </a:r>
          </a:p>
          <a:p>
            <a:pPr lvl="1"/>
            <a:r>
              <a:rPr lang="en-US" dirty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Validation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/>
              <a:t>Overfitting</a:t>
            </a:r>
            <a:r>
              <a:rPr lang="de-DE" dirty="0"/>
              <a:t> = </a:t>
            </a:r>
            <a:r>
              <a:rPr lang="de-DE" dirty="0" err="1"/>
              <a:t>memorizing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overfitting</a:t>
            </a:r>
            <a:endParaRPr lang="de-DE" dirty="0"/>
          </a:p>
          <a:p>
            <a:pPr lvl="1"/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partition</a:t>
            </a:r>
            <a:endParaRPr lang="de-DE" dirty="0"/>
          </a:p>
          <a:p>
            <a:pPr lvl="1"/>
            <a:r>
              <a:rPr lang="de-DE" dirty="0" err="1"/>
              <a:t>cross</a:t>
            </a:r>
            <a:r>
              <a:rPr lang="de-DE" dirty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Validation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00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set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Inspection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on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set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-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correlation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/>
              <a:t>Cross-validation</a:t>
            </a:r>
          </a:p>
          <a:p>
            <a:pPr lvl="2"/>
            <a:r>
              <a:rPr lang="de-DE" dirty="0" err="1"/>
              <a:t>Configuration</a:t>
            </a:r>
            <a:endParaRPr lang="de-DE" dirty="0"/>
          </a:p>
          <a:p>
            <a:pPr lvl="2"/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Inspect</a:t>
            </a:r>
            <a:r>
              <a:rPr lang="de-DE" dirty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Inspect</a:t>
            </a:r>
            <a:r>
              <a:rPr lang="de-DE" dirty="0"/>
              <a:t> </a:t>
            </a:r>
            <a:r>
              <a:rPr lang="de-DE" dirty="0" err="1"/>
              <a:t>Linechart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Correlation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Training </a:t>
            </a:r>
            <a:r>
              <a:rPr lang="de-DE" dirty="0" err="1"/>
              <a:t>and</a:t>
            </a:r>
            <a:r>
              <a:rPr lang="de-DE" dirty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br>
              <a:rPr lang="en-US" dirty="0"/>
            </a:br>
            <a:r>
              <a:rPr lang="en-US" dirty="0"/>
              <a:t>(MATLAB, Simulink, </a:t>
            </a:r>
            <a:r>
              <a:rPr lang="en-US" dirty="0" err="1"/>
              <a:t>SciLab</a:t>
            </a:r>
            <a:r>
              <a:rPr lang="en-US" dirty="0"/>
              <a:t>, </a:t>
            </a: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algorithms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estimation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evolution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code</a:t>
            </a:r>
            <a:r>
              <a:rPr lang="de-AT" dirty="0"/>
              <a:t> (</a:t>
            </a:r>
            <a:r>
              <a:rPr lang="de-AT" dirty="0" err="1"/>
              <a:t>controller</a:t>
            </a:r>
            <a:r>
              <a:rPr lang="de-AT" dirty="0"/>
              <a:t>, etc.)</a:t>
            </a:r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join</a:t>
            </a:r>
            <a:r>
              <a:rPr lang="de-AT" dirty="0"/>
              <a:t> </a:t>
            </a:r>
            <a:r>
              <a:rPr lang="de-AT" dirty="0" err="1"/>
              <a:t>our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Google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/>
              <a:t>write</a:t>
            </a:r>
            <a:r>
              <a:rPr lang="de-AT" dirty="0"/>
              <a:t> 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>
                <a:hlinkClick r:id="rId4"/>
              </a:rPr>
              <a:t>support@heuristiclab.com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Algorithms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Population-based</a:t>
            </a:r>
          </a:p>
          <a:p>
            <a:r>
              <a:rPr lang="en-US" sz="1200" dirty="0"/>
              <a:t>CMA-ES</a:t>
            </a:r>
          </a:p>
          <a:p>
            <a:r>
              <a:rPr lang="en-US" sz="1200" dirty="0"/>
              <a:t>Evolution Strategy</a:t>
            </a:r>
          </a:p>
          <a:p>
            <a:r>
              <a:rPr lang="en-US" sz="1200" dirty="0"/>
              <a:t>Genetic Algorithm</a:t>
            </a:r>
          </a:p>
          <a:p>
            <a:r>
              <a:rPr lang="en-US" sz="1200" dirty="0"/>
              <a:t>Offspring Selection Genetic Algorithm (OSGA)</a:t>
            </a:r>
          </a:p>
          <a:p>
            <a:r>
              <a:rPr lang="en-US" sz="1200" dirty="0"/>
              <a:t>Island Genetic Algorithm</a:t>
            </a:r>
          </a:p>
          <a:p>
            <a:r>
              <a:rPr lang="en-US" sz="1200" dirty="0"/>
              <a:t>Island Offspring Selection Genetic Algorithm</a:t>
            </a:r>
          </a:p>
          <a:p>
            <a:r>
              <a:rPr lang="en-US" sz="1200" dirty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/>
              <a:t>Relevant Alleles Preserving GA (RAPGA)</a:t>
            </a:r>
          </a:p>
          <a:p>
            <a:r>
              <a:rPr lang="en-US" sz="1200" dirty="0"/>
              <a:t>Age-Layered Population Structure (ALPS)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/>
              <a:t>NSGA-II</a:t>
            </a:r>
          </a:p>
          <a:p>
            <a:r>
              <a:rPr lang="en-US" sz="1200" dirty="0"/>
              <a:t>Scatter 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Trajectory-based</a:t>
            </a:r>
          </a:p>
          <a:p>
            <a:r>
              <a:rPr lang="en-US" sz="1200" dirty="0"/>
              <a:t>Local Search</a:t>
            </a:r>
          </a:p>
          <a:p>
            <a:r>
              <a:rPr lang="en-US" sz="1200" dirty="0" err="1"/>
              <a:t>Tabu</a:t>
            </a:r>
            <a:r>
              <a:rPr lang="en-US" sz="1200" dirty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/>
              <a:t>Variable Neighborhood Search</a:t>
            </a:r>
          </a:p>
          <a:p>
            <a:r>
              <a:rPr lang="en-US" sz="1200" dirty="0"/>
              <a:t>Simulated 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k-Nearest Neighbor</a:t>
            </a:r>
          </a:p>
          <a:p>
            <a:r>
              <a:rPr lang="en-US" sz="1200" dirty="0"/>
              <a:t>k-Means</a:t>
            </a:r>
          </a:p>
          <a:p>
            <a:r>
              <a:rPr lang="en-US" sz="1200" dirty="0" err="1"/>
              <a:t>Neighbourhood</a:t>
            </a:r>
            <a:r>
              <a:rPr lang="en-US" sz="1200" dirty="0"/>
              <a:t> Component Analysis</a:t>
            </a:r>
          </a:p>
          <a:p>
            <a:r>
              <a:rPr lang="en-US" sz="1200" dirty="0"/>
              <a:t>Artificial Neural Networks</a:t>
            </a:r>
          </a:p>
          <a:p>
            <a:r>
              <a:rPr lang="en-US" sz="1200" dirty="0"/>
              <a:t>Random Forests </a:t>
            </a:r>
          </a:p>
          <a:p>
            <a:r>
              <a:rPr lang="en-US" sz="1200" dirty="0"/>
              <a:t>Support Vector Machines</a:t>
            </a:r>
          </a:p>
          <a:p>
            <a:r>
              <a:rPr lang="en-US" sz="1200" dirty="0"/>
              <a:t>Gaussian Processes</a:t>
            </a:r>
          </a:p>
          <a:p>
            <a:r>
              <a:rPr lang="en-US" sz="1200" dirty="0"/>
              <a:t>Gradient Boosted Trees</a:t>
            </a:r>
          </a:p>
          <a:p>
            <a:r>
              <a:rPr lang="en-US" sz="1200" dirty="0"/>
              <a:t>Gradient Boosted Regression </a:t>
            </a:r>
          </a:p>
          <a:p>
            <a:r>
              <a:rPr lang="en-US" sz="1200" dirty="0"/>
              <a:t>Barnes-Hut t-SNE</a:t>
            </a:r>
          </a:p>
          <a:p>
            <a:r>
              <a:rPr lang="en-US" sz="1200" dirty="0"/>
              <a:t>Kernel Ridge Regression</a:t>
            </a:r>
          </a:p>
          <a:p>
            <a:r>
              <a:rPr lang="en-US" sz="1200" dirty="0"/>
              <a:t>Elastic-net Regression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Additional Algorithms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/>
              <a:t>Hungarian 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/>
              <a:t>LM-BFGS</a:t>
            </a:r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4F190B71-06AC-4973-AFBC-07E4AE130F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661836"/>
            <a:ext cx="3798290" cy="4260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HeuristicLab</a:t>
            </a:r>
            <a:r>
              <a:rPr lang="en-US" dirty="0"/>
              <a:t> Team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Heuristic and Evolutionary Algorithms Laboratory (HEAL)</a:t>
            </a:r>
          </a:p>
          <a:p>
            <a:r>
              <a:rPr lang="en-US" sz="1600" dirty="0"/>
              <a:t>School of Informatics, Communications and Media</a:t>
            </a:r>
          </a:p>
          <a:p>
            <a:r>
              <a:rPr lang="en-US" sz="1600" dirty="0"/>
              <a:t>University of Applied Sciences Upper Austria</a:t>
            </a:r>
          </a:p>
          <a:p>
            <a:endParaRPr lang="en-US" sz="1600" dirty="0"/>
          </a:p>
          <a:p>
            <a:r>
              <a:rPr lang="en-US" sz="1600" dirty="0" err="1"/>
              <a:t>Softwarepark</a:t>
            </a:r>
            <a:r>
              <a:rPr lang="en-US" sz="1600" dirty="0"/>
              <a:t> 11</a:t>
            </a:r>
          </a:p>
          <a:p>
            <a:r>
              <a:rPr lang="en-US" sz="1600" dirty="0"/>
              <a:t>A-4232 </a:t>
            </a:r>
            <a:r>
              <a:rPr lang="en-US" sz="1600" dirty="0" err="1"/>
              <a:t>Hagenberg</a:t>
            </a:r>
            <a:endParaRPr lang="en-US" sz="1600" dirty="0"/>
          </a:p>
          <a:p>
            <a:r>
              <a:rPr lang="en-US" sz="1600" dirty="0"/>
              <a:t>AUSTRIA</a:t>
            </a:r>
          </a:p>
          <a:p>
            <a:endParaRPr lang="en-US" sz="1600" dirty="0"/>
          </a:p>
          <a:p>
            <a:r>
              <a:rPr lang="en-US" sz="1600" dirty="0"/>
              <a:t>WWW: </a:t>
            </a:r>
            <a:r>
              <a:rPr lang="en-US" sz="1600" dirty="0">
                <a:hlinkClick r:id="rId3"/>
              </a:rPr>
              <a:t>http://heal.heuristiclab.com</a:t>
            </a:r>
            <a:endParaRPr lang="en-US" sz="1600" dirty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br>
              <a:rPr lang="de-AT" b="1" dirty="0"/>
            </a:br>
            <a:r>
              <a:rPr lang="de-AT" dirty="0"/>
              <a:t>CRC Press,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/>
              <a:t>S.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2010</a:t>
            </a:r>
          </a:p>
          <a:p>
            <a:endParaRPr lang="de-AT" sz="2000" dirty="0"/>
          </a:p>
          <a:p>
            <a:endParaRPr lang="de-AT" sz="2000" dirty="0"/>
          </a:p>
          <a:p>
            <a:r>
              <a:rPr lang="de-AT" dirty="0"/>
              <a:t>S. Wagner, G. Kronberger, A. Beham, M. Kommenda, A. Scheibenpflug, E. Pitzer, S. Vonolfen, M. Kofler, S. Winkler, V. Dorfer, 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Answers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http://dev.heuristiclab.com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3"/>
              </a:rPr>
              <a:t>heuristiclab@googlegroups.com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4"/>
              </a:rPr>
              <a:t>http://www.youtube.com/heuristiclab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5"/>
              </a:rPr>
              <a:t>http://www.facebook.com/heuristiclab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Problems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23317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Combinatorial Problems</a:t>
            </a:r>
          </a:p>
          <a:p>
            <a:r>
              <a:rPr lang="en-US" sz="1400" dirty="0"/>
              <a:t>Test Problems (1-max, NK, HIFF, Deceptive Trap)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Probabilistic Traveling Salesman</a:t>
            </a:r>
          </a:p>
          <a:p>
            <a:r>
              <a:rPr lang="en-US" sz="1400" dirty="0"/>
              <a:t>Vehicle Routing (MDCVRPTW, PDPTW, …)</a:t>
            </a:r>
          </a:p>
          <a:p>
            <a:r>
              <a:rPr lang="en-US" sz="1400" dirty="0"/>
              <a:t>Knapsack</a:t>
            </a:r>
          </a:p>
          <a:p>
            <a:r>
              <a:rPr lang="en-US" sz="1400" dirty="0"/>
              <a:t>Bin Packing</a:t>
            </a:r>
          </a:p>
          <a:p>
            <a:r>
              <a:rPr lang="en-US" sz="1400" dirty="0"/>
              <a:t>Graph Coloring</a:t>
            </a:r>
          </a:p>
          <a:p>
            <a:r>
              <a:rPr lang="en-US" sz="1400" dirty="0"/>
              <a:t>Job Shop Scheduling</a:t>
            </a:r>
          </a:p>
          <a:p>
            <a:r>
              <a:rPr lang="en-US" sz="1400" dirty="0"/>
              <a:t>Linear Assignment</a:t>
            </a:r>
          </a:p>
          <a:p>
            <a:r>
              <a:rPr lang="en-US" sz="1400" dirty="0"/>
              <a:t>Quadratic Assignment</a:t>
            </a:r>
          </a:p>
          <a:p>
            <a:r>
              <a:rPr lang="en-US" sz="1400" dirty="0"/>
              <a:t>Orienteering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23317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/>
              <a:t>Robocode</a:t>
            </a:r>
            <a:endParaRPr lang="en-US" sz="1400" dirty="0"/>
          </a:p>
          <a:p>
            <a:r>
              <a:rPr lang="en-US" sz="1400" dirty="0"/>
              <a:t>Grammatical Evolution</a:t>
            </a:r>
          </a:p>
          <a:p>
            <a:pPr lvl="1"/>
            <a:endParaRPr lang="en-US" sz="1000" b="1" dirty="0"/>
          </a:p>
          <a:p>
            <a:pPr marL="0" indent="0">
              <a:buNone/>
            </a:pPr>
            <a:r>
              <a:rPr lang="en-US" sz="1400" b="1" dirty="0"/>
              <a:t>Additional Problems</a:t>
            </a:r>
          </a:p>
          <a:p>
            <a:r>
              <a:rPr lang="en-US" sz="1400" dirty="0"/>
              <a:t>Single-/Multi-Objective Test Function</a:t>
            </a:r>
          </a:p>
          <a:p>
            <a:pPr lvl="1"/>
            <a:r>
              <a:rPr lang="en-US" sz="1000" dirty="0"/>
              <a:t>Ackley, </a:t>
            </a:r>
            <a:r>
              <a:rPr lang="en-US" sz="1000" dirty="0" err="1"/>
              <a:t>Griewank</a:t>
            </a:r>
            <a:r>
              <a:rPr lang="en-US" sz="1000" dirty="0"/>
              <a:t>, </a:t>
            </a:r>
            <a:r>
              <a:rPr lang="en-US" sz="1000" dirty="0" err="1"/>
              <a:t>Rastrigin</a:t>
            </a:r>
            <a:r>
              <a:rPr lang="en-US" sz="1000" dirty="0"/>
              <a:t>, Sphere, etc.</a:t>
            </a:r>
          </a:p>
          <a:p>
            <a:r>
              <a:rPr lang="en-US" sz="1400" dirty="0"/>
              <a:t>Programmable Problem</a:t>
            </a:r>
          </a:p>
          <a:p>
            <a:r>
              <a:rPr lang="en-US" sz="1400" dirty="0"/>
              <a:t>External Evaluation Problem </a:t>
            </a:r>
            <a:br>
              <a:rPr lang="en-US" sz="1400" dirty="0"/>
            </a:br>
            <a:r>
              <a:rPr lang="en-US" sz="1400" dirty="0"/>
              <a:t>(generic TCP/IP, </a:t>
            </a:r>
            <a:r>
              <a:rPr lang="en-US" sz="1400" dirty="0" err="1"/>
              <a:t>Scilab</a:t>
            </a:r>
            <a:r>
              <a:rPr lang="en-US" sz="1400" dirty="0"/>
              <a:t>, MATLAB)</a:t>
            </a:r>
          </a:p>
          <a:p>
            <a:r>
              <a:rPr lang="en-US" sz="1400" dirty="0"/>
              <a:t>Regression, Classification, Clustering</a:t>
            </a:r>
          </a:p>
          <a:p>
            <a:r>
              <a:rPr lang="en-US" sz="1400" dirty="0"/>
              <a:t>Trading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I:</a:t>
            </a:r>
            <a:br>
              <a:rPr lang="de-DE" dirty="0"/>
            </a:br>
            <a:r>
              <a:rPr lang="de-DE" dirty="0"/>
              <a:t>Working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/>
          </a:p>
          <a:p>
            <a:r>
              <a:rPr lang="de-AT" dirty="0"/>
              <a:t>Create,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/>
              <a:t>Algorithms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Parallelization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Runs</a:t>
            </a:r>
          </a:p>
          <a:p>
            <a:pPr lvl="3"/>
            <a:endParaRPr lang="de-AT" dirty="0"/>
          </a:p>
          <a:p>
            <a:r>
              <a:rPr lang="de-AT" dirty="0" err="1"/>
              <a:t>Analyzers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HeuristicLab Optimizer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double-click to open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sample algorithms and problems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/>
              <a:t>PhD 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>
                <a:hlinkClick r:id="rId2"/>
              </a:rPr>
              <a:t>http://heal.heuristiclab.com/team/wagner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/>
              <a:t>PhD 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>
                <a:hlinkClick r:id="rId3"/>
              </a:rPr>
              <a:t>http://heal.heuristiclab.com/team/kronberger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memory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afterwards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clipboard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Analyze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applications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Multi-Line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Explain basic GUI usability 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evaluation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Motivation and Goals</a:t>
            </a:r>
          </a:p>
          <a:p>
            <a:pPr lvl="1"/>
            <a:r>
              <a:rPr lang="en-US" dirty="0"/>
              <a:t>graphical user interface</a:t>
            </a:r>
          </a:p>
          <a:p>
            <a:pPr lvl="1"/>
            <a:r>
              <a:rPr lang="en-US" dirty="0"/>
              <a:t>paradigm independence</a:t>
            </a:r>
          </a:p>
          <a:p>
            <a:pPr lvl="1"/>
            <a:r>
              <a:rPr lang="en-US" dirty="0"/>
              <a:t>multiple algorithms and problems</a:t>
            </a:r>
          </a:p>
          <a:p>
            <a:pPr lvl="1"/>
            <a:r>
              <a:rPr lang="en-US" dirty="0"/>
              <a:t>large scale experiments and analyses</a:t>
            </a:r>
          </a:p>
          <a:p>
            <a:pPr lvl="1"/>
            <a:r>
              <a:rPr lang="en-US" dirty="0"/>
              <a:t>parallelization</a:t>
            </a:r>
          </a:p>
          <a:p>
            <a:pPr lvl="1"/>
            <a:r>
              <a:rPr lang="en-US" dirty="0"/>
              <a:t>extensibility, flexibility and reusability</a:t>
            </a:r>
          </a:p>
          <a:p>
            <a:pPr lvl="1"/>
            <a:r>
              <a:rPr lang="en-US" dirty="0"/>
              <a:t>visual and interactive algorithm development</a:t>
            </a:r>
          </a:p>
          <a:p>
            <a:pPr lvl="1"/>
            <a:r>
              <a:rPr lang="en-US" dirty="0"/>
              <a:t>multiple layers of abstraction</a:t>
            </a:r>
          </a:p>
          <a:p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Facts</a:t>
            </a:r>
          </a:p>
          <a:p>
            <a:pPr lvl="1"/>
            <a:r>
              <a:rPr lang="en-US" dirty="0"/>
              <a:t>development of </a:t>
            </a:r>
            <a:r>
              <a:rPr lang="en-US" dirty="0" err="1"/>
              <a:t>HeuristicLab</a:t>
            </a:r>
            <a:r>
              <a:rPr lang="en-US" dirty="0"/>
              <a:t> started in 2002</a:t>
            </a:r>
          </a:p>
          <a:p>
            <a:pPr lvl="1"/>
            <a:r>
              <a:rPr lang="en-US" dirty="0"/>
              <a:t>based on Microsoft .NET and C#</a:t>
            </a:r>
          </a:p>
          <a:p>
            <a:pPr lvl="1"/>
            <a:r>
              <a:rPr lang="en-US" dirty="0"/>
              <a:t>used in research and education</a:t>
            </a:r>
          </a:p>
          <a:p>
            <a:pPr lvl="1"/>
            <a:r>
              <a:rPr lang="en-US" dirty="0"/>
              <a:t>second place at the </a:t>
            </a:r>
            <a:r>
              <a:rPr lang="en-US" i="1" dirty="0"/>
              <a:t>Microsoft Innovation Award 2009</a:t>
            </a:r>
          </a:p>
          <a:p>
            <a:pPr lvl="1"/>
            <a:r>
              <a:rPr lang="en-US" dirty="0"/>
              <a:t>open source (GNU General Public License)</a:t>
            </a:r>
          </a:p>
          <a:p>
            <a:pPr lvl="1"/>
            <a:r>
              <a:rPr lang="en-US" dirty="0"/>
              <a:t>version 3.3.0 released on May 18th, 2010</a:t>
            </a:r>
          </a:p>
          <a:p>
            <a:pPr lvl="1"/>
            <a:r>
              <a:rPr lang="en-US" dirty="0"/>
              <a:t>latest version 3.3.16 "Prague"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Scripts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II:</a:t>
            </a:r>
            <a:br>
              <a:rPr lang="de-DE" dirty="0"/>
            </a:br>
            <a:r>
              <a:rPr lang="de-DE" dirty="0"/>
              <a:t>Data-</a:t>
            </a:r>
            <a:r>
              <a:rPr lang="de-DE" dirty="0" err="1"/>
              <a:t>based</a:t>
            </a:r>
            <a:r>
              <a:rPr lang="de-DE" dirty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  <a:p>
            <a:r>
              <a:rPr lang="de-DE" dirty="0"/>
              <a:t>Regression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r>
              <a:rPr lang="de-DE" dirty="0"/>
              <a:t>Model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export</a:t>
            </a:r>
            <a:endParaRPr lang="de-DE" dirty="0"/>
          </a:p>
          <a:p>
            <a:r>
              <a:rPr lang="de-DE" dirty="0"/>
              <a:t>Variable </a:t>
            </a:r>
            <a:r>
              <a:rPr lang="de-DE" dirty="0" err="1"/>
              <a:t>relevance</a:t>
            </a:r>
            <a:r>
              <a:rPr lang="de-DE" dirty="0"/>
              <a:t> </a:t>
            </a:r>
            <a:r>
              <a:rPr lang="de-DE" dirty="0" err="1"/>
              <a:t>analysis</a:t>
            </a:r>
            <a:endParaRPr lang="de-DE" dirty="0"/>
          </a:p>
          <a:p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Dataset: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 Analysis in 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Symbolic regression and classification using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Libraries:</a:t>
            </a:r>
          </a:p>
          <a:p>
            <a:pPr lvl="1"/>
            <a:r>
              <a:rPr lang="en-US" dirty="0"/>
              <a:t>Linear Regression, Logistic Regression, </a:t>
            </a:r>
          </a:p>
          <a:p>
            <a:pPr lvl="1"/>
            <a:r>
              <a:rPr lang="en-US" dirty="0"/>
              <a:t>k-Nearest </a:t>
            </a:r>
            <a:r>
              <a:rPr lang="en-US" dirty="0" err="1"/>
              <a:t>Neighbours</a:t>
            </a:r>
            <a:r>
              <a:rPr lang="en-US" dirty="0"/>
              <a:t>, k-Means, </a:t>
            </a:r>
          </a:p>
          <a:p>
            <a:pPr lvl="1"/>
            <a:r>
              <a:rPr lang="en-US" dirty="0"/>
              <a:t>Random Forest, Support Vector Machines, </a:t>
            </a:r>
            <a:br>
              <a:rPr lang="en-US" dirty="0"/>
            </a:br>
            <a:r>
              <a:rPr lang="en-US" dirty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Poly-10 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x</a:t>
            </a:r>
            <a:r>
              <a:rPr lang="en-US" baseline="-25000" dirty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x</a:t>
            </a:r>
            <a:r>
              <a:rPr lang="en-US" baseline="-25000" dirty="0"/>
              <a:t>1</a:t>
            </a:r>
            <a:r>
              <a:rPr lang="en-US" dirty="0"/>
              <a:t>x</a:t>
            </a:r>
            <a:r>
              <a:rPr lang="en-US" baseline="-25000" dirty="0"/>
              <a:t>2</a:t>
            </a:r>
            <a:r>
              <a:rPr lang="en-US" dirty="0"/>
              <a:t> + x</a:t>
            </a:r>
            <a:r>
              <a:rPr lang="en-US" baseline="-25000" dirty="0"/>
              <a:t>3</a:t>
            </a:r>
            <a:r>
              <a:rPr lang="en-US" dirty="0"/>
              <a:t>x</a:t>
            </a:r>
            <a:r>
              <a:rPr lang="en-US" baseline="-25000" dirty="0"/>
              <a:t>4</a:t>
            </a:r>
            <a:r>
              <a:rPr lang="en-US" dirty="0"/>
              <a:t> + x</a:t>
            </a:r>
            <a:r>
              <a:rPr lang="en-US" baseline="-25000" dirty="0"/>
              <a:t>5</a:t>
            </a:r>
            <a:r>
              <a:rPr lang="en-US" dirty="0"/>
              <a:t>x</a:t>
            </a:r>
            <a:r>
              <a:rPr lang="en-US" baseline="-25000" dirty="0"/>
              <a:t>6</a:t>
            </a:r>
            <a:r>
              <a:rPr lang="en-US" dirty="0"/>
              <a:t> + x</a:t>
            </a:r>
            <a:r>
              <a:rPr lang="en-US" baseline="-25000" dirty="0"/>
              <a:t>1</a:t>
            </a:r>
            <a:r>
              <a:rPr lang="en-US" dirty="0"/>
              <a:t>x</a:t>
            </a:r>
            <a:r>
              <a:rPr lang="en-US" baseline="-25000" dirty="0"/>
              <a:t>7</a:t>
            </a:r>
            <a:r>
              <a:rPr lang="en-US" dirty="0"/>
              <a:t>x</a:t>
            </a:r>
            <a:r>
              <a:rPr lang="en-US" baseline="-25000" dirty="0"/>
              <a:t>9</a:t>
            </a:r>
            <a:r>
              <a:rPr lang="en-US" dirty="0"/>
              <a:t> + x</a:t>
            </a:r>
            <a:r>
              <a:rPr lang="en-US" baseline="-25000" dirty="0"/>
              <a:t>3</a:t>
            </a:r>
            <a:r>
              <a:rPr lang="en-US" dirty="0"/>
              <a:t>x</a:t>
            </a:r>
            <a:r>
              <a:rPr lang="en-US" baseline="-25000" dirty="0"/>
              <a:t>6</a:t>
            </a:r>
            <a:r>
              <a:rPr lang="en-US" dirty="0"/>
              <a:t>x</a:t>
            </a:r>
            <a:r>
              <a:rPr lang="en-US" baseline="-25000" dirty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non-linear modeling approach necessary</a:t>
            </a:r>
          </a:p>
          <a:p>
            <a:pPr lvl="5"/>
            <a:endParaRPr lang="en-US" dirty="0"/>
          </a:p>
          <a:p>
            <a:pPr lvl="1"/>
            <a:r>
              <a:rPr lang="en-US" dirty="0"/>
              <a:t>frequently used in GP literature</a:t>
            </a:r>
          </a:p>
          <a:p>
            <a:pPr lvl="5"/>
            <a:endParaRPr lang="en-US" dirty="0"/>
          </a:p>
          <a:p>
            <a:pPr lvl="1"/>
            <a:r>
              <a:rPr lang="en-US" dirty="0"/>
              <a:t>available as benchmark problem instance in HeuristicLab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import</a:t>
            </a:r>
            <a:endParaRPr lang="de-DE" dirty="0"/>
          </a:p>
          <a:p>
            <a:pPr lvl="1"/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variables</a:t>
            </a:r>
          </a:p>
          <a:p>
            <a:pPr lvl="1"/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partitions</a:t>
            </a:r>
            <a:r>
              <a:rPr lang="de-DE" dirty="0"/>
              <a:t> (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)</a:t>
            </a:r>
          </a:p>
          <a:p>
            <a:pPr lvl="3"/>
            <a:endParaRPr lang="de-DE" dirty="0"/>
          </a:p>
          <a:p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3"/>
            <a:endParaRPr lang="de-DE" dirty="0"/>
          </a:p>
          <a:p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err="1"/>
              <a:t>accuracy</a:t>
            </a:r>
            <a:r>
              <a:rPr lang="de-DE" dirty="0"/>
              <a:t> </a:t>
            </a:r>
            <a:r>
              <a:rPr lang="de-DE" dirty="0" err="1"/>
              <a:t>metrics</a:t>
            </a:r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get HeuristicLab?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Download binaries</a:t>
            </a:r>
          </a:p>
          <a:p>
            <a:pPr lvl="1"/>
            <a:r>
              <a:rPr lang="en-US" dirty="0"/>
              <a:t>deployed as ZIP archives</a:t>
            </a:r>
          </a:p>
          <a:p>
            <a:pPr lvl="1"/>
            <a:r>
              <a:rPr lang="en-US" dirty="0"/>
              <a:t>latest stable version 3.3.16 "Prague"</a:t>
            </a:r>
          </a:p>
          <a:p>
            <a:pPr lvl="2"/>
            <a:r>
              <a:rPr lang="en-US" dirty="0"/>
              <a:t>released on July 31st, 2019</a:t>
            </a:r>
          </a:p>
          <a:p>
            <a:pPr lvl="1"/>
            <a:r>
              <a:rPr lang="en-US" dirty="0"/>
              <a:t>daily trunk builds</a:t>
            </a:r>
          </a:p>
          <a:p>
            <a:pPr lvl="1"/>
            <a:r>
              <a:rPr lang="en-US" dirty="0">
                <a:hlinkClick r:id="rId3"/>
              </a:rPr>
              <a:t>http://dev.heuristiclab.com/download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Check out sources</a:t>
            </a:r>
          </a:p>
          <a:p>
            <a:pPr lvl="1"/>
            <a:r>
              <a:rPr lang="en-US" dirty="0"/>
              <a:t>SVN repository</a:t>
            </a:r>
          </a:p>
          <a:p>
            <a:pPr lvl="1"/>
            <a:r>
              <a:rPr lang="en-US" dirty="0"/>
              <a:t>HeuristicLab 3.3.16 tag</a:t>
            </a:r>
          </a:p>
          <a:p>
            <a:pPr lvl="2"/>
            <a:r>
              <a:rPr lang="en-US" dirty="0">
                <a:hlinkClick r:id="rId4"/>
              </a:rPr>
              <a:t>https://src.heuristiclab.com/svn/core/tags/3.3.16</a:t>
            </a:r>
            <a:endParaRPr lang="en-US" dirty="0"/>
          </a:p>
          <a:p>
            <a:pPr lvl="1"/>
            <a:r>
              <a:rPr lang="en-US" dirty="0"/>
              <a:t>Stable development version</a:t>
            </a:r>
          </a:p>
          <a:p>
            <a:pPr lvl="2"/>
            <a:r>
              <a:rPr lang="en-US" dirty="0">
                <a:hlinkClick r:id="rId5"/>
              </a:rPr>
              <a:t>https://src.heuristiclab.com/svn/core/stable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License</a:t>
            </a:r>
          </a:p>
          <a:p>
            <a:pPr lvl="1"/>
            <a:r>
              <a:rPr lang="en-US" dirty="0"/>
              <a:t>GNU General Public License (Version 3)</a:t>
            </a:r>
          </a:p>
          <a:p>
            <a:pPr lvl="3"/>
            <a:endParaRPr lang="en-US" dirty="0"/>
          </a:p>
          <a:p>
            <a:r>
              <a:rPr lang="en-US" dirty="0"/>
              <a:t>System requirements</a:t>
            </a:r>
          </a:p>
          <a:p>
            <a:pPr lvl="1"/>
            <a:r>
              <a:rPr lang="en-US" dirty="0"/>
              <a:t>Microsoft .NET Framework 4.5</a:t>
            </a:r>
          </a:p>
          <a:p>
            <a:pPr lvl="1"/>
            <a:r>
              <a:rPr lang="en-US" dirty="0"/>
              <a:t>enough RAM and CPU power ;-)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Plugin Infrastructure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consists of many assemblies</a:t>
            </a:r>
          </a:p>
          <a:p>
            <a:pPr lvl="1"/>
            <a:r>
              <a:rPr lang="en-US" dirty="0"/>
              <a:t>160+ plugins in HeuristicLab 3.3.16</a:t>
            </a:r>
          </a:p>
          <a:p>
            <a:pPr lvl="1"/>
            <a:r>
              <a:rPr lang="en-US" dirty="0"/>
              <a:t>plugins can be loaded or unloaded at runtime</a:t>
            </a:r>
          </a:p>
          <a:p>
            <a:pPr lvl="1"/>
            <a:r>
              <a:rPr lang="en-US" dirty="0"/>
              <a:t>plugins can be updated via internet</a:t>
            </a:r>
          </a:p>
          <a:p>
            <a:pPr lvl="1"/>
            <a:r>
              <a:rPr lang="en-US" dirty="0"/>
              <a:t>application plugins provide GUI frontends</a:t>
            </a:r>
          </a:p>
          <a:p>
            <a:pPr lvl="3"/>
            <a:endParaRPr lang="en-US" dirty="0"/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developing and deploying new plugins is easy</a:t>
            </a:r>
          </a:p>
          <a:p>
            <a:pPr lvl="1"/>
            <a:r>
              <a:rPr lang="en-US" dirty="0"/>
              <a:t>dependencies are explicitly defined, automatically checked and resolved</a:t>
            </a:r>
          </a:p>
          <a:p>
            <a:pPr lvl="1"/>
            <a:r>
              <a:rPr lang="en-US" dirty="0"/>
              <a:t>automatic discovery of interface implementations (service locator pattern)</a:t>
            </a:r>
          </a:p>
          <a:p>
            <a:pPr lvl="3"/>
            <a:endParaRPr lang="en-US" dirty="0"/>
          </a:p>
          <a:p>
            <a:r>
              <a:rPr lang="en-US" dirty="0"/>
              <a:t>Plugin Manager</a:t>
            </a:r>
          </a:p>
          <a:p>
            <a:pPr lvl="1"/>
            <a:r>
              <a:rPr lang="en-US" dirty="0"/>
              <a:t>GUI to check, install, update or delete plugins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/>
              <a:t>Symbolic</a:t>
            </a:r>
            <a:r>
              <a:rPr lang="de-AT" sz="3200" dirty="0"/>
              <a:t> Regression </a:t>
            </a:r>
            <a:r>
              <a:rPr lang="de-AT" sz="3200" dirty="0" err="1"/>
              <a:t>with</a:t>
            </a:r>
            <a:r>
              <a:rPr lang="de-AT" sz="3200" dirty="0"/>
              <a:t> </a:t>
            </a:r>
            <a:r>
              <a:rPr lang="de-AT" sz="3200" dirty="0" err="1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/>
              <a:t>evolve</a:t>
            </a:r>
            <a:r>
              <a:rPr lang="de-AT" dirty="0"/>
              <a:t> 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/>
              <a:t>structure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/>
              <a:t>white</a:t>
            </a:r>
            <a:r>
              <a:rPr lang="de-AT" dirty="0"/>
              <a:t>-box </a:t>
            </a:r>
            <a:r>
              <a:rPr lang="de-AT" dirty="0" err="1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Symbolic</a:t>
            </a:r>
            <a:r>
              <a:rPr lang="de-DE" dirty="0"/>
              <a:t> Regression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terminal </a:t>
            </a:r>
            <a:r>
              <a:rPr lang="de-DE" dirty="0" err="1"/>
              <a:t>set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constraints</a:t>
            </a:r>
            <a:endParaRPr lang="de-DE" dirty="0"/>
          </a:p>
          <a:p>
            <a:pPr lvl="1"/>
            <a:r>
              <a:rPr lang="de-DE" dirty="0" err="1"/>
              <a:t>evaluation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selection</a:t>
            </a:r>
            <a:endParaRPr lang="de-DE" dirty="0"/>
          </a:p>
          <a:p>
            <a:pPr lvl="1"/>
            <a:r>
              <a:rPr lang="de-DE" dirty="0" err="1"/>
              <a:t>mutation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accuracy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Plugin</a:t>
            </a:r>
            <a:r>
              <a:rPr lang="de-AT" dirty="0"/>
              <a:t> </a:t>
            </a:r>
            <a:r>
              <a:rPr lang="de-AT" dirty="0" err="1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GUI is made up of views</a:t>
            </a:r>
          </a:p>
          <a:p>
            <a:pPr lvl="1"/>
            <a:r>
              <a:rPr lang="en-US" dirty="0"/>
              <a:t>views are visual representations of content objects</a:t>
            </a:r>
          </a:p>
          <a:p>
            <a:pPr lvl="1"/>
            <a:r>
              <a:rPr lang="en-US" dirty="0"/>
              <a:t>views are composed in the same way as their content</a:t>
            </a:r>
          </a:p>
          <a:p>
            <a:pPr lvl="1"/>
            <a:r>
              <a:rPr lang="en-US" dirty="0"/>
              <a:t>views and content objects are loosely coupled</a:t>
            </a:r>
          </a:p>
          <a:p>
            <a:pPr lvl="1"/>
            <a:r>
              <a:rPr lang="en-US" dirty="0"/>
              <a:t>multiple different views may exist for the same content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Drag &amp; Drop</a:t>
            </a:r>
          </a:p>
          <a:p>
            <a:pPr lvl="1"/>
            <a:r>
              <a:rPr lang="en-US" dirty="0"/>
              <a:t>views support drag &amp; drop operations</a:t>
            </a:r>
          </a:p>
          <a:p>
            <a:pPr lvl="1"/>
            <a:r>
              <a:rPr lang="en-US" dirty="0"/>
              <a:t>content objects can be copied or moved (shift key)</a:t>
            </a:r>
          </a:p>
          <a:p>
            <a:pPr lvl="1"/>
            <a:r>
              <a:rPr lang="en-US" dirty="0"/>
              <a:t>enabled for collection items and content objects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Model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impacts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manual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DE" dirty="0"/>
          </a:p>
          <a:p>
            <a:pPr lvl="2"/>
            <a:r>
              <a:rPr lang="de-DE" dirty="0"/>
              <a:t>online update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6"/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expor</a:t>
            </a:r>
            <a:r>
              <a:rPr lang="de-AT" dirty="0"/>
              <a:t>t</a:t>
            </a:r>
          </a:p>
          <a:p>
            <a:pPr lvl="2"/>
            <a:r>
              <a:rPr lang="de-DE" dirty="0"/>
              <a:t>Excel</a:t>
            </a:r>
          </a:p>
          <a:p>
            <a:pPr lvl="2"/>
            <a:r>
              <a:rPr lang="de-DE" dirty="0"/>
              <a:t>MATLAB</a:t>
            </a:r>
          </a:p>
          <a:p>
            <a:pPr lvl="2"/>
            <a:r>
              <a:rPr lang="de-DE" dirty="0" err="1"/>
              <a:t>LaTeX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Detailed</a:t>
            </a:r>
            <a:r>
              <a:rPr lang="de-DE" dirty="0"/>
              <a:t> Model Analysis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Manual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Representations</a:t>
            </a:r>
            <a:r>
              <a:rPr lang="de-DE" dirty="0"/>
              <a:t> Are Also </a:t>
            </a:r>
            <a:r>
              <a:rPr lang="de-DE" dirty="0" err="1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/>
              <a:t>Use</a:t>
            </a:r>
            <a:r>
              <a:rPr lang="de-DE" sz="2400" dirty="0"/>
              <a:t> </a:t>
            </a:r>
            <a:r>
              <a:rPr lang="de-DE" sz="2400" i="1" dirty="0" err="1"/>
              <a:t>ViewHost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switch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textual</a:t>
            </a:r>
            <a:r>
              <a:rPr lang="de-DE" sz="2400" dirty="0"/>
              <a:t> </a:t>
            </a:r>
            <a:r>
              <a:rPr lang="de-DE" sz="2400" dirty="0" err="1"/>
              <a:t>representation</a:t>
            </a:r>
            <a:r>
              <a:rPr lang="de-DE" sz="2400" dirty="0"/>
              <a:t> </a:t>
            </a:r>
            <a:r>
              <a:rPr lang="de-DE" sz="2400" dirty="0" err="1"/>
              <a:t>view</a:t>
            </a:r>
            <a:r>
              <a:rPr lang="de-DE" sz="24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Default </a:t>
            </a:r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Export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LaTeX</a:t>
            </a:r>
            <a:r>
              <a:rPr lang="de-DE" dirty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Variable </a:t>
            </a:r>
            <a:r>
              <a:rPr lang="de-DE" dirty="0" err="1"/>
              <a:t>Relevance</a:t>
            </a:r>
            <a:r>
              <a:rPr lang="de-DE" dirty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/>
              <a:t>Which</a:t>
            </a:r>
            <a:r>
              <a:rPr lang="de-DE" dirty="0"/>
              <a:t> variables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predictions</a:t>
            </a:r>
            <a:r>
              <a:rPr lang="de-DE" dirty="0"/>
              <a:t>?</a:t>
            </a:r>
          </a:p>
          <a:p>
            <a:pPr lvl="4"/>
            <a:endParaRPr lang="de-DE" dirty="0"/>
          </a:p>
          <a:p>
            <a:r>
              <a:rPr lang="de-DE" dirty="0"/>
              <a:t>Demonstration</a:t>
            </a:r>
          </a:p>
          <a:p>
            <a:pPr lvl="1"/>
            <a:r>
              <a:rPr lang="de-DE" dirty="0"/>
              <a:t>Variable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analyzer</a:t>
            </a:r>
            <a:endParaRPr lang="de-DE" dirty="0"/>
          </a:p>
          <a:p>
            <a:pPr lvl="1"/>
            <a:r>
              <a:rPr lang="de-DE" dirty="0" err="1"/>
              <a:t>symbol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analyzer</a:t>
            </a:r>
            <a:endParaRPr lang="de-DE" dirty="0"/>
          </a:p>
          <a:p>
            <a:pPr lvl="1"/>
            <a:r>
              <a:rPr lang="de-DE" dirty="0"/>
              <a:t>variable </a:t>
            </a:r>
            <a:r>
              <a:rPr lang="de-DE" dirty="0" err="1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3890</Words>
  <Application>Microsoft Office PowerPoint</Application>
  <PresentationFormat>Bildschirmpräsentation (4:3)</PresentationFormat>
  <Paragraphs>1112</Paragraphs>
  <Slides>123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</cp:lastModifiedBy>
  <cp:revision>219</cp:revision>
  <dcterms:created xsi:type="dcterms:W3CDTF">2011-02-08T10:23:16Z</dcterms:created>
  <dcterms:modified xsi:type="dcterms:W3CDTF">2019-07-31T19:04:30Z</dcterms:modified>
</cp:coreProperties>
</file>