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24" d="100"/>
          <a:sy n="124" d="100"/>
        </p:scale>
        <p:origin x="131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microsoft.com/office/2015/10/relationships/revisionInfo" Target="revisionInfo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31.01.2018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misc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5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Optimizing External Applications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 (NCA)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 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Functions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an </a:t>
            </a:r>
            <a:r>
              <a:rPr lang="de-AT" dirty="0" err="1"/>
              <a:t>existing</a:t>
            </a:r>
            <a:r>
              <a:rPr lang="de-AT" dirty="0"/>
              <a:t> </a:t>
            </a:r>
            <a:r>
              <a:rPr lang="de-AT" dirty="0" err="1"/>
              <a:t>simulation</a:t>
            </a:r>
            <a:r>
              <a:rPr lang="de-AT" dirty="0"/>
              <a:t>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talk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(s, S) Order </a:t>
            </a:r>
            <a:r>
              <a:rPr lang="de-DE" dirty="0" err="1"/>
              <a:t>Policy</a:t>
            </a:r>
            <a:endParaRPr lang="de-DE" dirty="0"/>
          </a:p>
          <a:p>
            <a:pPr lvl="1"/>
            <a:r>
              <a:rPr lang="de-DE" dirty="0"/>
              <a:t>3 Echelons </a:t>
            </a:r>
            <a:r>
              <a:rPr lang="de-DE" dirty="0" err="1"/>
              <a:t>and</a:t>
            </a:r>
            <a:r>
              <a:rPr lang="de-DE" dirty="0"/>
              <a:t> 2 Parameters per Echelon</a:t>
            </a:r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Ordering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lvl="1"/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Bound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time due </a:t>
            </a:r>
            <a:r>
              <a:rPr lang="de-DE" dirty="0" err="1"/>
              <a:t>to</a:t>
            </a:r>
            <a:r>
              <a:rPr lang="de-DE" dirty="0"/>
              <a:t> „out </a:t>
            </a:r>
            <a:r>
              <a:rPr lang="de-DE" dirty="0" err="1"/>
              <a:t>of</a:t>
            </a:r>
            <a:r>
              <a:rPr lang="de-DE" dirty="0"/>
              <a:t> stock“ </a:t>
            </a:r>
            <a:r>
              <a:rPr lang="de-DE" dirty="0" err="1"/>
              <a:t>situations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Download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  <a:p>
            <a:pPr lvl="1"/>
            <a:r>
              <a:rPr lang="de-DE" sz="1800" dirty="0">
                <a:hlinkClick r:id="rId2"/>
              </a:rPr>
              <a:t>http://dev.heuristiclab.com/trac.fcgi/wiki/Documentation/Howto/OptimizeExternalApplications#no1</a:t>
            </a:r>
            <a:endParaRPr lang="de-DE" sz="1800" dirty="0"/>
          </a:p>
          <a:p>
            <a:r>
              <a:rPr lang="de-DE" dirty="0"/>
              <a:t>Add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Andreas Beham</a:t>
            </a:r>
          </a:p>
          <a:p>
            <a:pPr lvl="1"/>
            <a:r>
              <a:rPr lang="en-US" sz="1400" dirty="0"/>
              <a:t>Research Associate (since 2007)</a:t>
            </a:r>
          </a:p>
          <a:p>
            <a:pPr lvl="1"/>
            <a:r>
              <a:rPr lang="en-US" sz="1400" dirty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2"/>
              </a:rPr>
              <a:t>http://heal.heuristiclab.com/team/beham</a:t>
            </a:r>
            <a:endParaRPr lang="en-US" sz="1400" dirty="0"/>
          </a:p>
          <a:p>
            <a:pPr lvl="3"/>
            <a:endParaRPr lang="en-US" sz="1100" dirty="0"/>
          </a:p>
          <a:p>
            <a:r>
              <a:rPr lang="en-US" sz="1600" dirty="0"/>
              <a:t>Michael Kommenda</a:t>
            </a:r>
            <a:endParaRPr lang="en-US" sz="1400" dirty="0"/>
          </a:p>
          <a:p>
            <a:pPr lvl="1"/>
            <a:r>
              <a:rPr lang="en-US" sz="1400" dirty="0"/>
              <a:t>Research Associate (since 2008)</a:t>
            </a:r>
          </a:p>
          <a:p>
            <a:pPr lvl="1"/>
            <a:r>
              <a:rPr lang="en-US" sz="1400" dirty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3"/>
              </a:rPr>
              <a:t>http://heal.heuristiclab.com/team/kommenda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sample in </a:t>
            </a:r>
            <a:r>
              <a:rPr lang="de-DE" dirty="0" err="1"/>
              <a:t>AnyLogic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type „Parameters Variation“</a:t>
            </a:r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button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Add </a:t>
            </a:r>
            <a:r>
              <a:rPr lang="de-DE" dirty="0" err="1"/>
              <a:t>one</a:t>
            </a:r>
            <a:r>
              <a:rPr lang="de-DE" dirty="0"/>
              <a:t> variable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relevant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multiple </a:t>
            </a:r>
            <a:r>
              <a:rPr lang="de-DE" dirty="0" err="1"/>
              <a:t>replications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Select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vary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Freeform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variable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Optional: </a:t>
            </a:r>
            <a:r>
              <a:rPr lang="de-DE" dirty="0" err="1"/>
              <a:t>remember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box „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“</a:t>
            </a:r>
          </a:p>
          <a:p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AnyLogic</a:t>
            </a:r>
            <a:r>
              <a:rPr lang="de-DE" dirty="0"/>
              <a:t>?</a:t>
            </a:r>
          </a:p>
          <a:p>
            <a:r>
              <a:rPr lang="de-DE" dirty="0"/>
              <a:t>In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 </a:t>
            </a:r>
            <a:r>
              <a:rPr lang="de-DE" dirty="0" err="1"/>
              <a:t>iterations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R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execute</a:t>
            </a:r>
            <a:endParaRPr lang="de-DE" dirty="0"/>
          </a:p>
          <a:p>
            <a:endParaRPr lang="de-DE" dirty="0"/>
          </a:p>
          <a:p>
            <a:r>
              <a:rPr lang="de-DE" dirty="0"/>
              <a:t>N = „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“ on </a:t>
            </a:r>
            <a:r>
              <a:rPr lang="de-DE" dirty="0" err="1"/>
              <a:t>the</a:t>
            </a:r>
            <a:r>
              <a:rPr lang="de-DE" dirty="0"/>
              <a:t> General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R = „</a:t>
            </a:r>
            <a:r>
              <a:rPr lang="de-DE" dirty="0" err="1"/>
              <a:t>Replications</a:t>
            </a:r>
            <a:r>
              <a:rPr lang="de-DE" dirty="0"/>
              <a:t> per </a:t>
            </a:r>
            <a:r>
              <a:rPr lang="de-DE" dirty="0" err="1"/>
              <a:t>iteration</a:t>
            </a:r>
            <a:r>
              <a:rPr lang="de-DE" dirty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Initialize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communication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Receive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HeuristicLab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Collect</a:t>
            </a:r>
            <a:r>
              <a:rPr lang="de-DE" sz="2000" dirty="0"/>
              <a:t> </a:t>
            </a:r>
            <a:r>
              <a:rPr lang="de-DE" sz="2000" dirty="0" err="1"/>
              <a:t>statistics</a:t>
            </a:r>
            <a:r>
              <a:rPr lang="de-DE" sz="2000" dirty="0"/>
              <a:t> after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Send back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averaged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continue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step</a:t>
            </a:r>
            <a:r>
              <a:rPr lang="de-DE" sz="2000" dirty="0"/>
              <a:t> 2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Imports </a:t>
            </a:r>
            <a:r>
              <a:rPr lang="de-DE" dirty="0" err="1"/>
              <a:t>section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sz="1800" dirty="0"/>
          </a:p>
          <a:p>
            <a:r>
              <a:rPr lang="de-DE" dirty="0"/>
              <a:t>Additional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: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iteration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/>
              <a:t>Cache</a:t>
            </a:r>
            <a:r>
              <a:rPr lang="de-DE" dirty="0"/>
              <a:t>: optional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caches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Clients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Encoding</a:t>
            </a:r>
            <a:r>
              <a:rPr lang="de-DE" dirty="0"/>
              <a:t>: The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describes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, e.g. a 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integer </a:t>
            </a:r>
            <a:r>
              <a:rPr lang="de-DE" dirty="0" err="1"/>
              <a:t>values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Evaluator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Maximization</a:t>
            </a:r>
            <a:r>
              <a:rPr lang="de-DE" dirty="0"/>
              <a:t>: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maximized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SolutionCreator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construct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solutions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SupportScript</a:t>
            </a:r>
            <a:r>
              <a:rPr lang="de-DE" dirty="0"/>
              <a:t>: Additional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candidates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neighborhood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Tutorial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up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tutorial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downloaded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pPr lvl="1"/>
            <a:r>
              <a:rPr lang="de-DE" dirty="0">
                <a:hlinkClick r:id="rId2"/>
              </a:rPr>
              <a:t>http://dev.heuristiclab.com/trac.fcgi/browser/misc/documentation/Tutorials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Encoding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IntegerVectorEncoding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Encoding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0 </a:t>
            </a:r>
            <a:r>
              <a:rPr lang="de-DE" dirty="0" err="1"/>
              <a:t>and</a:t>
            </a:r>
            <a:r>
              <a:rPr lang="de-DE" dirty="0"/>
              <a:t> 200 </a:t>
            </a:r>
            <a:r>
              <a:rPr lang="de-DE" dirty="0" err="1"/>
              <a:t>for</a:t>
            </a:r>
            <a:r>
              <a:rPr lang="de-DE" dirty="0"/>
              <a:t> all 6 </a:t>
            </a:r>
            <a:r>
              <a:rPr lang="de-DE" dirty="0" err="1"/>
              <a:t>dimensions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columns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Cache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a </a:t>
            </a:r>
            <a:r>
              <a:rPr lang="de-DE" dirty="0" err="1"/>
              <a:t>value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dialog</a:t>
            </a:r>
            <a:r>
              <a:rPr lang="de-DE" dirty="0"/>
              <a:t> will </a:t>
            </a:r>
            <a:r>
              <a:rPr lang="de-DE" dirty="0" err="1"/>
              <a:t>pop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EvaluationCache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endParaRPr lang="de-DE" dirty="0"/>
          </a:p>
          <a:p>
            <a:r>
              <a:rPr lang="de-DE" dirty="0" err="1"/>
              <a:t>PersistentCache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Client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EvaluationServiceClient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Channel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EvaluationTCPChannel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TCP/IP </a:t>
            </a:r>
            <a:r>
              <a:rPr lang="de-DE" dirty="0" err="1"/>
              <a:t>connection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Enter </a:t>
            </a:r>
            <a:r>
              <a:rPr lang="de-DE" dirty="0" err="1"/>
              <a:t>the</a:t>
            </a:r>
            <a:r>
              <a:rPr lang="de-DE" dirty="0"/>
              <a:t> IP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on, </a:t>
            </a:r>
            <a:r>
              <a:rPr lang="de-DE" dirty="0" err="1"/>
              <a:t>use</a:t>
            </a:r>
            <a:r>
              <a:rPr lang="de-DE" dirty="0"/>
              <a:t> 127.0.0.1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machine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listen on </a:t>
            </a:r>
            <a:r>
              <a:rPr lang="de-DE" dirty="0" err="1"/>
              <a:t>port</a:t>
            </a:r>
            <a:r>
              <a:rPr lang="de-DE" dirty="0"/>
              <a:t> 2112 so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configured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save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AnyLogic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arrow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</a:p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will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„New Item“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</a:t>
            </a:r>
            <a:r>
              <a:rPr lang="de-DE" dirty="0"/>
              <a:t> </a:t>
            </a:r>
            <a:r>
              <a:rPr lang="de-DE" dirty="0" err="1"/>
              <a:t>items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Genetic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entry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Open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/>
              <a:t>Click 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Mutator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manipulator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Parameter </a:t>
            </a:r>
            <a:r>
              <a:rPr lang="de-DE" dirty="0" err="1"/>
              <a:t>Optimization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/>
              <a:t>Parameter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Differential </a:t>
            </a:r>
            <a:r>
              <a:rPr lang="de-AT" dirty="0" err="1"/>
              <a:t>Equation</a:t>
            </a:r>
            <a:r>
              <a:rPr lang="de-AT" dirty="0"/>
              <a:t> Systems (Scilab)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unknown parameter values of a simulation model </a:t>
            </a:r>
          </a:p>
          <a:p>
            <a:r>
              <a:rPr lang="en-US" dirty="0"/>
              <a:t>Measure movements of an electric cart with known power</a:t>
            </a:r>
          </a:p>
          <a:p>
            <a:r>
              <a:rPr lang="en-US" dirty="0"/>
              <a:t>Adapt parameters of an simulation model to match those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friction coefficients d</a:t>
            </a:r>
            <a:r>
              <a:rPr lang="en-US" sz="2800" baseline="-25000" dirty="0"/>
              <a:t>1</a:t>
            </a:r>
            <a:r>
              <a:rPr lang="en-US" sz="2800" dirty="0"/>
              <a:t>, F</a:t>
            </a:r>
            <a:r>
              <a:rPr lang="en-US" sz="2800" baseline="-25000" dirty="0"/>
              <a:t>C</a:t>
            </a:r>
            <a:r>
              <a:rPr lang="en-US" sz="2800" dirty="0"/>
              <a:t> and mass m</a:t>
            </a:r>
          </a:p>
          <a:p>
            <a:r>
              <a:rPr lang="en-US" sz="2800" dirty="0"/>
              <a:t>Voltage </a:t>
            </a:r>
            <a:r>
              <a:rPr lang="en-US" sz="2800" dirty="0" err="1"/>
              <a:t>u</a:t>
            </a:r>
            <a:r>
              <a:rPr lang="en-US" sz="2800" baseline="-25000" dirty="0" err="1"/>
              <a:t>A</a:t>
            </a:r>
            <a:r>
              <a:rPr lang="en-US" sz="2800" dirty="0"/>
              <a:t> and initial values for position x, velocity v and amperage </a:t>
            </a:r>
            <a:r>
              <a:rPr lang="en-US" sz="2800" dirty="0" err="1"/>
              <a:t>i</a:t>
            </a:r>
            <a:r>
              <a:rPr lang="en-US" sz="2800" baseline="-25000" dirty="0" err="1"/>
              <a:t>A</a:t>
            </a:r>
            <a:r>
              <a:rPr lang="en-US" sz="2800" dirty="0"/>
              <a:t> are known</a:t>
            </a:r>
          </a:p>
          <a:p>
            <a:r>
              <a:rPr lang="en-US" sz="2800" dirty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MATLAB and </a:t>
            </a:r>
            <a:r>
              <a:rPr lang="en-US" dirty="0" err="1"/>
              <a:t>Scilab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Demonstrate 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 Scilab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path</a:t>
            </a:r>
            <a:br>
              <a:rPr lang="en-US" dirty="0"/>
            </a:br>
            <a:r>
              <a:rPr lang="en-US" dirty="0"/>
              <a:t>to Scilab scripts</a:t>
            </a:r>
          </a:p>
          <a:p>
            <a:r>
              <a:rPr lang="en-US" dirty="0"/>
              <a:t>Initialization script</a:t>
            </a:r>
          </a:p>
          <a:p>
            <a:r>
              <a:rPr lang="en-US" dirty="0"/>
              <a:t>Evaluation script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constants and time intervals</a:t>
            </a:r>
          </a:p>
          <a:p>
            <a:r>
              <a:rPr lang="en-US" dirty="0"/>
              <a:t>Loads the simulation model</a:t>
            </a:r>
          </a:p>
          <a:p>
            <a:r>
              <a:rPr lang="en-US" dirty="0"/>
              <a:t>Reads the measured values from a csv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Configures and runs the simulation with values from HeuristicLab</a:t>
            </a:r>
          </a:p>
          <a:p>
            <a:r>
              <a:rPr lang="en-US" dirty="0"/>
              <a:t>Calculates quality as sum of absolute errors between simulated and measured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problem size</a:t>
            </a:r>
          </a:p>
          <a:p>
            <a:r>
              <a:rPr lang="en-US" dirty="0"/>
              <a:t>Configure parameter names</a:t>
            </a:r>
          </a:p>
          <a:p>
            <a:r>
              <a:rPr lang="en-US" dirty="0"/>
              <a:t>Parameter names are created as variables in Scilab</a:t>
            </a:r>
          </a:p>
          <a:p>
            <a:r>
              <a:rPr lang="en-US" dirty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CMA-ES</a:t>
            </a:r>
          </a:p>
          <a:p>
            <a:r>
              <a:rPr lang="en-US" dirty="0"/>
              <a:t>Drop problem </a:t>
            </a:r>
            <a:br>
              <a:rPr lang="en-US" dirty="0"/>
            </a:br>
            <a:r>
              <a:rPr lang="en-US" dirty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50</a:t>
            </a:r>
          </a:p>
          <a:p>
            <a:r>
              <a:rPr lang="en-US" dirty="0"/>
              <a:t>Enable </a:t>
            </a:r>
            <a:r>
              <a:rPr lang="en-US" dirty="0" err="1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 values (m = 1.5, d1 = 1, FC = 0.5)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3.3.15 “Berlin”</a:t>
            </a:r>
          </a:p>
          <a:p>
            <a:pPr lvl="2"/>
            <a:r>
              <a:rPr lang="en-US" dirty="0"/>
              <a:t>released on January 11th, 2018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III:</a:t>
            </a:r>
            <a:br>
              <a:rPr lang="de-DE" dirty="0"/>
            </a:br>
            <a:r>
              <a:rPr lang="de-DE" dirty="0" err="1"/>
              <a:t>Programmable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 err="1"/>
              <a:t>Singleobjective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DE" sz="2000" dirty="0" err="1"/>
              <a:t>Solving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Styblinski</a:t>
            </a:r>
            <a:r>
              <a:rPr lang="de-DE" sz="2000" dirty="0"/>
              <a:t>-Tang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 err="1"/>
              <a:t>Multiobjective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AT" sz="2000" dirty="0" err="1"/>
              <a:t>Solving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/>
              <a:t>Non-linear </a:t>
            </a:r>
            <a:r>
              <a:rPr lang="de-AT" dirty="0" err="1"/>
              <a:t>Curve</a:t>
            </a:r>
            <a:r>
              <a:rPr lang="de-AT" dirty="0"/>
              <a:t> Fitting</a:t>
            </a:r>
          </a:p>
          <a:p>
            <a:pPr lvl="1"/>
            <a:r>
              <a:rPr lang="de-AT" sz="2000" dirty="0"/>
              <a:t>Fitting a 2 dimensional </a:t>
            </a:r>
            <a:r>
              <a:rPr lang="de-AT" sz="2000" dirty="0" err="1"/>
              <a:t>Gaussian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noisy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(single-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C# Editor for Writing the 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Styblinski-Tang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20-dimensional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</a:p>
          <a:p>
            <a:endParaRPr lang="de-DE" sz="1200" b="1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CMA Evolution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3.3.15 “Berlin”</a:t>
            </a:r>
          </a:p>
          <a:p>
            <a:pPr lvl="2"/>
            <a:r>
              <a:rPr lang="en-US" dirty="0"/>
              <a:t>released on January 11th, 2018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3.3.15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https://src.heuristiclab.com/svn/core/tags/3.3.15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Parameters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Analyzer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CMAAnalyzer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61950" lvl="1" indent="-361950"/>
            <a:r>
              <a:rPr lang="de-DE" dirty="0" err="1"/>
              <a:t>InitialSigma</a:t>
            </a:r>
            <a:r>
              <a:rPr lang="de-DE" dirty="0"/>
              <a:t>: 2</a:t>
            </a:r>
          </a:p>
          <a:p>
            <a:pPr marL="361950" lvl="1" indent="-361950"/>
            <a:r>
              <a:rPr lang="de-DE" dirty="0" err="1"/>
              <a:t>MaximumGenerations</a:t>
            </a:r>
            <a:r>
              <a:rPr lang="de-DE" dirty="0"/>
              <a:t>: 200</a:t>
            </a:r>
          </a:p>
          <a:p>
            <a:pPr marL="361950" lvl="1" indent="-361950"/>
            <a:r>
              <a:rPr lang="de-DE" dirty="0" err="1"/>
              <a:t>PopulationSize</a:t>
            </a:r>
            <a:r>
              <a:rPr lang="de-DE" dirty="0"/>
              <a:t>: 50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Fonseca </a:t>
                </a:r>
                <a:r>
                  <a:rPr lang="de-DE" dirty="0" err="1"/>
                  <a:t>and</a:t>
                </a:r>
                <a:r>
                  <a:rPr lang="de-DE" dirty="0"/>
                  <a:t> Fleming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(multi-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10-dimensional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all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NSGA-II</a:t>
            </a:r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3.3.15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/>
              <a:t>Set Crossover: SBX</a:t>
            </a:r>
          </a:p>
          <a:p>
            <a:r>
              <a:rPr lang="de-DE" dirty="0"/>
              <a:t>Set </a:t>
            </a:r>
            <a:r>
              <a:rPr lang="de-DE" dirty="0" err="1"/>
              <a:t>Mutator</a:t>
            </a:r>
            <a:r>
              <a:rPr lang="de-DE" dirty="0"/>
              <a:t>: </a:t>
            </a:r>
            <a:r>
              <a:rPr lang="de-DE" dirty="0" err="1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 Fitting a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then</a:t>
            </a:r>
            <a:r>
              <a:rPr lang="de-DE" dirty="0"/>
              <a:t> fit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k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given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fit a total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dirty="0"/>
              <a:t>μ (2 </a:t>
            </a:r>
            <a:r>
              <a:rPr lang="de-DE" dirty="0" err="1"/>
              <a:t>dimensions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Σ (3 </a:t>
            </a:r>
            <a:r>
              <a:rPr lang="de-DE" dirty="0" err="1"/>
              <a:t>dimensions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Source: http://en.wikipedia.org/wiki/Multivariate_normal_distribution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C# Script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hitting</a:t>
            </a:r>
            <a:r>
              <a:rPr lang="de-DE" dirty="0"/>
              <a:t> F5</a:t>
            </a:r>
          </a:p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single-</a:t>
            </a:r>
            <a:r>
              <a:rPr lang="de-DE" dirty="0" err="1"/>
              <a:t>objective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 err="1"/>
              <a:t>Drag‘n‘drop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problem‘s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  <a:p>
            <a:r>
              <a:rPr lang="de-DE" dirty="0"/>
              <a:t>Code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degenerate</a:t>
            </a:r>
            <a:r>
              <a:rPr lang="de-DE" dirty="0"/>
              <a:t> </a:t>
            </a:r>
            <a:r>
              <a:rPr lang="de-DE" dirty="0" err="1"/>
              <a:t>cases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estimation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a double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infinity</a:t>
            </a:r>
            <a:r>
              <a:rPr lang="de-DE" dirty="0"/>
              <a:t>,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goodness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, e.g. CMA-ES</a:t>
            </a:r>
          </a:p>
          <a:p>
            <a:r>
              <a:rPr lang="de-DE" dirty="0"/>
              <a:t>Drop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sz="2000" dirty="0" err="1"/>
              <a:t>MaximumGenerations</a:t>
            </a:r>
            <a:r>
              <a:rPr lang="de-DE" sz="2000" dirty="0"/>
              <a:t>: 200</a:t>
            </a:r>
          </a:p>
          <a:p>
            <a:pPr lvl="1"/>
            <a:r>
              <a:rPr lang="de-DE" sz="2000" dirty="0" err="1"/>
              <a:t>InitialSigma</a:t>
            </a:r>
            <a:r>
              <a:rPr lang="de-DE" sz="2000" dirty="0"/>
              <a:t>: 5</a:t>
            </a:r>
          </a:p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/>
              <a:t>statistical tests and automated statistical 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4773</Words>
  <Application>Microsoft Office PowerPoint</Application>
  <PresentationFormat>Bildschirmpräsentation (4:3)</PresentationFormat>
  <Paragraphs>1066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273</cp:revision>
  <dcterms:created xsi:type="dcterms:W3CDTF">2011-02-08T10:23:16Z</dcterms:created>
  <dcterms:modified xsi:type="dcterms:W3CDTF">2018-01-31T01:14:15Z</dcterms:modified>
</cp:coreProperties>
</file>