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124" d="100"/>
          <a:sy n="124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11.01.2018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5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Algorithm and Experiment Design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 Open Source Optimization Environment for</a:t>
            </a:r>
            <a:br>
              <a:rPr lang="en-US" dirty="0"/>
            </a:br>
            <a:r>
              <a:rPr lang="en-US" dirty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endParaRPr lang="de-DE" dirty="0"/>
          </a:p>
          <a:p>
            <a:pPr lvl="1"/>
            <a:r>
              <a:rPr lang="de-DE" dirty="0" err="1"/>
              <a:t>evolve</a:t>
            </a:r>
            <a:r>
              <a:rPr lang="de-DE" dirty="0"/>
              <a:t> </a:t>
            </a:r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GP</a:t>
            </a:r>
          </a:p>
          <a:p>
            <a:pPr lvl="4"/>
            <a:endParaRPr lang="de-DE" dirty="0"/>
          </a:p>
          <a:p>
            <a:pPr lvl="1"/>
            <a:r>
              <a:rPr lang="de-DE" dirty="0"/>
              <a:t>find </a:t>
            </a:r>
            <a:r>
              <a:rPr lang="de-DE" dirty="0" err="1"/>
              <a:t>thresholds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real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4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/>
              <a:t>ROC-</a:t>
            </a:r>
            <a:r>
              <a:rPr lang="de-DE" dirty="0" err="1"/>
              <a:t>curve</a:t>
            </a:r>
            <a:endParaRPr lang="de-DE" dirty="0"/>
          </a:p>
          <a:p>
            <a:pPr lvl="2"/>
            <a:r>
              <a:rPr lang="de-DE" dirty="0" err="1"/>
              <a:t>confusion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Repository</a:t>
            </a:r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/>
              <a:t>available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benchmark</a:t>
            </a:r>
            <a:r>
              <a:rPr lang="de-AT" dirty="0"/>
              <a:t> </a:t>
            </a:r>
            <a:r>
              <a:rPr lang="de-AT" dirty="0" err="1"/>
              <a:t>problem</a:t>
            </a:r>
            <a:r>
              <a:rPr lang="de-AT" dirty="0"/>
              <a:t> </a:t>
            </a:r>
            <a:r>
              <a:rPr lang="de-AT" dirty="0" err="1"/>
              <a:t>instance</a:t>
            </a:r>
            <a:r>
              <a:rPr lang="de-AT" dirty="0"/>
              <a:t>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/>
              <a:t>Overfitting</a:t>
            </a:r>
            <a:r>
              <a:rPr lang="de-DE" dirty="0"/>
              <a:t> = </a:t>
            </a:r>
            <a:r>
              <a:rPr lang="de-DE" dirty="0" err="1"/>
              <a:t>memorizing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overfitting</a:t>
            </a:r>
            <a:endParaRPr lang="de-DE" dirty="0"/>
          </a:p>
          <a:p>
            <a:pPr lvl="1"/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partition</a:t>
            </a:r>
            <a:endParaRPr lang="de-DE" dirty="0"/>
          </a:p>
          <a:p>
            <a:pPr lvl="1"/>
            <a:r>
              <a:rPr lang="de-DE" dirty="0" err="1"/>
              <a:t>cross</a:t>
            </a:r>
            <a:r>
              <a:rPr lang="de-DE" dirty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Inspection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on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correlation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Cross-validation</a:t>
            </a:r>
          </a:p>
          <a:p>
            <a:pPr lvl="2"/>
            <a:r>
              <a:rPr lang="de-DE" dirty="0" err="1"/>
              <a:t>Configuration</a:t>
            </a:r>
            <a:endParaRPr lang="de-DE" dirty="0"/>
          </a:p>
          <a:p>
            <a:pPr lvl="2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</a:t>
            </a:r>
            <a:r>
              <a:rPr lang="de-DE" dirty="0" err="1"/>
              <a:t>Linechart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Training </a:t>
            </a:r>
            <a:r>
              <a:rPr lang="de-DE" dirty="0" err="1"/>
              <a:t>and</a:t>
            </a:r>
            <a:r>
              <a:rPr lang="de-DE" dirty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br>
              <a:rPr lang="en-US" dirty="0"/>
            </a:br>
            <a:r>
              <a:rPr lang="en-US" dirty="0"/>
              <a:t>(MATLAB, Simulink, </a:t>
            </a:r>
            <a:r>
              <a:rPr lang="en-US" dirty="0" err="1"/>
              <a:t>SciLab</a:t>
            </a:r>
            <a:r>
              <a:rPr lang="en-US" dirty="0"/>
              <a:t>, </a:t>
            </a: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 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23317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b="1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</a:t>
            </a:r>
            <a:r>
              <a:rPr lang="en-US" sz="1400" dirty="0" err="1"/>
              <a:t>Scilab</a:t>
            </a:r>
            <a:r>
              <a:rPr lang="en-US" sz="1400" dirty="0"/>
              <a:t>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/>
          </a:p>
          <a:p>
            <a:r>
              <a:rPr lang="de-AT" dirty="0"/>
              <a:t>Create,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/>
              <a:t>Algorithms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Parallelization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Runs</a:t>
            </a:r>
          </a:p>
          <a:p>
            <a:pPr lvl="3"/>
            <a:endParaRPr lang="de-AT" dirty="0"/>
          </a:p>
          <a:p>
            <a:r>
              <a:rPr lang="de-AT" dirty="0" err="1"/>
              <a:t>Analyzers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HeuristicLab Optimizer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double-click to open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sample algorithms and problems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2"/>
              </a:rPr>
              <a:t>http://heal.heuristiclab.com/team/wagner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3"/>
              </a:rPr>
              <a:t>http://heal.heuristiclab.com/team/kronberger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memory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clipboard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applications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Multi-Line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evaluation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3.3.15 "Berlin"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Scripts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Data-</a:t>
            </a:r>
            <a:r>
              <a:rPr lang="de-DE" dirty="0" err="1"/>
              <a:t>based</a:t>
            </a:r>
            <a:r>
              <a:rPr lang="de-DE" dirty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  <a:p>
            <a:r>
              <a:rPr lang="de-DE" dirty="0"/>
              <a:t>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export</a:t>
            </a:r>
            <a:endParaRPr lang="de-DE" dirty="0"/>
          </a:p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</a:t>
            </a:r>
            <a:r>
              <a:rPr lang="de-DE" dirty="0" err="1"/>
              <a:t>analysis</a:t>
            </a:r>
            <a:endParaRPr lang="de-DE" dirty="0"/>
          </a:p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Dataset: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 Analysis in 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Symbolic regression and classification using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Libraries:</a:t>
            </a:r>
          </a:p>
          <a:p>
            <a:pPr lvl="1"/>
            <a:r>
              <a:rPr lang="en-US" dirty="0"/>
              <a:t>Linear Regression, Logistic Regression, </a:t>
            </a:r>
          </a:p>
          <a:p>
            <a:pPr lvl="1"/>
            <a:r>
              <a:rPr lang="en-US" dirty="0"/>
              <a:t>k-Nearest </a:t>
            </a:r>
            <a:r>
              <a:rPr lang="en-US" dirty="0" err="1"/>
              <a:t>Neighbours</a:t>
            </a:r>
            <a:r>
              <a:rPr lang="en-US" dirty="0"/>
              <a:t>, k-Means, </a:t>
            </a:r>
          </a:p>
          <a:p>
            <a:pPr lvl="1"/>
            <a:r>
              <a:rPr lang="en-US" dirty="0"/>
              <a:t>Random Forest, Support Vector Machines, </a:t>
            </a:r>
            <a:br>
              <a:rPr lang="en-US" dirty="0"/>
            </a:br>
            <a:r>
              <a:rPr lang="en-US" dirty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Poly-10 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4</a:t>
            </a:r>
            <a:r>
              <a:rPr lang="en-US" dirty="0"/>
              <a:t> + x</a:t>
            </a:r>
            <a:r>
              <a:rPr lang="en-US" baseline="-25000" dirty="0"/>
              <a:t>5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 +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7</a:t>
            </a:r>
            <a:r>
              <a:rPr lang="en-US" dirty="0"/>
              <a:t>x</a:t>
            </a:r>
            <a:r>
              <a:rPr lang="en-US" baseline="-25000" dirty="0"/>
              <a:t>9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non-linear modeling approach necessary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frequently used in GP literature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available as benchmark problem instance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import</a:t>
            </a:r>
            <a:endParaRPr lang="de-DE" dirty="0"/>
          </a:p>
          <a:p>
            <a:pPr lvl="1"/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variables</a:t>
            </a:r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partitions</a:t>
            </a:r>
            <a:r>
              <a:rPr lang="de-DE" dirty="0"/>
              <a:t> (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)</a:t>
            </a:r>
          </a:p>
          <a:p>
            <a:pPr lvl="3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3"/>
            <a:endParaRPr lang="de-DE" dirty="0"/>
          </a:p>
          <a:p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accuracy</a:t>
            </a:r>
            <a:r>
              <a:rPr lang="de-DE" dirty="0"/>
              <a:t> </a:t>
            </a:r>
            <a:r>
              <a:rPr lang="de-DE" dirty="0" err="1"/>
              <a:t>metrics</a:t>
            </a:r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3.3.15 "Berlin"</a:t>
            </a:r>
          </a:p>
          <a:p>
            <a:pPr lvl="2"/>
            <a:r>
              <a:rPr lang="en-US" dirty="0"/>
              <a:t>released on January 11th, 2018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3.3.15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https://src.heuristiclab.com/svn/core/tags/3.3.15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3.3.15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Symbolic</a:t>
            </a:r>
            <a:r>
              <a:rPr lang="de-AT" sz="3200" dirty="0"/>
              <a:t> Regression </a:t>
            </a:r>
            <a:r>
              <a:rPr lang="de-AT" sz="3200" dirty="0" err="1"/>
              <a:t>with</a:t>
            </a:r>
            <a:r>
              <a:rPr lang="de-AT" sz="3200" dirty="0"/>
              <a:t> </a:t>
            </a:r>
            <a:r>
              <a:rPr lang="de-AT" sz="3200" dirty="0" err="1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/>
              <a:t>evolve</a:t>
            </a:r>
            <a:r>
              <a:rPr lang="de-AT" dirty="0"/>
              <a:t> 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/>
              <a:t>structure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/>
              <a:t>white</a:t>
            </a:r>
            <a:r>
              <a:rPr lang="de-AT" dirty="0"/>
              <a:t>-box </a:t>
            </a:r>
            <a:r>
              <a:rPr lang="de-AT" dirty="0" err="1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terminal </a:t>
            </a:r>
            <a:r>
              <a:rPr lang="de-DE" dirty="0" err="1"/>
              <a:t>set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  <a:p>
            <a:pPr lvl="1"/>
            <a:r>
              <a:rPr lang="de-DE" dirty="0" err="1"/>
              <a:t>evaluation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selection</a:t>
            </a:r>
            <a:endParaRPr lang="de-DE" dirty="0"/>
          </a:p>
          <a:p>
            <a:pPr lvl="1"/>
            <a:r>
              <a:rPr lang="de-DE" dirty="0" err="1"/>
              <a:t>mutation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impacts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2"/>
            <a:r>
              <a:rPr lang="de-DE" dirty="0"/>
              <a:t>online update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6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expor</a:t>
            </a:r>
            <a:r>
              <a:rPr lang="de-AT" dirty="0"/>
              <a:t>t</a:t>
            </a:r>
          </a:p>
          <a:p>
            <a:pPr lvl="2"/>
            <a:r>
              <a:rPr lang="de-DE" dirty="0"/>
              <a:t>Excel</a:t>
            </a:r>
          </a:p>
          <a:p>
            <a:pPr lvl="2"/>
            <a:r>
              <a:rPr lang="de-DE" dirty="0"/>
              <a:t>MATLAB</a:t>
            </a:r>
          </a:p>
          <a:p>
            <a:pPr lvl="2"/>
            <a:r>
              <a:rPr lang="de-DE" dirty="0" err="1"/>
              <a:t>LaTeX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Detailed</a:t>
            </a:r>
            <a:r>
              <a:rPr lang="de-DE" dirty="0"/>
              <a:t> Model Analysis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Manual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Representations</a:t>
            </a:r>
            <a:r>
              <a:rPr lang="de-DE" dirty="0"/>
              <a:t> Are Also </a:t>
            </a:r>
            <a:r>
              <a:rPr lang="de-DE" dirty="0" err="1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/>
              <a:t>Use</a:t>
            </a:r>
            <a:r>
              <a:rPr lang="de-DE" sz="2400" dirty="0"/>
              <a:t> </a:t>
            </a:r>
            <a:r>
              <a:rPr lang="de-DE" sz="2400" i="1" dirty="0" err="1"/>
              <a:t>ViewHost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switch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textual</a:t>
            </a:r>
            <a:r>
              <a:rPr lang="de-DE" sz="2400" dirty="0"/>
              <a:t> </a:t>
            </a:r>
            <a:r>
              <a:rPr lang="de-DE" sz="2400" dirty="0" err="1"/>
              <a:t>representation</a:t>
            </a:r>
            <a:r>
              <a:rPr lang="de-DE" sz="2400" dirty="0"/>
              <a:t> </a:t>
            </a:r>
            <a:r>
              <a:rPr lang="de-DE" sz="2400" dirty="0" err="1"/>
              <a:t>view</a:t>
            </a:r>
            <a:r>
              <a:rPr lang="de-DE" sz="24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Default </a:t>
            </a:r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Export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LaTeX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/>
              <a:t>Which</a:t>
            </a:r>
            <a:r>
              <a:rPr lang="de-DE" dirty="0"/>
              <a:t> variables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predictions</a:t>
            </a:r>
            <a:r>
              <a:rPr lang="de-DE" dirty="0"/>
              <a:t>?</a:t>
            </a:r>
          </a:p>
          <a:p>
            <a:pPr lvl="4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Variable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 err="1"/>
              <a:t>symbol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/>
              <a:t>variable </a:t>
            </a:r>
            <a:r>
              <a:rPr lang="de-DE" dirty="0" err="1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3890</Words>
  <Application>Microsoft Office PowerPoint</Application>
  <PresentationFormat>Bildschirmpräsentation (4:3)</PresentationFormat>
  <Paragraphs>1112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218</cp:revision>
  <dcterms:created xsi:type="dcterms:W3CDTF">2011-02-08T10:23:16Z</dcterms:created>
  <dcterms:modified xsi:type="dcterms:W3CDTF">2018-01-11T23:19:43Z</dcterms:modified>
</cp:coreProperties>
</file>