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2"/>
  </p:notesMasterIdLst>
  <p:sldIdLst>
    <p:sldId id="256" r:id="rId2"/>
    <p:sldId id="285" r:id="rId3"/>
    <p:sldId id="478" r:id="rId4"/>
    <p:sldId id="286" r:id="rId5"/>
    <p:sldId id="287" r:id="rId6"/>
    <p:sldId id="514" r:id="rId7"/>
    <p:sldId id="528" r:id="rId8"/>
    <p:sldId id="516" r:id="rId9"/>
    <p:sldId id="411" r:id="rId10"/>
    <p:sldId id="274" r:id="rId11"/>
    <p:sldId id="271" r:id="rId12"/>
    <p:sldId id="275" r:id="rId13"/>
    <p:sldId id="272" r:id="rId14"/>
    <p:sldId id="413" r:id="rId15"/>
    <p:sldId id="415" r:id="rId16"/>
    <p:sldId id="388" r:id="rId17"/>
    <p:sldId id="421" r:id="rId18"/>
    <p:sldId id="423" r:id="rId19"/>
    <p:sldId id="424" r:id="rId20"/>
    <p:sldId id="422" r:id="rId21"/>
    <p:sldId id="425" r:id="rId22"/>
    <p:sldId id="426" r:id="rId23"/>
    <p:sldId id="434" r:id="rId24"/>
    <p:sldId id="427" r:id="rId25"/>
    <p:sldId id="429" r:id="rId26"/>
    <p:sldId id="430" r:id="rId27"/>
    <p:sldId id="433" r:id="rId28"/>
    <p:sldId id="436" r:id="rId29"/>
    <p:sldId id="435" r:id="rId30"/>
    <p:sldId id="504" r:id="rId31"/>
    <p:sldId id="506" r:id="rId32"/>
    <p:sldId id="505" r:id="rId33"/>
    <p:sldId id="508" r:id="rId34"/>
    <p:sldId id="509" r:id="rId35"/>
    <p:sldId id="510" r:id="rId36"/>
    <p:sldId id="511" r:id="rId37"/>
    <p:sldId id="512" r:id="rId38"/>
    <p:sldId id="513" r:id="rId39"/>
    <p:sldId id="437" r:id="rId40"/>
    <p:sldId id="463" r:id="rId41"/>
    <p:sldId id="438" r:id="rId42"/>
    <p:sldId id="462" r:id="rId43"/>
    <p:sldId id="464" r:id="rId44"/>
    <p:sldId id="465" r:id="rId45"/>
    <p:sldId id="416" r:id="rId46"/>
    <p:sldId id="489" r:id="rId47"/>
    <p:sldId id="490" r:id="rId48"/>
    <p:sldId id="491" r:id="rId49"/>
    <p:sldId id="492" r:id="rId50"/>
    <p:sldId id="493" r:id="rId51"/>
    <p:sldId id="494" r:id="rId52"/>
    <p:sldId id="495" r:id="rId53"/>
    <p:sldId id="496" r:id="rId54"/>
    <p:sldId id="497" r:id="rId55"/>
    <p:sldId id="498" r:id="rId56"/>
    <p:sldId id="499" r:id="rId57"/>
    <p:sldId id="500" r:id="rId58"/>
    <p:sldId id="501" r:id="rId59"/>
    <p:sldId id="502" r:id="rId60"/>
    <p:sldId id="503" r:id="rId61"/>
    <p:sldId id="417" r:id="rId62"/>
    <p:sldId id="420" r:id="rId63"/>
    <p:sldId id="466" r:id="rId64"/>
    <p:sldId id="468" r:id="rId65"/>
    <p:sldId id="470" r:id="rId66"/>
    <p:sldId id="469" r:id="rId67"/>
    <p:sldId id="472" r:id="rId68"/>
    <p:sldId id="473" r:id="rId69"/>
    <p:sldId id="474" r:id="rId70"/>
    <p:sldId id="475" r:id="rId71"/>
    <p:sldId id="471" r:id="rId72"/>
    <p:sldId id="477" r:id="rId73"/>
    <p:sldId id="476" r:id="rId74"/>
    <p:sldId id="479" r:id="rId75"/>
    <p:sldId id="480" r:id="rId76"/>
    <p:sldId id="481" r:id="rId77"/>
    <p:sldId id="482" r:id="rId78"/>
    <p:sldId id="483" r:id="rId79"/>
    <p:sldId id="484" r:id="rId80"/>
    <p:sldId id="485" r:id="rId81"/>
    <p:sldId id="486" r:id="rId82"/>
    <p:sldId id="487" r:id="rId83"/>
    <p:sldId id="517" r:id="rId84"/>
    <p:sldId id="525" r:id="rId85"/>
    <p:sldId id="518" r:id="rId86"/>
    <p:sldId id="521" r:id="rId87"/>
    <p:sldId id="522" r:id="rId88"/>
    <p:sldId id="519" r:id="rId89"/>
    <p:sldId id="524" r:id="rId90"/>
    <p:sldId id="523" r:id="rId91"/>
    <p:sldId id="527" r:id="rId92"/>
    <p:sldId id="520" r:id="rId93"/>
    <p:sldId id="526" r:id="rId94"/>
    <p:sldId id="418" r:id="rId95"/>
    <p:sldId id="326" r:id="rId96"/>
    <p:sldId id="329" r:id="rId97"/>
    <p:sldId id="278" r:id="rId98"/>
    <p:sldId id="327" r:id="rId99"/>
    <p:sldId id="414" r:id="rId100"/>
    <p:sldId id="412" r:id="rId10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38" autoAdjust="0"/>
    <p:restoredTop sz="94660"/>
  </p:normalViewPr>
  <p:slideViewPr>
    <p:cSldViewPr>
      <p:cViewPr varScale="1">
        <p:scale>
          <a:sx n="124" d="100"/>
          <a:sy n="124" d="100"/>
        </p:scale>
        <p:origin x="1314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microsoft.com/office/2015/10/relationships/revisionInfo" Target="revisionInfo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11.01.2018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 durch Klicken hinzufügen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facebook.com/heuristiclab" TargetMode="External"/><Relationship Id="rId4" Type="http://schemas.openxmlformats.org/officeDocument/2006/relationships/hyperlink" Target="http://www.youtube.com/heuristiclab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dev.heuristiclab.com/trac.fcgi/wiki/Documentation/Howto/OptimizeExternalApplications#no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team/kommenda" TargetMode="External"/><Relationship Id="rId2" Type="http://schemas.openxmlformats.org/officeDocument/2006/relationships/hyperlink" Target="http://heal.heuristiclab.com/team/beha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dev.heuristiclab.com/trac.fcgi/browser/trunk/documentation/Tutorials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0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download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src.heuristiclab.com/svn/core/stable" TargetMode="External"/><Relationship Id="rId4" Type="http://schemas.openxmlformats.org/officeDocument/2006/relationships/hyperlink" Target="https://src.heuristiclab.com/svn/core/tags/3.3.15" TargetMode="Externa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0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4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4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trac.fcgi/roadma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upport@heuristiclab.com" TargetMode="Externa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" TargetMode="External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hyperlink" Target="http://research.fh-ooe.at/de/orgunit/356#showpublication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/>
              <a:t>Optimizing External Applications</a:t>
            </a:r>
            <a:br>
              <a:rPr lang="en-US" dirty="0"/>
            </a:br>
            <a:r>
              <a:rPr lang="en-US" dirty="0"/>
              <a:t>with </a:t>
            </a:r>
            <a:r>
              <a:rPr lang="en-US" dirty="0" err="1"/>
              <a:t>HeuristicLab</a:t>
            </a:r>
            <a:endParaRPr lang="en-US" dirty="0"/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Beham, M. Kommenda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SVN\projects\HOPL\HOPL-HEAL\Logos\Logo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0176" y="5589240"/>
            <a:ext cx="2304256" cy="1047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Graphical User Interface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GUI is made up of views</a:t>
            </a:r>
          </a:p>
          <a:p>
            <a:pPr lvl="1"/>
            <a:r>
              <a:rPr lang="en-US" dirty="0"/>
              <a:t>views are visual representations of content objects</a:t>
            </a:r>
          </a:p>
          <a:p>
            <a:pPr lvl="1"/>
            <a:r>
              <a:rPr lang="en-US" dirty="0"/>
              <a:t>views are composed in the same way as their content</a:t>
            </a:r>
          </a:p>
          <a:p>
            <a:pPr lvl="1"/>
            <a:r>
              <a:rPr lang="en-US" dirty="0"/>
              <a:t>views and content objects are loosely coupled</a:t>
            </a:r>
          </a:p>
          <a:p>
            <a:pPr lvl="1"/>
            <a:r>
              <a:rPr lang="en-US" dirty="0"/>
              <a:t>multiple different views may exist for the same content</a:t>
            </a:r>
          </a:p>
          <a:p>
            <a:pPr lvl="3"/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Drag &amp; Drop</a:t>
            </a:r>
          </a:p>
          <a:p>
            <a:pPr lvl="1"/>
            <a:r>
              <a:rPr lang="en-US" dirty="0"/>
              <a:t>views support drag &amp; drop operations</a:t>
            </a:r>
          </a:p>
          <a:p>
            <a:pPr lvl="1"/>
            <a:r>
              <a:rPr lang="en-US" dirty="0"/>
              <a:t>content objects can be copied or moved (shift key)</a:t>
            </a:r>
          </a:p>
          <a:p>
            <a:pPr lvl="1"/>
            <a:r>
              <a:rPr lang="en-US" dirty="0"/>
              <a:t>enabled for collection items and content objects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/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 &amp; Answers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100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060848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hlinkClick r:id="rId2"/>
              </a:rPr>
              <a:t>http://dev.heuristiclab.com</a:t>
            </a:r>
            <a:endParaRPr lang="en-US" sz="3600" dirty="0"/>
          </a:p>
          <a:p>
            <a:pPr algn="ctr"/>
            <a:endParaRPr lang="en-US" sz="2400" dirty="0"/>
          </a:p>
          <a:p>
            <a:pPr algn="ctr"/>
            <a:r>
              <a:rPr lang="en-US" sz="3600" dirty="0">
                <a:hlinkClick r:id="rId3"/>
              </a:rPr>
              <a:t>heuristiclab@googlegroups.com</a:t>
            </a:r>
            <a:endParaRPr lang="en-US" sz="3600" dirty="0"/>
          </a:p>
          <a:p>
            <a:pPr algn="ctr"/>
            <a:endParaRPr lang="en-US" sz="2400" dirty="0"/>
          </a:p>
          <a:p>
            <a:pPr algn="ctr"/>
            <a:r>
              <a:rPr lang="en-US" sz="3600" dirty="0">
                <a:hlinkClick r:id="rId4"/>
              </a:rPr>
              <a:t>http://www.youtube.com/heuristiclab</a:t>
            </a:r>
            <a:endParaRPr lang="en-US" sz="3600" dirty="0"/>
          </a:p>
          <a:p>
            <a:pPr algn="ctr"/>
            <a:endParaRPr lang="en-US" sz="2400" dirty="0"/>
          </a:p>
          <a:p>
            <a:pPr algn="ctr"/>
            <a:r>
              <a:rPr lang="en-US" sz="3600" dirty="0">
                <a:hlinkClick r:id="rId5"/>
              </a:rPr>
              <a:t>http://www.facebook.com/heuristiclab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Graphical User Interface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408" y="1412776"/>
            <a:ext cx="6609184" cy="4970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uppieren 13"/>
          <p:cNvGrpSpPr/>
          <p:nvPr/>
        </p:nvGrpSpPr>
        <p:grpSpPr>
          <a:xfrm>
            <a:off x="1259632" y="1412776"/>
            <a:ext cx="6624736" cy="4968552"/>
            <a:chOff x="1259632" y="1412776"/>
            <a:chExt cx="6624736" cy="4968552"/>
          </a:xfrm>
        </p:grpSpPr>
        <p:sp>
          <p:nvSpPr>
            <p:cNvPr id="17" name="Rechteck 8"/>
            <p:cNvSpPr/>
            <p:nvPr/>
          </p:nvSpPr>
          <p:spPr>
            <a:xfrm>
              <a:off x="1259632" y="1412776"/>
              <a:ext cx="6624736" cy="496855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8" name="Abgerundetes Rechteck 7"/>
            <p:cNvSpPr/>
            <p:nvPr/>
          </p:nvSpPr>
          <p:spPr>
            <a:xfrm>
              <a:off x="1475656" y="2132856"/>
              <a:ext cx="6120680" cy="4032448"/>
            </a:xfrm>
            <a:prstGeom prst="roundRect">
              <a:avLst>
                <a:gd name="adj" fmla="val 516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de-AT" sz="2800" b="1" dirty="0" err="1">
                  <a:solidFill>
                    <a:srgbClr val="FF0000"/>
                  </a:solidFill>
                </a:rPr>
                <a:t>Algorithm</a:t>
              </a:r>
              <a:r>
                <a:rPr lang="de-AT" sz="2800" b="1" dirty="0">
                  <a:solidFill>
                    <a:srgbClr val="FF0000"/>
                  </a:solidFill>
                </a:rPr>
                <a:t> View</a:t>
              </a:r>
            </a:p>
          </p:txBody>
        </p:sp>
      </p:grpSp>
      <p:sp>
        <p:nvSpPr>
          <p:cNvPr id="19" name="Abgerundetes Rechteck 9"/>
          <p:cNvSpPr/>
          <p:nvPr/>
        </p:nvSpPr>
        <p:spPr>
          <a:xfrm>
            <a:off x="1584100" y="2726266"/>
            <a:ext cx="5796211" cy="3151005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>
                <a:solidFill>
                  <a:srgbClr val="FF0000"/>
                </a:solidFill>
              </a:rPr>
              <a:t>Problem View</a:t>
            </a:r>
          </a:p>
        </p:txBody>
      </p:sp>
      <p:sp>
        <p:nvSpPr>
          <p:cNvPr id="20" name="Abgerundetes Rechteck 10"/>
          <p:cNvSpPr/>
          <p:nvPr/>
        </p:nvSpPr>
        <p:spPr>
          <a:xfrm>
            <a:off x="1691679" y="3251201"/>
            <a:ext cx="5584883" cy="2518534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de-AT" sz="2800" b="1" dirty="0">
                <a:solidFill>
                  <a:srgbClr val="FF0000"/>
                </a:solidFill>
              </a:rPr>
              <a:t>Parameter</a:t>
            </a:r>
            <a:br>
              <a:rPr lang="de-AT" sz="2800" b="1" dirty="0">
                <a:solidFill>
                  <a:srgbClr val="FF0000"/>
                </a:solidFill>
              </a:rPr>
            </a:br>
            <a:r>
              <a:rPr lang="de-AT" sz="2800" b="1" dirty="0" err="1">
                <a:solidFill>
                  <a:srgbClr val="FF0000"/>
                </a:solidFill>
              </a:rPr>
              <a:t>Collection</a:t>
            </a:r>
            <a:br>
              <a:rPr lang="de-AT" sz="2800" b="1" dirty="0">
                <a:solidFill>
                  <a:srgbClr val="FF0000"/>
                </a:solidFill>
              </a:rPr>
            </a:br>
            <a:r>
              <a:rPr lang="de-AT" sz="2800" b="1" dirty="0">
                <a:solidFill>
                  <a:srgbClr val="FF0000"/>
                </a:solidFill>
              </a:rPr>
              <a:t>View</a:t>
            </a:r>
          </a:p>
        </p:txBody>
      </p:sp>
      <p:sp>
        <p:nvSpPr>
          <p:cNvPr id="21" name="Abgerundetes Rechteck 11"/>
          <p:cNvSpPr/>
          <p:nvPr/>
        </p:nvSpPr>
        <p:spPr>
          <a:xfrm>
            <a:off x="3419872" y="3640667"/>
            <a:ext cx="3600400" cy="2020581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>
                <a:solidFill>
                  <a:srgbClr val="FF0000"/>
                </a:solidFill>
              </a:rPr>
              <a:t>Parameter View</a:t>
            </a:r>
          </a:p>
        </p:txBody>
      </p:sp>
      <p:sp>
        <p:nvSpPr>
          <p:cNvPr id="22" name="Abgerundetes Rechteck 12"/>
          <p:cNvSpPr/>
          <p:nvPr/>
        </p:nvSpPr>
        <p:spPr>
          <a:xfrm>
            <a:off x="3515932" y="4218909"/>
            <a:ext cx="3288316" cy="432048"/>
          </a:xfrm>
          <a:prstGeom prst="roundRect">
            <a:avLst>
              <a:gd name="adj" fmla="val 26035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de-AT" sz="2800" b="1" dirty="0">
                <a:solidFill>
                  <a:srgbClr val="FF0000"/>
                </a:solidFill>
              </a:rPr>
              <a:t>Double Value View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Graphical User Interface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1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/>
              <a:t>ViewHost</a:t>
            </a:r>
            <a:endParaRPr lang="en-US" dirty="0"/>
          </a:p>
          <a:p>
            <a:pPr lvl="1"/>
            <a:r>
              <a:rPr lang="en-US" dirty="0"/>
              <a:t>control which hosts views</a:t>
            </a:r>
          </a:p>
          <a:p>
            <a:pPr lvl="1"/>
            <a:r>
              <a:rPr lang="en-US" dirty="0"/>
              <a:t>right-click on windows icon to switch views</a:t>
            </a:r>
          </a:p>
          <a:p>
            <a:pPr lvl="1"/>
            <a:r>
              <a:rPr lang="en-US" dirty="0"/>
              <a:t>double-click on windows icon to open another view</a:t>
            </a:r>
          </a:p>
          <a:p>
            <a:pPr lvl="1"/>
            <a:r>
              <a:rPr lang="en-US" dirty="0"/>
              <a:t>drag &amp; drop windows icon to copy contents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11" name="Gruppieren 10"/>
          <p:cNvGrpSpPr/>
          <p:nvPr/>
        </p:nvGrpSpPr>
        <p:grpSpPr>
          <a:xfrm>
            <a:off x="1799692" y="4077072"/>
            <a:ext cx="5544616" cy="1800200"/>
            <a:chOff x="1835696" y="4509120"/>
            <a:chExt cx="5544616" cy="18002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35696" y="4509120"/>
              <a:ext cx="5544616" cy="1800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sp>
          <p:nvSpPr>
            <p:cNvPr id="10" name="Abgerundetes Rechteck 9"/>
            <p:cNvSpPr/>
            <p:nvPr/>
          </p:nvSpPr>
          <p:spPr>
            <a:xfrm>
              <a:off x="1992591" y="4666015"/>
              <a:ext cx="432048" cy="432048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en-US" sz="2800" b="1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Available Algorithms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457200" y="1412776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/>
              <a:t>Population-based</a:t>
            </a:r>
          </a:p>
          <a:p>
            <a:r>
              <a:rPr lang="en-US" sz="1200" dirty="0"/>
              <a:t>CMA-ES</a:t>
            </a:r>
          </a:p>
          <a:p>
            <a:r>
              <a:rPr lang="en-US" sz="1200" dirty="0"/>
              <a:t>Evolution Strategy</a:t>
            </a:r>
          </a:p>
          <a:p>
            <a:r>
              <a:rPr lang="en-US" sz="1200" dirty="0"/>
              <a:t>Genetic Algorithm</a:t>
            </a:r>
          </a:p>
          <a:p>
            <a:r>
              <a:rPr lang="en-US" sz="1200" dirty="0"/>
              <a:t>Offspring Selection Genetic Algorithm (OSGA)</a:t>
            </a:r>
          </a:p>
          <a:p>
            <a:r>
              <a:rPr lang="en-US" sz="1200" dirty="0"/>
              <a:t>Island Genetic Algorithm</a:t>
            </a:r>
          </a:p>
          <a:p>
            <a:r>
              <a:rPr lang="en-US" sz="1200" dirty="0"/>
              <a:t>Island Offspring Selection Genetic Algorithm</a:t>
            </a:r>
          </a:p>
          <a:p>
            <a:r>
              <a:rPr lang="en-US" sz="1200" dirty="0"/>
              <a:t>Parameter-less Population Pyramid (P3)</a:t>
            </a:r>
          </a:p>
          <a:p>
            <a:r>
              <a:rPr lang="en-US" sz="1200" dirty="0"/>
              <a:t>SASEGASA</a:t>
            </a:r>
          </a:p>
          <a:p>
            <a:r>
              <a:rPr lang="en-US" sz="1200" dirty="0"/>
              <a:t>Relevant Alleles Preserving GA (RAPGA)</a:t>
            </a:r>
          </a:p>
          <a:p>
            <a:r>
              <a:rPr lang="en-US" sz="1200" dirty="0"/>
              <a:t>Age-Layered Population Structure (ALPS)</a:t>
            </a:r>
          </a:p>
          <a:p>
            <a:r>
              <a:rPr lang="en-US" sz="1200" dirty="0"/>
              <a:t>Genetic Programming</a:t>
            </a:r>
          </a:p>
          <a:p>
            <a:r>
              <a:rPr lang="en-US" sz="1200" dirty="0"/>
              <a:t>NSGA-II</a:t>
            </a:r>
          </a:p>
          <a:p>
            <a:r>
              <a:rPr lang="en-US" sz="1200" dirty="0"/>
              <a:t>Scatter Search</a:t>
            </a:r>
          </a:p>
          <a:p>
            <a:r>
              <a:rPr lang="en-US" sz="1200" dirty="0"/>
              <a:t>Particle Swarm Optimization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1200" b="1" dirty="0"/>
              <a:t>Trajectory-based</a:t>
            </a:r>
          </a:p>
          <a:p>
            <a:r>
              <a:rPr lang="en-US" sz="1200" dirty="0"/>
              <a:t>Local Search</a:t>
            </a:r>
          </a:p>
          <a:p>
            <a:r>
              <a:rPr lang="en-US" sz="1200" dirty="0" err="1"/>
              <a:t>Tabu</a:t>
            </a:r>
            <a:r>
              <a:rPr lang="en-US" sz="1200" dirty="0"/>
              <a:t> Search</a:t>
            </a:r>
          </a:p>
          <a:p>
            <a:r>
              <a:rPr lang="en-US" sz="1200" dirty="0"/>
              <a:t>Robust Taboo Search</a:t>
            </a:r>
          </a:p>
          <a:p>
            <a:r>
              <a:rPr lang="en-US" sz="1200" dirty="0"/>
              <a:t>Variable Neighborhood Search</a:t>
            </a:r>
          </a:p>
          <a:p>
            <a:r>
              <a:rPr lang="en-US" sz="1200" dirty="0"/>
              <a:t>Simulated Annealing</a:t>
            </a:r>
          </a:p>
          <a:p>
            <a:pPr marL="0" indent="0">
              <a:buNone/>
            </a:pPr>
            <a:endParaRPr lang="en-US" sz="1200" dirty="0"/>
          </a:p>
          <a:p>
            <a:endParaRPr lang="en-US" sz="1200" dirty="0"/>
          </a:p>
          <a:p>
            <a:endParaRPr lang="en-US" sz="1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2" name="Inhaltsplatzhalter 6"/>
          <p:cNvSpPr>
            <a:spLocks noGrp="1"/>
          </p:cNvSpPr>
          <p:nvPr>
            <p:ph sz="half" idx="2"/>
          </p:nvPr>
        </p:nvSpPr>
        <p:spPr>
          <a:xfrm>
            <a:off x="4716016" y="1412776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/>
              <a:t>Data Analysis</a:t>
            </a:r>
          </a:p>
          <a:p>
            <a:r>
              <a:rPr lang="en-US" sz="1200" dirty="0"/>
              <a:t>Linear Discriminant Analysis</a:t>
            </a:r>
          </a:p>
          <a:p>
            <a:r>
              <a:rPr lang="en-US" sz="1200" dirty="0"/>
              <a:t>Linear Regression</a:t>
            </a:r>
          </a:p>
          <a:p>
            <a:r>
              <a:rPr lang="en-US" sz="1200" dirty="0"/>
              <a:t>Multinomial </a:t>
            </a:r>
            <a:r>
              <a:rPr lang="en-US" sz="1200" dirty="0" err="1"/>
              <a:t>Logit</a:t>
            </a:r>
            <a:r>
              <a:rPr lang="en-US" sz="1200" dirty="0"/>
              <a:t> Classification</a:t>
            </a:r>
          </a:p>
          <a:p>
            <a:r>
              <a:rPr lang="en-US" sz="1200" dirty="0"/>
              <a:t>k-Nearest Neighbor</a:t>
            </a:r>
          </a:p>
          <a:p>
            <a:r>
              <a:rPr lang="en-US" sz="1200" dirty="0"/>
              <a:t>k-Means</a:t>
            </a:r>
          </a:p>
          <a:p>
            <a:r>
              <a:rPr lang="en-US" sz="1200" dirty="0" err="1"/>
              <a:t>Neighbourhood</a:t>
            </a:r>
            <a:r>
              <a:rPr lang="en-US" sz="1200" dirty="0"/>
              <a:t> Component Analysis (NCA)</a:t>
            </a:r>
          </a:p>
          <a:p>
            <a:r>
              <a:rPr lang="en-US" sz="1200" dirty="0"/>
              <a:t>Artificial Neural Networks</a:t>
            </a:r>
          </a:p>
          <a:p>
            <a:r>
              <a:rPr lang="en-US" sz="1200" dirty="0"/>
              <a:t>Random Forests </a:t>
            </a:r>
          </a:p>
          <a:p>
            <a:r>
              <a:rPr lang="en-US" sz="1200" dirty="0"/>
              <a:t>Support Vector Machines</a:t>
            </a:r>
          </a:p>
          <a:p>
            <a:r>
              <a:rPr lang="en-US" sz="1200" dirty="0"/>
              <a:t>Gaussian Processes </a:t>
            </a:r>
          </a:p>
          <a:p>
            <a:r>
              <a:rPr lang="en-US" sz="1200" dirty="0"/>
              <a:t>Gradient Boosted Trees</a:t>
            </a:r>
          </a:p>
          <a:p>
            <a:r>
              <a:rPr lang="en-US" sz="1200" dirty="0"/>
              <a:t>Gradient Boosted Regression</a:t>
            </a:r>
          </a:p>
          <a:p>
            <a:r>
              <a:rPr lang="en-US" sz="1200" dirty="0"/>
              <a:t>Barnes-Hut t-SNE</a:t>
            </a:r>
          </a:p>
          <a:p>
            <a:r>
              <a:rPr lang="en-US" sz="1200" dirty="0"/>
              <a:t>Kernel Ridge Regression</a:t>
            </a:r>
          </a:p>
          <a:p>
            <a:r>
              <a:rPr lang="en-US" sz="1200" dirty="0"/>
              <a:t>Elastic-net Regression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1200" b="1" dirty="0"/>
              <a:t>Additional Algorithms</a:t>
            </a:r>
          </a:p>
          <a:p>
            <a:r>
              <a:rPr lang="en-US" sz="1200" dirty="0"/>
              <a:t>Performance Benchmarks</a:t>
            </a:r>
          </a:p>
          <a:p>
            <a:r>
              <a:rPr lang="en-US" sz="1200" dirty="0"/>
              <a:t>Hungarian Algorithm</a:t>
            </a:r>
          </a:p>
          <a:p>
            <a:r>
              <a:rPr lang="en-US" sz="1200" dirty="0"/>
              <a:t>Cross Validation</a:t>
            </a:r>
          </a:p>
          <a:p>
            <a:r>
              <a:rPr lang="en-US" sz="1200" dirty="0"/>
              <a:t>LM-BFGS</a:t>
            </a:r>
          </a:p>
          <a:p>
            <a:endParaRPr lang="en-US" sz="1200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Available Problems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4038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/>
              <a:t>Combinatorial Problems</a:t>
            </a:r>
          </a:p>
          <a:p>
            <a:r>
              <a:rPr lang="en-US" sz="1400" dirty="0"/>
              <a:t>Test Problems (1-max, NK, HIFF, Deceptive Trap)</a:t>
            </a:r>
          </a:p>
          <a:p>
            <a:r>
              <a:rPr lang="en-US" sz="1400" dirty="0"/>
              <a:t>Traveling Salesman</a:t>
            </a:r>
          </a:p>
          <a:p>
            <a:r>
              <a:rPr lang="en-US" sz="1400" dirty="0"/>
              <a:t>Probabilistic Traveling Salesman</a:t>
            </a:r>
          </a:p>
          <a:p>
            <a:r>
              <a:rPr lang="en-US" sz="1400" dirty="0"/>
              <a:t>Vehicle Routing (MDCVRPTW, PDPTW, …)</a:t>
            </a:r>
          </a:p>
          <a:p>
            <a:r>
              <a:rPr lang="en-US" sz="1400" dirty="0"/>
              <a:t>Knapsack</a:t>
            </a:r>
          </a:p>
          <a:p>
            <a:r>
              <a:rPr lang="en-US" sz="1400" dirty="0"/>
              <a:t>Bin Packing</a:t>
            </a:r>
          </a:p>
          <a:p>
            <a:r>
              <a:rPr lang="en-US" sz="1400" dirty="0"/>
              <a:t>Graph Coloring</a:t>
            </a:r>
          </a:p>
          <a:p>
            <a:r>
              <a:rPr lang="en-US" sz="1400" dirty="0"/>
              <a:t>Job Shop Scheduling</a:t>
            </a:r>
          </a:p>
          <a:p>
            <a:r>
              <a:rPr lang="en-US" sz="1400" dirty="0"/>
              <a:t>Linear Assignment</a:t>
            </a:r>
          </a:p>
          <a:p>
            <a:r>
              <a:rPr lang="en-US" sz="1400" dirty="0"/>
              <a:t>Quadratic Assignment</a:t>
            </a:r>
          </a:p>
          <a:p>
            <a:r>
              <a:rPr lang="en-US" sz="1400" dirty="0"/>
              <a:t>Orienteering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632719" y="1412776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1" dirty="0"/>
              <a:t>Genetic Programming Problems</a:t>
            </a:r>
          </a:p>
          <a:p>
            <a:r>
              <a:rPr lang="en-US" sz="1400" dirty="0"/>
              <a:t>Test Problems (Even Parity, MUX)</a:t>
            </a:r>
          </a:p>
          <a:p>
            <a:r>
              <a:rPr lang="en-US" sz="1400" dirty="0"/>
              <a:t>Symbolic Classification</a:t>
            </a:r>
          </a:p>
          <a:p>
            <a:r>
              <a:rPr lang="en-US" sz="1400" dirty="0"/>
              <a:t>Symbolic Regression</a:t>
            </a:r>
          </a:p>
          <a:p>
            <a:r>
              <a:rPr lang="en-US" sz="1400" dirty="0"/>
              <a:t>Symbolic Time-Series Prognosis</a:t>
            </a:r>
          </a:p>
          <a:p>
            <a:r>
              <a:rPr lang="en-US" sz="1400" dirty="0"/>
              <a:t>Artificial Ant</a:t>
            </a:r>
          </a:p>
          <a:p>
            <a:r>
              <a:rPr lang="en-US" sz="1400" dirty="0"/>
              <a:t>Lawn Mower</a:t>
            </a:r>
          </a:p>
          <a:p>
            <a:r>
              <a:rPr lang="en-US" sz="1400" dirty="0" err="1"/>
              <a:t>Robocode</a:t>
            </a:r>
            <a:endParaRPr lang="en-US" sz="1400" dirty="0"/>
          </a:p>
          <a:p>
            <a:r>
              <a:rPr lang="en-US" sz="1400" dirty="0"/>
              <a:t>Grammatical Evolution</a:t>
            </a:r>
          </a:p>
          <a:p>
            <a:pPr lvl="1"/>
            <a:endParaRPr lang="en-US" sz="1000" dirty="0"/>
          </a:p>
          <a:p>
            <a:pPr marL="0" indent="0">
              <a:buNone/>
            </a:pPr>
            <a:r>
              <a:rPr lang="en-US" sz="1400" b="1" dirty="0"/>
              <a:t>Additional Problems</a:t>
            </a:r>
          </a:p>
          <a:p>
            <a:r>
              <a:rPr lang="en-US" sz="1400" dirty="0"/>
              <a:t>Single-/Multi-Objective Test Functions</a:t>
            </a:r>
          </a:p>
          <a:p>
            <a:pPr lvl="1"/>
            <a:r>
              <a:rPr lang="en-US" sz="1000" dirty="0"/>
              <a:t>Ackley, </a:t>
            </a:r>
            <a:r>
              <a:rPr lang="en-US" sz="1000" dirty="0" err="1"/>
              <a:t>Griewank</a:t>
            </a:r>
            <a:r>
              <a:rPr lang="en-US" sz="1000" dirty="0"/>
              <a:t>, </a:t>
            </a:r>
            <a:r>
              <a:rPr lang="en-US" sz="1000" dirty="0" err="1"/>
              <a:t>Rastrigin</a:t>
            </a:r>
            <a:r>
              <a:rPr lang="en-US" sz="1000" dirty="0"/>
              <a:t>, Sphere, etc.</a:t>
            </a:r>
          </a:p>
          <a:p>
            <a:r>
              <a:rPr lang="en-US" sz="1400" dirty="0"/>
              <a:t>Programmable Problem</a:t>
            </a:r>
          </a:p>
          <a:p>
            <a:r>
              <a:rPr lang="en-US" sz="1400" dirty="0"/>
              <a:t>External Evaluation Problem </a:t>
            </a:r>
            <a:br>
              <a:rPr lang="en-US" sz="1400" dirty="0"/>
            </a:br>
            <a:r>
              <a:rPr lang="en-US" sz="1400" dirty="0"/>
              <a:t>(generic TCP/IP, Scilab, MATLAB)</a:t>
            </a:r>
          </a:p>
          <a:p>
            <a:r>
              <a:rPr lang="en-US" sz="1400" dirty="0"/>
              <a:t>Regression, Classification, Clustering</a:t>
            </a:r>
          </a:p>
          <a:p>
            <a:r>
              <a:rPr lang="en-US" sz="1400" dirty="0"/>
              <a:t>Trading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615291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Objectives 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Problems</a:t>
            </a:r>
          </a:p>
          <a:p>
            <a:pPr lvl="3"/>
            <a:endParaRPr lang="en-US" dirty="0"/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I: External Evaluation Problem</a:t>
            </a:r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II: MATLAB and </a:t>
            </a:r>
            <a:r>
              <a:rPr lang="en-US" b="1" dirty="0" err="1">
                <a:solidFill>
                  <a:schemeClr val="tx1">
                    <a:alpha val="25000"/>
                  </a:schemeClr>
                </a:solidFill>
              </a:rPr>
              <a:t>Scilab</a:t>
            </a:r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 Parameter Optimization Problem</a:t>
            </a:r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III: Programmable Problem</a:t>
            </a: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48425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Demonstration Part I:</a:t>
            </a:r>
            <a:br>
              <a:rPr lang="de-DE" dirty="0"/>
            </a:br>
            <a:r>
              <a:rPr lang="de-DE" dirty="0" err="1"/>
              <a:t>External</a:t>
            </a:r>
            <a:r>
              <a:rPr lang="de-DE" dirty="0"/>
              <a:t> Evaluation Problem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de-AT" dirty="0"/>
          </a:p>
          <a:p>
            <a:r>
              <a:rPr lang="de-AT" dirty="0" err="1"/>
              <a:t>Optimize</a:t>
            </a:r>
            <a:r>
              <a:rPr lang="de-AT" dirty="0"/>
              <a:t> </a:t>
            </a:r>
            <a:r>
              <a:rPr lang="de-AT" dirty="0" err="1"/>
              <a:t>parameters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an </a:t>
            </a:r>
            <a:r>
              <a:rPr lang="de-AT" dirty="0" err="1"/>
              <a:t>existing</a:t>
            </a:r>
            <a:r>
              <a:rPr lang="de-AT" dirty="0"/>
              <a:t> </a:t>
            </a:r>
            <a:r>
              <a:rPr lang="de-AT" dirty="0" err="1"/>
              <a:t>simulation</a:t>
            </a:r>
            <a:r>
              <a:rPr lang="de-AT" dirty="0"/>
              <a:t> </a:t>
            </a:r>
            <a:r>
              <a:rPr lang="de-AT" dirty="0" err="1"/>
              <a:t>model</a:t>
            </a:r>
            <a:endParaRPr lang="de-AT" dirty="0"/>
          </a:p>
          <a:p>
            <a:r>
              <a:rPr lang="de-AT" dirty="0" err="1"/>
              <a:t>Implement</a:t>
            </a:r>
            <a:r>
              <a:rPr lang="de-AT" dirty="0"/>
              <a:t> </a:t>
            </a:r>
            <a:r>
              <a:rPr lang="de-AT" dirty="0" err="1"/>
              <a:t>necessary</a:t>
            </a:r>
            <a:r>
              <a:rPr lang="de-AT" dirty="0"/>
              <a:t> </a:t>
            </a:r>
            <a:r>
              <a:rPr lang="de-AT" dirty="0" err="1"/>
              <a:t>steps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talk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endParaRPr lang="de-AT" dirty="0"/>
          </a:p>
          <a:p>
            <a:endParaRPr lang="de-AT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4882195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(s, S) Order </a:t>
            </a:r>
            <a:r>
              <a:rPr lang="de-DE" dirty="0" err="1"/>
              <a:t>Policy</a:t>
            </a:r>
            <a:endParaRPr lang="de-DE" dirty="0"/>
          </a:p>
          <a:p>
            <a:pPr lvl="1"/>
            <a:r>
              <a:rPr lang="de-DE" dirty="0"/>
              <a:t>3 Echelons </a:t>
            </a:r>
            <a:r>
              <a:rPr lang="de-DE" dirty="0" err="1"/>
              <a:t>and</a:t>
            </a:r>
            <a:r>
              <a:rPr lang="de-DE" dirty="0"/>
              <a:t> 2 Parameters per Echelon</a:t>
            </a:r>
          </a:p>
          <a:p>
            <a:pPr lvl="1"/>
            <a:r>
              <a:rPr lang="de-DE" dirty="0" err="1"/>
              <a:t>Minimize</a:t>
            </a:r>
            <a:r>
              <a:rPr lang="de-DE" dirty="0"/>
              <a:t> </a:t>
            </a:r>
            <a:r>
              <a:rPr lang="de-DE" dirty="0" err="1"/>
              <a:t>Inventory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Ordering</a:t>
            </a:r>
            <a:r>
              <a:rPr lang="de-DE" dirty="0"/>
              <a:t> </a:t>
            </a:r>
            <a:r>
              <a:rPr lang="de-DE" dirty="0" err="1"/>
              <a:t>Costs</a:t>
            </a:r>
            <a:endParaRPr lang="de-DE" dirty="0"/>
          </a:p>
          <a:p>
            <a:pPr lvl="1"/>
            <a:r>
              <a:rPr lang="de-DE" dirty="0" err="1"/>
              <a:t>Maintain</a:t>
            </a:r>
            <a:r>
              <a:rPr lang="de-DE" dirty="0"/>
              <a:t> a </a:t>
            </a:r>
            <a:r>
              <a:rPr lang="de-DE" dirty="0" err="1"/>
              <a:t>minimum</a:t>
            </a:r>
            <a:r>
              <a:rPr lang="de-DE" dirty="0"/>
              <a:t> </a:t>
            </a:r>
            <a:r>
              <a:rPr lang="de-DE" dirty="0" err="1"/>
              <a:t>service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 err="1"/>
              <a:t>Bound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waiting</a:t>
            </a:r>
            <a:r>
              <a:rPr lang="de-DE" dirty="0"/>
              <a:t> time due </a:t>
            </a:r>
            <a:r>
              <a:rPr lang="de-DE" dirty="0" err="1"/>
              <a:t>to</a:t>
            </a:r>
            <a:r>
              <a:rPr lang="de-DE" dirty="0"/>
              <a:t> „out </a:t>
            </a:r>
            <a:r>
              <a:rPr lang="de-DE" dirty="0" err="1"/>
              <a:t>of</a:t>
            </a:r>
            <a:r>
              <a:rPr lang="de-DE" dirty="0"/>
              <a:t> stock“ </a:t>
            </a:r>
            <a:r>
              <a:rPr lang="de-DE" dirty="0" err="1"/>
              <a:t>situations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2537" y="4613275"/>
            <a:ext cx="6638925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2160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Create 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simulation</a:t>
            </a:r>
            <a:r>
              <a:rPr lang="de-DE" dirty="0"/>
              <a:t>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evaluating</a:t>
            </a:r>
            <a:r>
              <a:rPr lang="de-DE" dirty="0"/>
              <a:t> </a:t>
            </a:r>
            <a:r>
              <a:rPr lang="de-DE" dirty="0" err="1"/>
              <a:t>parameters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HeuristicLab</a:t>
            </a:r>
            <a:endParaRPr lang="de-DE" dirty="0"/>
          </a:p>
          <a:p>
            <a:endParaRPr lang="de-DE" dirty="0"/>
          </a:p>
          <a:p>
            <a:r>
              <a:rPr lang="de-DE" dirty="0"/>
              <a:t>Create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definition</a:t>
            </a:r>
            <a:r>
              <a:rPr lang="de-DE" dirty="0"/>
              <a:t> in </a:t>
            </a:r>
            <a:r>
              <a:rPr lang="de-DE" dirty="0" err="1"/>
              <a:t>HeuristicLab</a:t>
            </a:r>
            <a:endParaRPr lang="de-DE" dirty="0"/>
          </a:p>
          <a:p>
            <a:endParaRPr lang="de-DE" dirty="0"/>
          </a:p>
          <a:p>
            <a:r>
              <a:rPr lang="de-DE" dirty="0" err="1"/>
              <a:t>Optimize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7705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Download </a:t>
            </a:r>
            <a:r>
              <a:rPr lang="de-DE" dirty="0" err="1"/>
              <a:t>communication</a:t>
            </a:r>
            <a:r>
              <a:rPr lang="de-DE" dirty="0"/>
              <a:t> </a:t>
            </a:r>
            <a:r>
              <a:rPr lang="de-DE" dirty="0" err="1"/>
              <a:t>helper</a:t>
            </a:r>
            <a:r>
              <a:rPr lang="de-DE" dirty="0"/>
              <a:t> </a:t>
            </a:r>
            <a:r>
              <a:rPr lang="de-DE" dirty="0" err="1"/>
              <a:t>library</a:t>
            </a:r>
            <a:endParaRPr lang="de-DE" dirty="0"/>
          </a:p>
          <a:p>
            <a:pPr lvl="1"/>
            <a:r>
              <a:rPr lang="de-DE" sz="1800" dirty="0">
                <a:hlinkClick r:id="rId2"/>
              </a:rPr>
              <a:t>http://dev.heuristiclab.com/trac.fcgi/wiki/Documentation/Howto/OptimizeExternalApplications#no1</a:t>
            </a:r>
            <a:endParaRPr lang="de-DE" sz="1800" dirty="0"/>
          </a:p>
          <a:p>
            <a:r>
              <a:rPr lang="de-DE" dirty="0"/>
              <a:t>Add </a:t>
            </a:r>
            <a:r>
              <a:rPr lang="de-DE" dirty="0" err="1"/>
              <a:t>library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dependency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model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grpSp>
        <p:nvGrpSpPr>
          <p:cNvPr id="10" name="Gruppieren 9"/>
          <p:cNvGrpSpPr/>
          <p:nvPr/>
        </p:nvGrpSpPr>
        <p:grpSpPr>
          <a:xfrm>
            <a:off x="604837" y="3645024"/>
            <a:ext cx="7934325" cy="2323035"/>
            <a:chOff x="604836" y="3501008"/>
            <a:chExt cx="7934325" cy="2323035"/>
          </a:xfrm>
        </p:grpSpPr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4836" y="3501008"/>
              <a:ext cx="7934325" cy="22955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7"/>
            <p:cNvSpPr/>
            <p:nvPr/>
          </p:nvSpPr>
          <p:spPr>
            <a:xfrm>
              <a:off x="1907704" y="4890172"/>
              <a:ext cx="6631457" cy="933871"/>
            </a:xfrm>
            <a:prstGeom prst="roundRect">
              <a:avLst>
                <a:gd name="adj" fmla="val 396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5183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Instructor</a:t>
            </a:r>
            <a:r>
              <a:rPr lang="de-AT" dirty="0"/>
              <a:t> </a:t>
            </a:r>
            <a:r>
              <a:rPr lang="de-AT" dirty="0" err="1"/>
              <a:t>Biographies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600" dirty="0"/>
              <a:t>Andreas Beham</a:t>
            </a:r>
          </a:p>
          <a:p>
            <a:pPr lvl="1"/>
            <a:r>
              <a:rPr lang="en-US" sz="1400" dirty="0"/>
              <a:t>Research Associate (since 2007)</a:t>
            </a:r>
          </a:p>
          <a:p>
            <a:pPr lvl="1"/>
            <a:r>
              <a:rPr lang="en-US" sz="1400" dirty="0"/>
              <a:t>Team: Combinatorial and Simulation-based Optimization</a:t>
            </a:r>
          </a:p>
          <a:p>
            <a:pPr lvl="1"/>
            <a:r>
              <a:rPr lang="en-US" sz="1400" dirty="0"/>
              <a:t>Graduate of Johannes Kepler University</a:t>
            </a:r>
          </a:p>
          <a:p>
            <a:pPr lvl="1"/>
            <a:r>
              <a:rPr lang="en-US" sz="1400" dirty="0"/>
              <a:t>PhD in progress</a:t>
            </a:r>
          </a:p>
          <a:p>
            <a:pPr lvl="1"/>
            <a:r>
              <a:rPr lang="en-US" sz="1400" dirty="0"/>
              <a:t>Member of the HEAL research group</a:t>
            </a:r>
          </a:p>
          <a:p>
            <a:pPr lvl="1"/>
            <a:r>
              <a:rPr lang="en-US" sz="1400" dirty="0"/>
              <a:t>Architect of HeuristicLab</a:t>
            </a:r>
          </a:p>
          <a:p>
            <a:pPr lvl="1"/>
            <a:r>
              <a:rPr lang="en-US" sz="1400" dirty="0">
                <a:hlinkClick r:id="rId2"/>
              </a:rPr>
              <a:t>http://heal.heuristiclab.com/team/beham</a:t>
            </a:r>
            <a:endParaRPr lang="en-US" sz="1400" dirty="0"/>
          </a:p>
          <a:p>
            <a:pPr lvl="3"/>
            <a:endParaRPr lang="en-US" sz="1100" dirty="0"/>
          </a:p>
          <a:p>
            <a:r>
              <a:rPr lang="en-US" sz="1600" dirty="0"/>
              <a:t>Michael Kommenda</a:t>
            </a:r>
            <a:endParaRPr lang="en-US" sz="1400" dirty="0"/>
          </a:p>
          <a:p>
            <a:pPr lvl="1"/>
            <a:r>
              <a:rPr lang="en-US" sz="1400" dirty="0"/>
              <a:t>Research Associate (since 2008)</a:t>
            </a:r>
          </a:p>
          <a:p>
            <a:pPr lvl="1"/>
            <a:r>
              <a:rPr lang="en-US" sz="1400" dirty="0"/>
              <a:t>Team: System Identification and Data Analysis</a:t>
            </a:r>
          </a:p>
          <a:p>
            <a:pPr lvl="1"/>
            <a:r>
              <a:rPr lang="en-US" sz="1400" dirty="0"/>
              <a:t>Graduate of University of Applied Sciences Upper Austria</a:t>
            </a:r>
          </a:p>
          <a:p>
            <a:pPr lvl="1"/>
            <a:r>
              <a:rPr lang="en-US" sz="1400" dirty="0"/>
              <a:t>PhD in progress</a:t>
            </a:r>
          </a:p>
          <a:p>
            <a:pPr lvl="1"/>
            <a:r>
              <a:rPr lang="en-US" sz="1400" dirty="0"/>
              <a:t>Member of the HEAL research group</a:t>
            </a:r>
          </a:p>
          <a:p>
            <a:pPr lvl="1"/>
            <a:r>
              <a:rPr lang="en-US" sz="1400" dirty="0"/>
              <a:t>Architect of HeuristicLab</a:t>
            </a:r>
          </a:p>
          <a:p>
            <a:pPr lvl="1"/>
            <a:r>
              <a:rPr lang="en-US" sz="1400" dirty="0">
                <a:hlinkClick r:id="rId3"/>
              </a:rPr>
              <a:t>http://heal.heuristiclab.com/team/kommenda</a:t>
            </a:r>
            <a:endParaRPr lang="en-US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16860" y="1628800"/>
            <a:ext cx="1135802" cy="170797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69739" y="4005064"/>
            <a:ext cx="1230043" cy="17138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2782030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included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a sample in </a:t>
            </a:r>
            <a:r>
              <a:rPr lang="de-DE" dirty="0" err="1"/>
              <a:t>AnyLogic</a:t>
            </a:r>
            <a:endParaRPr lang="de-DE" dirty="0"/>
          </a:p>
          <a:p>
            <a:r>
              <a:rPr lang="de-DE" dirty="0"/>
              <a:t>Open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create</a:t>
            </a:r>
            <a:r>
              <a:rPr lang="de-DE" dirty="0"/>
              <a:t> 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type „Parameters Variation“</a:t>
            </a:r>
          </a:p>
          <a:p>
            <a:pPr lvl="1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767750"/>
            <a:ext cx="4038600" cy="4190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373908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DE" dirty="0" err="1"/>
              <a:t>Configure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experiment</a:t>
            </a:r>
            <a:endParaRPr lang="de-DE" dirty="0"/>
          </a:p>
          <a:p>
            <a:pPr marL="354013" lvl="1" indent="-263525">
              <a:buFont typeface="+mj-lt"/>
              <a:buAutoNum type="arabicPeriod"/>
            </a:pPr>
            <a:r>
              <a:rPr lang="de-DE" dirty="0"/>
              <a:t>Create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default</a:t>
            </a:r>
            <a:r>
              <a:rPr lang="de-DE" dirty="0"/>
              <a:t> </a:t>
            </a:r>
            <a:r>
              <a:rPr lang="de-DE" dirty="0" err="1"/>
              <a:t>user</a:t>
            </a:r>
            <a:r>
              <a:rPr lang="de-DE" dirty="0"/>
              <a:t> </a:t>
            </a:r>
            <a:r>
              <a:rPr lang="de-DE" dirty="0" err="1"/>
              <a:t>interface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clicking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button</a:t>
            </a:r>
            <a:endParaRPr lang="de-DE" dirty="0"/>
          </a:p>
          <a:p>
            <a:pPr marL="354013" lvl="1" indent="-263525">
              <a:buFont typeface="+mj-lt"/>
              <a:buAutoNum type="arabicPeriod"/>
            </a:pPr>
            <a:r>
              <a:rPr lang="de-DE" dirty="0"/>
              <a:t>Add </a:t>
            </a:r>
            <a:r>
              <a:rPr lang="de-DE" dirty="0" err="1"/>
              <a:t>one</a:t>
            </a:r>
            <a:r>
              <a:rPr lang="de-DE" dirty="0"/>
              <a:t> variable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parameter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statistics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collecting</a:t>
            </a:r>
            <a:r>
              <a:rPr lang="de-DE" dirty="0"/>
              <a:t> </a:t>
            </a:r>
            <a:r>
              <a:rPr lang="de-DE" dirty="0" err="1"/>
              <a:t>quality</a:t>
            </a:r>
            <a:r>
              <a:rPr lang="de-DE" dirty="0"/>
              <a:t> relevant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multiple </a:t>
            </a:r>
            <a:r>
              <a:rPr lang="de-DE" dirty="0" err="1"/>
              <a:t>replications</a:t>
            </a:r>
            <a:endParaRPr lang="de-DE" dirty="0"/>
          </a:p>
          <a:p>
            <a:pPr marL="354013" lvl="1" indent="-263525">
              <a:buFont typeface="+mj-lt"/>
              <a:buAutoNum type="arabicPeriod"/>
            </a:pPr>
            <a:r>
              <a:rPr lang="de-DE" dirty="0"/>
              <a:t>Select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vary</a:t>
            </a:r>
            <a:r>
              <a:rPr lang="de-DE" dirty="0"/>
              <a:t> </a:t>
            </a:r>
            <a:r>
              <a:rPr lang="de-DE" dirty="0" err="1"/>
              <a:t>parameters</a:t>
            </a:r>
            <a:r>
              <a:rPr lang="de-DE" dirty="0"/>
              <a:t> </a:t>
            </a:r>
            <a:r>
              <a:rPr lang="de-DE" dirty="0" err="1"/>
              <a:t>Freeform</a:t>
            </a:r>
            <a:r>
              <a:rPr lang="de-DE" dirty="0"/>
              <a:t>, </a:t>
            </a:r>
            <a:r>
              <a:rPr lang="de-DE" dirty="0" err="1"/>
              <a:t>use</a:t>
            </a:r>
            <a:r>
              <a:rPr lang="de-DE" dirty="0"/>
              <a:t> an </a:t>
            </a:r>
            <a:r>
              <a:rPr lang="de-DE" dirty="0" err="1"/>
              <a:t>arbitrary</a:t>
            </a:r>
            <a:r>
              <a:rPr lang="de-DE" dirty="0"/>
              <a:t>, but high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runs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specify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variable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assigned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parameter</a:t>
            </a:r>
            <a:endParaRPr lang="de-DE" dirty="0"/>
          </a:p>
          <a:p>
            <a:pPr marL="354013" lvl="1" indent="-263525">
              <a:buFont typeface="+mj-lt"/>
              <a:buAutoNum type="arabicPeriod"/>
            </a:pPr>
            <a:r>
              <a:rPr lang="de-DE" dirty="0"/>
              <a:t>Optional: </a:t>
            </a:r>
            <a:r>
              <a:rPr lang="de-DE" dirty="0" err="1"/>
              <a:t>remember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best</a:t>
            </a:r>
            <a:r>
              <a:rPr lang="de-DE" dirty="0"/>
              <a:t> </a:t>
            </a:r>
            <a:r>
              <a:rPr lang="de-DE" dirty="0" err="1"/>
              <a:t>identified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so </a:t>
            </a:r>
            <a:r>
              <a:rPr lang="de-DE" dirty="0" err="1"/>
              <a:t>far</a:t>
            </a:r>
            <a:endParaRPr lang="de-DE" dirty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157380"/>
            <a:ext cx="4038600" cy="34116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9" name="Abgerundetes Rechteck 7"/>
          <p:cNvSpPr/>
          <p:nvPr/>
        </p:nvSpPr>
        <p:spPr>
          <a:xfrm>
            <a:off x="8138060" y="4005064"/>
            <a:ext cx="586408" cy="283951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6667500" y="2205007"/>
            <a:ext cx="1470560" cy="79194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5292080" y="4725144"/>
            <a:ext cx="2232248" cy="89146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7971898" y="3836855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1</a:t>
            </a:r>
          </a:p>
        </p:txBody>
      </p:sp>
      <p:sp>
        <p:nvSpPr>
          <p:cNvPr id="13" name="Ellipse 12"/>
          <p:cNvSpPr/>
          <p:nvPr/>
        </p:nvSpPr>
        <p:spPr>
          <a:xfrm>
            <a:off x="7971898" y="2833115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2</a:t>
            </a:r>
          </a:p>
        </p:txBody>
      </p:sp>
      <p:sp>
        <p:nvSpPr>
          <p:cNvPr id="14" name="Ellipse 13"/>
          <p:cNvSpPr/>
          <p:nvPr/>
        </p:nvSpPr>
        <p:spPr>
          <a:xfrm>
            <a:off x="7359412" y="4566486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7199338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Switch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Replications</a:t>
            </a:r>
            <a:r>
              <a:rPr lang="de-DE" dirty="0"/>
              <a:t> </a:t>
            </a:r>
            <a:r>
              <a:rPr lang="de-DE" dirty="0" err="1"/>
              <a:t>tab</a:t>
            </a:r>
            <a:endParaRPr lang="de-DE" dirty="0"/>
          </a:p>
          <a:p>
            <a:r>
              <a:rPr lang="de-DE" dirty="0"/>
              <a:t>Check </a:t>
            </a:r>
            <a:r>
              <a:rPr lang="de-DE" dirty="0" err="1"/>
              <a:t>the</a:t>
            </a:r>
            <a:r>
              <a:rPr lang="de-DE" dirty="0"/>
              <a:t> box „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replications</a:t>
            </a:r>
            <a:r>
              <a:rPr lang="de-DE" dirty="0"/>
              <a:t>“</a:t>
            </a:r>
          </a:p>
          <a:p>
            <a:r>
              <a:rPr lang="de-DE" dirty="0" err="1"/>
              <a:t>Use</a:t>
            </a:r>
            <a:r>
              <a:rPr lang="de-DE" dirty="0"/>
              <a:t> a </a:t>
            </a:r>
            <a:r>
              <a:rPr lang="de-DE" dirty="0" err="1"/>
              <a:t>fixed</a:t>
            </a:r>
            <a:r>
              <a:rPr lang="de-DE" dirty="0"/>
              <a:t>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10 </a:t>
            </a:r>
            <a:r>
              <a:rPr lang="de-DE" dirty="0" err="1"/>
              <a:t>replications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" name="Inhaltsplatzhalter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2" y="1600200"/>
            <a:ext cx="3762375" cy="2714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135429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How</a:t>
            </a:r>
            <a:r>
              <a:rPr lang="de-DE" dirty="0"/>
              <a:t> do </a:t>
            </a:r>
            <a:r>
              <a:rPr lang="de-DE" dirty="0" err="1"/>
              <a:t>parameter</a:t>
            </a:r>
            <a:r>
              <a:rPr lang="de-DE" dirty="0"/>
              <a:t> </a:t>
            </a:r>
            <a:r>
              <a:rPr lang="de-DE" dirty="0" err="1"/>
              <a:t>variation</a:t>
            </a:r>
            <a:r>
              <a:rPr lang="de-DE" dirty="0"/>
              <a:t> </a:t>
            </a:r>
            <a:r>
              <a:rPr lang="de-DE" dirty="0" err="1"/>
              <a:t>experiments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in </a:t>
            </a:r>
            <a:r>
              <a:rPr lang="de-DE" dirty="0" err="1"/>
              <a:t>AnyLogic</a:t>
            </a:r>
            <a:r>
              <a:rPr lang="de-DE" dirty="0"/>
              <a:t>?</a:t>
            </a:r>
          </a:p>
          <a:p>
            <a:r>
              <a:rPr lang="de-DE" dirty="0"/>
              <a:t>In an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run</a:t>
            </a:r>
            <a:r>
              <a:rPr lang="de-DE" dirty="0"/>
              <a:t> </a:t>
            </a:r>
            <a:r>
              <a:rPr lang="de-DE" dirty="0" err="1"/>
              <a:t>there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N </a:t>
            </a:r>
            <a:r>
              <a:rPr lang="de-DE" dirty="0" err="1"/>
              <a:t>iterations</a:t>
            </a:r>
            <a:endParaRPr lang="de-DE" dirty="0"/>
          </a:p>
          <a:p>
            <a:r>
              <a:rPr lang="de-DE" dirty="0"/>
              <a:t>In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iteration</a:t>
            </a:r>
            <a:r>
              <a:rPr lang="de-DE" dirty="0"/>
              <a:t> R </a:t>
            </a:r>
            <a:r>
              <a:rPr lang="de-DE" dirty="0" err="1"/>
              <a:t>runs</a:t>
            </a:r>
            <a:r>
              <a:rPr lang="de-DE" dirty="0"/>
              <a:t> </a:t>
            </a:r>
            <a:r>
              <a:rPr lang="de-DE" dirty="0" err="1"/>
              <a:t>execute</a:t>
            </a:r>
            <a:endParaRPr lang="de-DE" dirty="0"/>
          </a:p>
          <a:p>
            <a:endParaRPr lang="de-DE" dirty="0"/>
          </a:p>
          <a:p>
            <a:r>
              <a:rPr lang="de-DE" dirty="0"/>
              <a:t>N = „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runs</a:t>
            </a:r>
            <a:r>
              <a:rPr lang="de-DE" dirty="0"/>
              <a:t>“ on </a:t>
            </a:r>
            <a:r>
              <a:rPr lang="de-DE" dirty="0" err="1"/>
              <a:t>the</a:t>
            </a:r>
            <a:r>
              <a:rPr lang="de-DE" dirty="0"/>
              <a:t> General </a:t>
            </a:r>
            <a:r>
              <a:rPr lang="de-DE" dirty="0" err="1"/>
              <a:t>tab</a:t>
            </a:r>
            <a:endParaRPr lang="de-DE" dirty="0"/>
          </a:p>
          <a:p>
            <a:r>
              <a:rPr lang="de-DE" dirty="0"/>
              <a:t>R = „</a:t>
            </a:r>
            <a:r>
              <a:rPr lang="de-DE" dirty="0" err="1"/>
              <a:t>Replications</a:t>
            </a:r>
            <a:r>
              <a:rPr lang="de-DE" dirty="0"/>
              <a:t> per </a:t>
            </a:r>
            <a:r>
              <a:rPr lang="de-DE" dirty="0" err="1"/>
              <a:t>iteration</a:t>
            </a:r>
            <a:r>
              <a:rPr lang="de-DE" dirty="0"/>
              <a:t>“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69313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Switch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Advanced</a:t>
            </a:r>
            <a:r>
              <a:rPr lang="de-DE" dirty="0"/>
              <a:t> </a:t>
            </a:r>
            <a:r>
              <a:rPr lang="de-DE" dirty="0" err="1"/>
              <a:t>tab</a:t>
            </a:r>
            <a:r>
              <a:rPr lang="de-DE" dirty="0"/>
              <a:t>, </a:t>
            </a:r>
            <a:r>
              <a:rPr lang="de-DE" dirty="0" err="1"/>
              <a:t>here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enter</a:t>
            </a:r>
            <a:r>
              <a:rPr lang="de-DE" dirty="0"/>
              <a:t> </a:t>
            </a:r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code</a:t>
            </a:r>
            <a:endParaRPr lang="de-DE" dirty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/>
              <a:t>Initialize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communication</a:t>
            </a:r>
            <a:endParaRPr lang="de-DE" sz="2000" dirty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 err="1"/>
              <a:t>Receive</a:t>
            </a:r>
            <a:r>
              <a:rPr lang="de-DE" sz="2000" dirty="0"/>
              <a:t> </a:t>
            </a:r>
            <a:r>
              <a:rPr lang="de-DE" sz="2000" dirty="0" err="1"/>
              <a:t>parameters</a:t>
            </a:r>
            <a:r>
              <a:rPr lang="de-DE" sz="2000" dirty="0"/>
              <a:t> </a:t>
            </a:r>
            <a:r>
              <a:rPr lang="de-DE" sz="2000" dirty="0" err="1"/>
              <a:t>from</a:t>
            </a:r>
            <a:r>
              <a:rPr lang="de-DE" sz="2000" dirty="0"/>
              <a:t> </a:t>
            </a:r>
            <a:r>
              <a:rPr lang="de-DE" sz="2000" dirty="0" err="1"/>
              <a:t>HeuristicLab</a:t>
            </a:r>
            <a:endParaRPr lang="de-DE" sz="2000" dirty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 err="1"/>
              <a:t>Collect</a:t>
            </a:r>
            <a:r>
              <a:rPr lang="de-DE" sz="2000" dirty="0"/>
              <a:t> </a:t>
            </a:r>
            <a:r>
              <a:rPr lang="de-DE" sz="2000" dirty="0" err="1"/>
              <a:t>statistics</a:t>
            </a:r>
            <a:r>
              <a:rPr lang="de-DE" sz="2000" dirty="0"/>
              <a:t> after </a:t>
            </a:r>
            <a:r>
              <a:rPr lang="de-DE" sz="2000" dirty="0" err="1"/>
              <a:t>each</a:t>
            </a:r>
            <a:r>
              <a:rPr lang="de-DE" sz="2000" dirty="0"/>
              <a:t> </a:t>
            </a:r>
            <a:r>
              <a:rPr lang="de-DE" sz="2000" dirty="0" err="1"/>
              <a:t>run</a:t>
            </a:r>
            <a:endParaRPr lang="de-DE" sz="2000" dirty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/>
              <a:t>Send back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averaged</a:t>
            </a:r>
            <a:r>
              <a:rPr lang="de-DE" sz="2000" dirty="0"/>
              <a:t> </a:t>
            </a:r>
            <a:r>
              <a:rPr lang="de-DE" sz="2000" dirty="0" err="1"/>
              <a:t>results</a:t>
            </a:r>
            <a:r>
              <a:rPr lang="de-DE" sz="2000" dirty="0"/>
              <a:t> </a:t>
            </a:r>
            <a:r>
              <a:rPr lang="de-DE" sz="2000" dirty="0" err="1"/>
              <a:t>and</a:t>
            </a:r>
            <a:r>
              <a:rPr lang="de-DE" sz="2000" dirty="0"/>
              <a:t> </a:t>
            </a:r>
            <a:r>
              <a:rPr lang="de-DE" sz="2000" dirty="0" err="1"/>
              <a:t>continue</a:t>
            </a:r>
            <a:r>
              <a:rPr lang="de-DE" sz="2000" dirty="0"/>
              <a:t> </a:t>
            </a:r>
            <a:r>
              <a:rPr lang="de-DE" sz="2000" dirty="0" err="1"/>
              <a:t>with</a:t>
            </a:r>
            <a:r>
              <a:rPr lang="de-DE" sz="2000" dirty="0"/>
              <a:t> </a:t>
            </a:r>
            <a:r>
              <a:rPr lang="de-DE" sz="2000" dirty="0" err="1"/>
              <a:t>step</a:t>
            </a:r>
            <a:r>
              <a:rPr lang="de-DE" sz="2000" dirty="0"/>
              <a:t> 2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355410"/>
            <a:ext cx="4038600" cy="3015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93655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Imports </a:t>
            </a:r>
            <a:r>
              <a:rPr lang="de-DE" dirty="0" err="1"/>
              <a:t>section</a:t>
            </a:r>
            <a:r>
              <a:rPr lang="de-DE" dirty="0"/>
              <a:t>:</a:t>
            </a:r>
          </a:p>
          <a:p>
            <a:endParaRPr lang="de-DE" dirty="0"/>
          </a:p>
          <a:p>
            <a:endParaRPr lang="de-DE" sz="1800" dirty="0"/>
          </a:p>
          <a:p>
            <a:r>
              <a:rPr lang="de-DE" dirty="0"/>
              <a:t>Additional </a:t>
            </a:r>
            <a:r>
              <a:rPr lang="de-DE" dirty="0" err="1"/>
              <a:t>class</a:t>
            </a:r>
            <a:r>
              <a:rPr lang="de-DE" dirty="0"/>
              <a:t> </a:t>
            </a:r>
            <a:r>
              <a:rPr lang="de-DE" dirty="0" err="1"/>
              <a:t>code</a:t>
            </a:r>
            <a:r>
              <a:rPr lang="de-DE" dirty="0"/>
              <a:t>: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3" name="Rechteck 2"/>
          <p:cNvSpPr/>
          <p:nvPr/>
        </p:nvSpPr>
        <p:spPr>
          <a:xfrm>
            <a:off x="683568" y="3663022"/>
            <a:ext cx="81369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com.heuristiclab.problems.externalevaluation.PollService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SolutionMessage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null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private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void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getMessage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()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commDriver.getSolution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if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currentSolution.getIntegerArrayVarsCount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 &gt; 0) 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SolutionMessage.IntegerArrayVariable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currentSolution.getIntegerArrayVars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(0);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sRetailer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(0);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SRetailer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sRetailer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(1);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sWholesaler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(2);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SWholesaler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sWholesaler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(3);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sFactory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(4);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SFactory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sFactory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(5);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}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de-DE" sz="1200" dirty="0"/>
          </a:p>
        </p:txBody>
      </p:sp>
      <p:sp>
        <p:nvSpPr>
          <p:cNvPr id="10" name="Rechteck 9"/>
          <p:cNvSpPr/>
          <p:nvPr/>
        </p:nvSpPr>
        <p:spPr>
          <a:xfrm>
            <a:off x="683568" y="2220657"/>
            <a:ext cx="8229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java.io.*;</a:t>
            </a: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java.text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.*;</a:t>
            </a: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.*;</a:t>
            </a: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com.heuristiclab.problems.externalevaluation.ExternalEvaluationMessages.*;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4181240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Initial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setup</a:t>
            </a:r>
            <a:r>
              <a:rPr lang="de-DE" dirty="0"/>
              <a:t>: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Before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run</a:t>
            </a:r>
            <a:r>
              <a:rPr lang="de-DE" dirty="0"/>
              <a:t>: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After </a:t>
            </a:r>
            <a:r>
              <a:rPr lang="de-DE" dirty="0" err="1"/>
              <a:t>simulation</a:t>
            </a:r>
            <a:r>
              <a:rPr lang="de-DE" dirty="0"/>
              <a:t> </a:t>
            </a:r>
            <a:r>
              <a:rPr lang="de-DE" dirty="0" err="1"/>
              <a:t>run</a:t>
            </a:r>
            <a:r>
              <a:rPr lang="de-DE" dirty="0"/>
              <a:t>: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743608" y="2338955"/>
            <a:ext cx="7832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4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new</a:t>
            </a:r>
            <a:r>
              <a:rPr lang="de-DE" sz="14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com.heuristiclab.problems.externalevaluation.PollService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4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new</a:t>
            </a:r>
            <a:r>
              <a:rPr lang="de-DE" sz="14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ServerSocketListenerFactory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(2112),1);</a:t>
            </a:r>
          </a:p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commDriver.start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de-DE" sz="1400" dirty="0"/>
          </a:p>
        </p:txBody>
      </p:sp>
      <p:sp>
        <p:nvSpPr>
          <p:cNvPr id="8" name="Rechteck 7"/>
          <p:cNvSpPr/>
          <p:nvPr/>
        </p:nvSpPr>
        <p:spPr>
          <a:xfrm>
            <a:off x="743608" y="4077072"/>
            <a:ext cx="14766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getMessage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de-DE" sz="1400" dirty="0"/>
          </a:p>
        </p:txBody>
      </p:sp>
      <p:sp>
        <p:nvSpPr>
          <p:cNvPr id="9" name="Rechteck 8"/>
          <p:cNvSpPr/>
          <p:nvPr/>
        </p:nvSpPr>
        <p:spPr>
          <a:xfrm>
            <a:off x="743608" y="5229200"/>
            <a:ext cx="48514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meanDailyCosts.add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root.meanDailyCost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());</a:t>
            </a:r>
          </a:p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maxWaitingTime.add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root.histWaitingTime.max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());</a:t>
            </a:r>
            <a:endParaRPr lang="de-DE" sz="1400" dirty="0"/>
          </a:p>
        </p:txBody>
      </p:sp>
      <p:sp>
        <p:nvSpPr>
          <p:cNvPr id="10" name="Abgerundetes Rechteck 7"/>
          <p:cNvSpPr/>
          <p:nvPr/>
        </p:nvSpPr>
        <p:spPr>
          <a:xfrm>
            <a:off x="3419872" y="2492895"/>
            <a:ext cx="720080" cy="432049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81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After </a:t>
            </a:r>
            <a:r>
              <a:rPr lang="de-DE" dirty="0" err="1"/>
              <a:t>iteration</a:t>
            </a:r>
            <a:r>
              <a:rPr lang="de-DE" dirty="0"/>
              <a:t>: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755576" y="2276872"/>
            <a:ext cx="452737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double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0;</a:t>
            </a:r>
          </a:p>
          <a:p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Boolean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isFeasible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maxWaitingTime.max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 &lt; 0.001;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if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isFeasible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meanDailyCosts.mean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if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meanDailyCosts.mean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 &lt;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bestMeanDailyCost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bestMeanDailyCost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meanDailyCosts.mean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else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2000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maxWaitingTime.max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try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commDriver.sendQuality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 </a:t>
            </a:r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catch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IOException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e) { </a:t>
            </a:r>
            <a:r>
              <a:rPr lang="de-DE" sz="1200" dirty="0">
                <a:solidFill>
                  <a:srgbClr val="3F7F5F"/>
                </a:solidFill>
                <a:latin typeface="Consolas" panose="020B0609020204030204" pitchFamily="49" charset="0"/>
              </a:rPr>
              <a:t>/* handle </a:t>
            </a:r>
            <a:r>
              <a:rPr lang="de-DE" sz="1200" dirty="0" err="1">
                <a:solidFill>
                  <a:srgbClr val="3F7F5F"/>
                </a:solidFill>
                <a:latin typeface="Consolas" panose="020B0609020204030204" pitchFamily="49" charset="0"/>
              </a:rPr>
              <a:t>error</a:t>
            </a:r>
            <a:r>
              <a:rPr lang="de-DE" sz="1200" dirty="0">
                <a:solidFill>
                  <a:srgbClr val="3F7F5F"/>
                </a:solidFill>
                <a:latin typeface="Consolas" panose="020B0609020204030204" pitchFamily="49" charset="0"/>
              </a:rPr>
              <a:t> */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}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meanDailyCosts.reset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maxWaitingTime.reset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getMessage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941106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Create 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simulation</a:t>
            </a:r>
            <a:r>
              <a:rPr lang="de-DE" dirty="0"/>
              <a:t>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evaluating</a:t>
            </a:r>
            <a:r>
              <a:rPr lang="de-DE" dirty="0"/>
              <a:t> </a:t>
            </a:r>
            <a:r>
              <a:rPr lang="de-DE" dirty="0" err="1"/>
              <a:t>parameters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HeuristicLab</a:t>
            </a:r>
            <a:endParaRPr lang="de-DE" dirty="0"/>
          </a:p>
          <a:p>
            <a:endParaRPr lang="de-DE" dirty="0"/>
          </a:p>
          <a:p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Create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the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problem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definition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in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endParaRPr lang="de-DE" dirty="0">
              <a:solidFill>
                <a:schemeClr val="tx1">
                  <a:alpha val="25000"/>
                </a:schemeClr>
              </a:solidFill>
            </a:endParaRPr>
          </a:p>
          <a:p>
            <a:endParaRPr lang="de-DE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Optimize</a:t>
            </a:r>
            <a:endParaRPr lang="de-DE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2697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 marL="354013" indent="-354013"/>
            <a:r>
              <a:rPr lang="de-DE" b="1" dirty="0"/>
              <a:t>Cache</a:t>
            </a:r>
            <a:r>
              <a:rPr lang="de-DE" dirty="0"/>
              <a:t>: optional </a:t>
            </a:r>
            <a:r>
              <a:rPr lang="de-DE" dirty="0" err="1"/>
              <a:t>parameter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caches</a:t>
            </a:r>
            <a:r>
              <a:rPr lang="de-DE" dirty="0"/>
              <a:t> </a:t>
            </a:r>
            <a:r>
              <a:rPr lang="de-DE" dirty="0" err="1"/>
              <a:t>solutions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their</a:t>
            </a:r>
            <a:r>
              <a:rPr lang="de-DE" dirty="0"/>
              <a:t> </a:t>
            </a:r>
            <a:r>
              <a:rPr lang="de-DE" dirty="0" err="1"/>
              <a:t>corresponding</a:t>
            </a:r>
            <a:r>
              <a:rPr lang="de-DE" dirty="0"/>
              <a:t> </a:t>
            </a:r>
            <a:r>
              <a:rPr lang="de-DE" dirty="0" err="1"/>
              <a:t>quality</a:t>
            </a:r>
            <a:endParaRPr lang="de-DE" dirty="0"/>
          </a:p>
          <a:p>
            <a:pPr marL="354013" indent="-354013"/>
            <a:endParaRPr lang="de-DE" dirty="0"/>
          </a:p>
          <a:p>
            <a:pPr marL="354013" indent="-354013"/>
            <a:r>
              <a:rPr lang="de-DE" b="1" dirty="0"/>
              <a:t>Clients</a:t>
            </a:r>
            <a:r>
              <a:rPr lang="de-DE" dirty="0"/>
              <a:t>: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simulation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evaluate</a:t>
            </a:r>
            <a:r>
              <a:rPr lang="de-DE" dirty="0"/>
              <a:t> </a:t>
            </a:r>
            <a:r>
              <a:rPr lang="de-DE" dirty="0" err="1"/>
              <a:t>parameters</a:t>
            </a:r>
            <a:endParaRPr lang="de-DE" dirty="0"/>
          </a:p>
          <a:p>
            <a:pPr marL="354013" indent="-354013"/>
            <a:endParaRPr lang="de-DE" dirty="0"/>
          </a:p>
          <a:p>
            <a:pPr marL="354013" indent="-354013"/>
            <a:r>
              <a:rPr lang="de-DE" b="1" dirty="0"/>
              <a:t>Encoding</a:t>
            </a:r>
            <a:r>
              <a:rPr lang="de-DE" dirty="0"/>
              <a:t>: The </a:t>
            </a:r>
            <a:r>
              <a:rPr lang="de-DE" dirty="0" err="1"/>
              <a:t>encoding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describes</a:t>
            </a:r>
            <a:r>
              <a:rPr lang="de-DE" dirty="0"/>
              <a:t> a </a:t>
            </a:r>
            <a:r>
              <a:rPr lang="de-DE" dirty="0" err="1"/>
              <a:t>solution</a:t>
            </a:r>
            <a:r>
              <a:rPr lang="de-DE" dirty="0"/>
              <a:t>, e.g. a </a:t>
            </a:r>
            <a:r>
              <a:rPr lang="de-DE" dirty="0" err="1"/>
              <a:t>vector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integer </a:t>
            </a:r>
            <a:r>
              <a:rPr lang="de-DE" dirty="0" err="1"/>
              <a:t>values</a:t>
            </a:r>
            <a:endParaRPr lang="de-DE" dirty="0"/>
          </a:p>
          <a:p>
            <a:pPr marL="354013" indent="-354013"/>
            <a:endParaRPr lang="de-DE" dirty="0"/>
          </a:p>
          <a:p>
            <a:pPr marL="354013" indent="-354013"/>
            <a:r>
              <a:rPr lang="de-DE" b="1" dirty="0" err="1"/>
              <a:t>Evaluator</a:t>
            </a:r>
            <a:r>
              <a:rPr lang="de-DE" dirty="0"/>
              <a:t>: The </a:t>
            </a:r>
            <a:r>
              <a:rPr lang="de-DE" dirty="0" err="1"/>
              <a:t>operator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will </a:t>
            </a:r>
            <a:r>
              <a:rPr lang="de-DE" dirty="0" err="1"/>
              <a:t>extract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parameters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transmit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model</a:t>
            </a:r>
            <a:endParaRPr lang="de-DE" dirty="0"/>
          </a:p>
          <a:p>
            <a:pPr marL="354013" indent="-354013"/>
            <a:endParaRPr lang="de-DE" dirty="0"/>
          </a:p>
          <a:p>
            <a:pPr marL="354013" indent="-354013"/>
            <a:r>
              <a:rPr lang="de-DE" b="1" dirty="0" err="1"/>
              <a:t>Maximization</a:t>
            </a:r>
            <a:r>
              <a:rPr lang="de-DE" dirty="0"/>
              <a:t>: </a:t>
            </a:r>
            <a:r>
              <a:rPr lang="de-DE" dirty="0" err="1"/>
              <a:t>Whether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returned</a:t>
            </a:r>
            <a:r>
              <a:rPr lang="de-DE" dirty="0"/>
              <a:t> </a:t>
            </a:r>
            <a:r>
              <a:rPr lang="de-DE" dirty="0" err="1"/>
              <a:t>fitness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minimized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maximized</a:t>
            </a:r>
            <a:endParaRPr lang="de-DE" dirty="0"/>
          </a:p>
          <a:p>
            <a:pPr marL="354013" indent="-354013"/>
            <a:endParaRPr lang="de-DE" dirty="0"/>
          </a:p>
          <a:p>
            <a:pPr marL="354013" indent="-354013"/>
            <a:r>
              <a:rPr lang="de-DE" b="1" dirty="0" err="1"/>
              <a:t>SolutionCreator</a:t>
            </a:r>
            <a:r>
              <a:rPr lang="de-DE" dirty="0"/>
              <a:t>: The </a:t>
            </a:r>
            <a:r>
              <a:rPr lang="de-DE" dirty="0" err="1"/>
              <a:t>operator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will </a:t>
            </a:r>
            <a:r>
              <a:rPr lang="de-DE" dirty="0" err="1"/>
              <a:t>construct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initial </a:t>
            </a:r>
            <a:r>
              <a:rPr lang="de-DE" dirty="0" err="1"/>
              <a:t>solutions</a:t>
            </a:r>
            <a:endParaRPr lang="de-DE" dirty="0"/>
          </a:p>
          <a:p>
            <a:pPr marL="354013" indent="-354013"/>
            <a:endParaRPr lang="de-DE" dirty="0"/>
          </a:p>
          <a:p>
            <a:pPr marL="354013" indent="-354013"/>
            <a:r>
              <a:rPr lang="de-DE" b="1" dirty="0" err="1"/>
              <a:t>SupportScript</a:t>
            </a:r>
            <a:r>
              <a:rPr lang="de-DE" dirty="0"/>
              <a:t>: Additional </a:t>
            </a:r>
            <a:r>
              <a:rPr lang="de-DE" dirty="0" err="1"/>
              <a:t>code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analyzing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candidates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well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ability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define</a:t>
            </a:r>
            <a:r>
              <a:rPr lang="de-DE" dirty="0"/>
              <a:t> a </a:t>
            </a:r>
            <a:r>
              <a:rPr lang="de-DE" dirty="0" err="1"/>
              <a:t>neighborhood</a:t>
            </a:r>
            <a:r>
              <a:rPr lang="de-DE" dirty="0"/>
              <a:t> </a:t>
            </a:r>
            <a:r>
              <a:rPr lang="de-DE" dirty="0" err="1"/>
              <a:t>function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10" name="Inhaltsplatzhalter 9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3975" y="1611312"/>
            <a:ext cx="3067050" cy="281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16073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Latest</a:t>
            </a:r>
            <a:r>
              <a:rPr lang="de-DE" dirty="0"/>
              <a:t> Version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Tutorial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An </a:t>
            </a:r>
            <a:r>
              <a:rPr lang="de-DE" dirty="0" err="1"/>
              <a:t>up</a:t>
            </a:r>
            <a:r>
              <a:rPr lang="de-DE" dirty="0"/>
              <a:t>-</a:t>
            </a:r>
            <a:r>
              <a:rPr lang="de-DE" dirty="0" err="1"/>
              <a:t>to</a:t>
            </a:r>
            <a:r>
              <a:rPr lang="de-DE" dirty="0"/>
              <a:t>-date </a:t>
            </a:r>
            <a:r>
              <a:rPr lang="de-DE" dirty="0" err="1"/>
              <a:t>version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tutorial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downloaded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HeuristicLab</a:t>
            </a:r>
            <a:r>
              <a:rPr lang="de-DE" dirty="0"/>
              <a:t> </a:t>
            </a:r>
            <a:r>
              <a:rPr lang="de-DE" dirty="0" err="1"/>
              <a:t>website</a:t>
            </a:r>
            <a:endParaRPr lang="de-DE" dirty="0"/>
          </a:p>
          <a:p>
            <a:pPr lvl="1"/>
            <a:r>
              <a:rPr lang="de-DE" dirty="0">
                <a:hlinkClick r:id="rId2"/>
              </a:rPr>
              <a:t>http://dev.heuristiclab.com/trac.fcgi/browser/trunk/documentation/Tutorials</a:t>
            </a:r>
            <a:endParaRPr lang="de-DE" dirty="0"/>
          </a:p>
          <a:p>
            <a:pPr lvl="1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13069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0575" y="1600200"/>
            <a:ext cx="4133850" cy="2552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Encoding </a:t>
            </a:r>
            <a:r>
              <a:rPr lang="de-DE" dirty="0" err="1"/>
              <a:t>parameter</a:t>
            </a:r>
            <a:endParaRPr lang="de-DE" dirty="0"/>
          </a:p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pencil</a:t>
            </a:r>
            <a:r>
              <a:rPr lang="de-DE" dirty="0"/>
              <a:t> </a:t>
            </a:r>
            <a:r>
              <a:rPr lang="de-DE" dirty="0" err="1"/>
              <a:t>icon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choose</a:t>
            </a:r>
            <a:r>
              <a:rPr lang="de-DE" dirty="0"/>
              <a:t> an </a:t>
            </a:r>
            <a:r>
              <a:rPr lang="de-DE" dirty="0" err="1"/>
              <a:t>encoding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30</a:t>
            </a:fld>
            <a:endParaRPr lang="de-DE"/>
          </a:p>
        </p:txBody>
      </p:sp>
      <p:sp>
        <p:nvSpPr>
          <p:cNvPr id="11" name="Abgerundetes Rechteck 7"/>
          <p:cNvSpPr/>
          <p:nvPr/>
        </p:nvSpPr>
        <p:spPr>
          <a:xfrm>
            <a:off x="7152858" y="2841506"/>
            <a:ext cx="360040" cy="32460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2461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Select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i="1" dirty="0" err="1"/>
              <a:t>IntegerVectorEncoding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list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types</a:t>
            </a:r>
            <a:endParaRPr lang="de-DE" dirty="0"/>
          </a:p>
          <a:p>
            <a:r>
              <a:rPr lang="de-DE" dirty="0"/>
              <a:t>Click OK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31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8700" y="1617340"/>
            <a:ext cx="3657600" cy="2847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510325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err="1"/>
              <a:t>Adjust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parameters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Encoding</a:t>
            </a:r>
          </a:p>
          <a:p>
            <a:pPr lvl="1"/>
            <a:r>
              <a:rPr lang="de-DE" dirty="0"/>
              <a:t>Change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Length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6</a:t>
            </a:r>
          </a:p>
          <a:p>
            <a:pPr lvl="1"/>
            <a:r>
              <a:rPr lang="de-DE" dirty="0"/>
              <a:t>Change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Bounds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0 </a:t>
            </a:r>
            <a:r>
              <a:rPr lang="de-DE" dirty="0" err="1"/>
              <a:t>and</a:t>
            </a:r>
            <a:r>
              <a:rPr lang="de-DE" dirty="0"/>
              <a:t> 200 </a:t>
            </a:r>
            <a:r>
              <a:rPr lang="de-DE" dirty="0" err="1"/>
              <a:t>for</a:t>
            </a:r>
            <a:r>
              <a:rPr lang="de-DE" dirty="0"/>
              <a:t> all 6 </a:t>
            </a:r>
            <a:r>
              <a:rPr lang="de-DE" dirty="0" err="1"/>
              <a:t>dimensions</a:t>
            </a:r>
            <a:endParaRPr lang="de-DE" dirty="0"/>
          </a:p>
          <a:p>
            <a:r>
              <a:rPr lang="de-DE" dirty="0"/>
              <a:t>The </a:t>
            </a:r>
            <a:r>
              <a:rPr lang="de-DE" dirty="0" err="1"/>
              <a:t>columns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bounds</a:t>
            </a:r>
            <a:r>
              <a:rPr lang="de-DE" dirty="0"/>
              <a:t> </a:t>
            </a:r>
            <a:r>
              <a:rPr lang="de-DE" dirty="0" err="1"/>
              <a:t>specify</a:t>
            </a:r>
            <a:r>
              <a:rPr lang="de-DE" dirty="0"/>
              <a:t> </a:t>
            </a:r>
            <a:r>
              <a:rPr lang="de-DE" dirty="0" err="1"/>
              <a:t>lower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upper</a:t>
            </a:r>
            <a:r>
              <a:rPr lang="de-DE" dirty="0"/>
              <a:t> </a:t>
            </a:r>
            <a:r>
              <a:rPr lang="de-DE" dirty="0" err="1"/>
              <a:t>bound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dimension</a:t>
            </a:r>
            <a:r>
              <a:rPr lang="de-DE" dirty="0"/>
              <a:t> </a:t>
            </a:r>
            <a:r>
              <a:rPr lang="de-DE" dirty="0" err="1"/>
              <a:t>respectively</a:t>
            </a:r>
            <a:endParaRPr lang="de-DE" dirty="0"/>
          </a:p>
          <a:p>
            <a:pPr lvl="1"/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less</a:t>
            </a:r>
            <a:r>
              <a:rPr lang="de-DE" dirty="0"/>
              <a:t> </a:t>
            </a:r>
            <a:r>
              <a:rPr lang="de-DE" dirty="0" err="1"/>
              <a:t>rows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bounds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</a:t>
            </a:r>
            <a:r>
              <a:rPr lang="de-DE" dirty="0" err="1"/>
              <a:t>dimensions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vector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bounds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cycled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32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9200" y="1608026"/>
            <a:ext cx="3676600" cy="19108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9175" y="3749077"/>
            <a:ext cx="3676625" cy="21341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785566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008" y="1605877"/>
            <a:ext cx="4038601" cy="389857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Cache </a:t>
            </a:r>
            <a:r>
              <a:rPr lang="de-DE" dirty="0" err="1"/>
              <a:t>parameter</a:t>
            </a:r>
            <a:endParaRPr lang="de-DE" dirty="0"/>
          </a:p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pencil</a:t>
            </a:r>
            <a:r>
              <a:rPr lang="de-DE" dirty="0"/>
              <a:t> </a:t>
            </a:r>
            <a:r>
              <a:rPr lang="de-DE" dirty="0" err="1"/>
              <a:t>icon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assign</a:t>
            </a:r>
            <a:r>
              <a:rPr lang="de-DE" dirty="0"/>
              <a:t> a </a:t>
            </a:r>
            <a:r>
              <a:rPr lang="de-DE" dirty="0" err="1"/>
              <a:t>value</a:t>
            </a:r>
            <a:endParaRPr lang="de-DE" dirty="0"/>
          </a:p>
          <a:p>
            <a:pPr lvl="1"/>
            <a:r>
              <a:rPr lang="de-DE" dirty="0"/>
              <a:t>A </a:t>
            </a:r>
            <a:r>
              <a:rPr lang="de-DE" dirty="0" err="1"/>
              <a:t>dialog</a:t>
            </a:r>
            <a:r>
              <a:rPr lang="de-DE" dirty="0"/>
              <a:t> will </a:t>
            </a:r>
            <a:r>
              <a:rPr lang="de-DE" dirty="0" err="1"/>
              <a:t>pop</a:t>
            </a:r>
            <a:r>
              <a:rPr lang="de-DE" dirty="0"/>
              <a:t> </a:t>
            </a:r>
            <a:r>
              <a:rPr lang="de-DE" dirty="0" err="1"/>
              <a:t>up</a:t>
            </a:r>
            <a:endParaRPr lang="de-DE" dirty="0"/>
          </a:p>
          <a:p>
            <a:r>
              <a:rPr lang="de-DE" dirty="0"/>
              <a:t>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dialog</a:t>
            </a:r>
            <a:r>
              <a:rPr lang="de-DE" dirty="0"/>
              <a:t> </a:t>
            </a:r>
            <a:r>
              <a:rPr lang="de-DE" dirty="0" err="1"/>
              <a:t>select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EvaluationCache</a:t>
            </a:r>
            <a:endParaRPr lang="de-DE" dirty="0"/>
          </a:p>
          <a:p>
            <a:r>
              <a:rPr lang="de-DE" dirty="0"/>
              <a:t>Click Ok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33</a:t>
            </a:fld>
            <a:endParaRPr lang="de-DE"/>
          </a:p>
        </p:txBody>
      </p:sp>
      <p:sp>
        <p:nvSpPr>
          <p:cNvPr id="9" name="Abgerundetes Rechteck 7"/>
          <p:cNvSpPr/>
          <p:nvPr/>
        </p:nvSpPr>
        <p:spPr>
          <a:xfrm>
            <a:off x="6649407" y="2768221"/>
            <a:ext cx="428193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6146744" y="3697324"/>
            <a:ext cx="1089552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Abgerundetes Rechteck 7"/>
          <p:cNvSpPr/>
          <p:nvPr/>
        </p:nvSpPr>
        <p:spPr>
          <a:xfrm>
            <a:off x="4730146" y="2272651"/>
            <a:ext cx="753617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5332032" y="2113993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1</a:t>
            </a:r>
          </a:p>
        </p:txBody>
      </p:sp>
      <p:sp>
        <p:nvSpPr>
          <p:cNvPr id="14" name="Ellipse 13"/>
          <p:cNvSpPr/>
          <p:nvPr/>
        </p:nvSpPr>
        <p:spPr>
          <a:xfrm>
            <a:off x="6918980" y="2609563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2</a:t>
            </a:r>
          </a:p>
        </p:txBody>
      </p:sp>
      <p:sp>
        <p:nvSpPr>
          <p:cNvPr id="15" name="Ellipse 14"/>
          <p:cNvSpPr/>
          <p:nvPr/>
        </p:nvSpPr>
        <p:spPr>
          <a:xfrm>
            <a:off x="7106539" y="3532910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8266296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dirty="0"/>
              <a:t>The </a:t>
            </a:r>
            <a:r>
              <a:rPr lang="de-DE" dirty="0" err="1"/>
              <a:t>cache</a:t>
            </a:r>
            <a:r>
              <a:rPr lang="de-DE" dirty="0"/>
              <a:t> will </a:t>
            </a:r>
            <a:r>
              <a:rPr lang="de-DE" dirty="0" err="1"/>
              <a:t>store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message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returned</a:t>
            </a:r>
            <a:r>
              <a:rPr lang="de-DE" dirty="0"/>
              <a:t> </a:t>
            </a:r>
            <a:r>
              <a:rPr lang="de-DE" dirty="0" err="1"/>
              <a:t>quality</a:t>
            </a:r>
            <a:endParaRPr lang="de-DE" dirty="0"/>
          </a:p>
          <a:p>
            <a:r>
              <a:rPr lang="de-DE" dirty="0"/>
              <a:t>New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messages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compared</a:t>
            </a:r>
            <a:r>
              <a:rPr lang="de-DE" dirty="0"/>
              <a:t> </a:t>
            </a:r>
            <a:r>
              <a:rPr lang="de-DE" dirty="0" err="1"/>
              <a:t>against</a:t>
            </a:r>
            <a:r>
              <a:rPr lang="de-DE" dirty="0"/>
              <a:t> </a:t>
            </a:r>
            <a:r>
              <a:rPr lang="de-DE" dirty="0" err="1"/>
              <a:t>those</a:t>
            </a:r>
            <a:r>
              <a:rPr lang="de-DE" dirty="0"/>
              <a:t> </a:t>
            </a:r>
            <a:r>
              <a:rPr lang="de-DE" dirty="0" err="1"/>
              <a:t>already</a:t>
            </a:r>
            <a:r>
              <a:rPr lang="de-DE" dirty="0"/>
              <a:t> </a:t>
            </a:r>
            <a:r>
              <a:rPr lang="de-DE" dirty="0" err="1"/>
              <a:t>inside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cache</a:t>
            </a:r>
            <a:endParaRPr lang="de-DE" dirty="0"/>
          </a:p>
          <a:p>
            <a:endParaRPr lang="de-DE" dirty="0"/>
          </a:p>
          <a:p>
            <a:r>
              <a:rPr lang="de-DE" dirty="0"/>
              <a:t>The </a:t>
            </a:r>
            <a:r>
              <a:rPr lang="de-DE" dirty="0" err="1"/>
              <a:t>capacity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cache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adjusted</a:t>
            </a:r>
            <a:endParaRPr lang="de-DE" dirty="0"/>
          </a:p>
          <a:p>
            <a:r>
              <a:rPr lang="de-DE" dirty="0" err="1"/>
              <a:t>PersistentCache</a:t>
            </a:r>
            <a:r>
              <a:rPr lang="de-DE" dirty="0"/>
              <a:t> </a:t>
            </a:r>
            <a:r>
              <a:rPr lang="de-DE" dirty="0" err="1"/>
              <a:t>determines</a:t>
            </a:r>
            <a:r>
              <a:rPr lang="de-DE" dirty="0"/>
              <a:t>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cache</a:t>
            </a:r>
            <a:r>
              <a:rPr lang="de-DE" dirty="0"/>
              <a:t>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stored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algorithm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saved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34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7787" y="1600200"/>
            <a:ext cx="3019425" cy="2381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7505798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err="1"/>
              <a:t>Now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client</a:t>
            </a:r>
            <a:r>
              <a:rPr lang="de-DE" dirty="0"/>
              <a:t> </a:t>
            </a:r>
            <a:r>
              <a:rPr lang="de-DE" dirty="0" err="1"/>
              <a:t>machine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runs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simulation</a:t>
            </a:r>
            <a:r>
              <a:rPr lang="de-DE" dirty="0"/>
              <a:t> </a:t>
            </a:r>
            <a:r>
              <a:rPr lang="de-DE" dirty="0" err="1"/>
              <a:t>model</a:t>
            </a:r>
            <a:endParaRPr lang="de-DE" dirty="0"/>
          </a:p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Client </a:t>
            </a:r>
            <a:r>
              <a:rPr lang="de-DE" dirty="0" err="1"/>
              <a:t>parameter</a:t>
            </a:r>
            <a:endParaRPr lang="de-DE" dirty="0"/>
          </a:p>
          <a:p>
            <a:r>
              <a:rPr lang="de-DE" dirty="0"/>
              <a:t>Click on </a:t>
            </a:r>
            <a:r>
              <a:rPr lang="de-DE" dirty="0" err="1"/>
              <a:t>EvaluationServiceClient</a:t>
            </a:r>
            <a:endParaRPr lang="de-DE" dirty="0"/>
          </a:p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Channel </a:t>
            </a:r>
            <a:r>
              <a:rPr lang="de-DE" dirty="0" err="1"/>
              <a:t>parameter</a:t>
            </a:r>
            <a:endParaRPr lang="de-DE" dirty="0"/>
          </a:p>
          <a:p>
            <a:r>
              <a:rPr lang="de-DE" dirty="0"/>
              <a:t>Click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pencil</a:t>
            </a:r>
            <a:r>
              <a:rPr lang="de-DE" dirty="0"/>
              <a:t> </a:t>
            </a:r>
            <a:r>
              <a:rPr lang="de-DE" dirty="0" err="1"/>
              <a:t>icon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channel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35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595175"/>
            <a:ext cx="4038600" cy="37576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4793363" y="2790089"/>
            <a:ext cx="1131575" cy="223699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6066453" y="3418135"/>
            <a:ext cx="726233" cy="19281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7449243" y="4005063"/>
            <a:ext cx="229851" cy="221703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57456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Select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EvaluationTCPChannel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communicating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a TCP/IP </a:t>
            </a:r>
            <a:r>
              <a:rPr lang="de-DE" dirty="0" err="1"/>
              <a:t>connection</a:t>
            </a:r>
            <a:endParaRPr lang="de-DE" dirty="0"/>
          </a:p>
          <a:p>
            <a:r>
              <a:rPr lang="de-DE" dirty="0"/>
              <a:t>Click OK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36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3975" y="1600200"/>
            <a:ext cx="3067050" cy="3724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6831732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Enter </a:t>
            </a:r>
            <a:r>
              <a:rPr lang="de-DE" dirty="0" err="1"/>
              <a:t>the</a:t>
            </a:r>
            <a:r>
              <a:rPr lang="de-DE" dirty="0"/>
              <a:t> IP </a:t>
            </a:r>
            <a:r>
              <a:rPr lang="de-DE" dirty="0" err="1"/>
              <a:t>address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machine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models</a:t>
            </a:r>
            <a:r>
              <a:rPr lang="de-DE" dirty="0"/>
              <a:t> </a:t>
            </a:r>
            <a:r>
              <a:rPr lang="de-DE" dirty="0" err="1"/>
              <a:t>runs</a:t>
            </a:r>
            <a:r>
              <a:rPr lang="de-DE" dirty="0"/>
              <a:t> on, </a:t>
            </a:r>
            <a:r>
              <a:rPr lang="de-DE" dirty="0" err="1"/>
              <a:t>use</a:t>
            </a:r>
            <a:r>
              <a:rPr lang="de-DE" dirty="0"/>
              <a:t> 127.0.0.1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runs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machine</a:t>
            </a:r>
            <a:endParaRPr lang="de-DE" dirty="0"/>
          </a:p>
          <a:p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configured</a:t>
            </a:r>
            <a:r>
              <a:rPr lang="de-DE" dirty="0"/>
              <a:t> </a:t>
            </a:r>
            <a:r>
              <a:rPr lang="de-DE" dirty="0" err="1"/>
              <a:t>our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listen on </a:t>
            </a:r>
            <a:r>
              <a:rPr lang="de-DE" dirty="0" err="1"/>
              <a:t>port</a:t>
            </a:r>
            <a:r>
              <a:rPr lang="de-DE" dirty="0"/>
              <a:t> 2112 so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enter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Port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37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9417" y="1600200"/>
            <a:ext cx="4037383" cy="30370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1779718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now</a:t>
            </a:r>
            <a:r>
              <a:rPr lang="de-DE" dirty="0"/>
              <a:t> </a:t>
            </a:r>
            <a:r>
              <a:rPr lang="de-DE" dirty="0" err="1"/>
              <a:t>configured</a:t>
            </a:r>
            <a:endParaRPr lang="de-DE" dirty="0"/>
          </a:p>
          <a:p>
            <a:r>
              <a:rPr lang="de-DE" dirty="0"/>
              <a:t>Click </a:t>
            </a:r>
            <a:r>
              <a:rPr lang="de-DE" dirty="0" err="1"/>
              <a:t>the</a:t>
            </a:r>
            <a:r>
              <a:rPr lang="de-DE" dirty="0"/>
              <a:t> save </a:t>
            </a:r>
            <a:r>
              <a:rPr lang="de-DE" dirty="0" err="1"/>
              <a:t>button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store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external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definition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a </a:t>
            </a:r>
            <a:r>
              <a:rPr lang="de-DE" dirty="0" err="1"/>
              <a:t>file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38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497" y="1600200"/>
            <a:ext cx="3620005" cy="35342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5343870" y="2015648"/>
            <a:ext cx="291820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1495" y="3092797"/>
            <a:ext cx="4452007" cy="31484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Abgerundetes Rechteck 7"/>
          <p:cNvSpPr/>
          <p:nvPr/>
        </p:nvSpPr>
        <p:spPr>
          <a:xfrm>
            <a:off x="7328179" y="5855981"/>
            <a:ext cx="705477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Create a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new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simulation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experiment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for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evaluating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parameters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from</a:t>
            </a:r>
            <a:r>
              <a:rPr lang="de-DE" dirty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endParaRPr lang="de-DE" dirty="0">
              <a:solidFill>
                <a:schemeClr val="tx1">
                  <a:alpha val="25000"/>
                </a:schemeClr>
              </a:solidFill>
            </a:endParaRPr>
          </a:p>
          <a:p>
            <a:endParaRPr lang="de-DE" dirty="0"/>
          </a:p>
          <a:p>
            <a:r>
              <a:rPr lang="de-DE" dirty="0"/>
              <a:t>Create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definition</a:t>
            </a:r>
            <a:r>
              <a:rPr lang="de-DE" dirty="0"/>
              <a:t> in </a:t>
            </a:r>
            <a:r>
              <a:rPr lang="de-DE" dirty="0" err="1"/>
              <a:t>HeuristicLab</a:t>
            </a:r>
            <a:endParaRPr lang="de-DE" dirty="0"/>
          </a:p>
          <a:p>
            <a:endParaRPr lang="de-DE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de-DE" dirty="0" err="1">
                <a:solidFill>
                  <a:schemeClr val="tx1">
                    <a:alpha val="25000"/>
                  </a:schemeClr>
                </a:solidFill>
              </a:rPr>
              <a:t>Optimize</a:t>
            </a:r>
            <a:endParaRPr lang="de-DE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8378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Objectives 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Problems</a:t>
            </a:r>
          </a:p>
          <a:p>
            <a:pPr lvl="3"/>
            <a:endParaRPr lang="en-US" dirty="0"/>
          </a:p>
          <a:p>
            <a:r>
              <a:rPr lang="en-US" b="1" dirty="0"/>
              <a:t>Demonstration Part I: External Evaluation Problem</a:t>
            </a:r>
          </a:p>
          <a:p>
            <a:r>
              <a:rPr lang="en-US" b="1" dirty="0"/>
              <a:t>Demonstration Part II: MATLAB and </a:t>
            </a:r>
            <a:r>
              <a:rPr lang="en-US" b="1" dirty="0" err="1"/>
              <a:t>Scilab</a:t>
            </a:r>
            <a:r>
              <a:rPr lang="en-US" b="1" dirty="0"/>
              <a:t> Parameter Optimization Problem</a:t>
            </a:r>
          </a:p>
          <a:p>
            <a:r>
              <a:rPr lang="en-US" b="1" dirty="0"/>
              <a:t>Demonstration Part III: Programmable Problem</a:t>
            </a:r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4328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In </a:t>
            </a:r>
            <a:r>
              <a:rPr lang="de-DE" dirty="0" err="1"/>
              <a:t>AnyLogic</a:t>
            </a:r>
            <a:r>
              <a:rPr lang="de-DE" dirty="0"/>
              <a:t> </a:t>
            </a:r>
            <a:r>
              <a:rPr lang="de-DE" dirty="0" err="1"/>
              <a:t>click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arrow</a:t>
            </a:r>
            <a:r>
              <a:rPr lang="de-DE" dirty="0"/>
              <a:t> </a:t>
            </a:r>
            <a:r>
              <a:rPr lang="de-DE" dirty="0" err="1"/>
              <a:t>next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green</a:t>
            </a:r>
            <a:r>
              <a:rPr lang="de-DE" dirty="0"/>
              <a:t> </a:t>
            </a:r>
            <a:r>
              <a:rPr lang="de-DE" dirty="0" err="1"/>
              <a:t>play</a:t>
            </a:r>
            <a:r>
              <a:rPr lang="de-DE" dirty="0"/>
              <a:t> </a:t>
            </a:r>
            <a:r>
              <a:rPr lang="de-DE" dirty="0" err="1"/>
              <a:t>button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select</a:t>
            </a:r>
            <a:r>
              <a:rPr lang="de-DE" dirty="0"/>
              <a:t> </a:t>
            </a:r>
            <a:r>
              <a:rPr lang="de-DE" dirty="0" err="1"/>
              <a:t>our</a:t>
            </a:r>
            <a:r>
              <a:rPr lang="de-DE" dirty="0"/>
              <a:t> </a:t>
            </a:r>
            <a:r>
              <a:rPr lang="de-DE" dirty="0" err="1"/>
              <a:t>newly</a:t>
            </a:r>
            <a:r>
              <a:rPr lang="de-DE" dirty="0"/>
              <a:t> </a:t>
            </a:r>
            <a:r>
              <a:rPr lang="de-DE" dirty="0" err="1"/>
              <a:t>created</a:t>
            </a:r>
            <a:r>
              <a:rPr lang="de-DE" dirty="0"/>
              <a:t> </a:t>
            </a:r>
            <a:r>
              <a:rPr lang="de-DE" dirty="0" err="1"/>
              <a:t>experiment</a:t>
            </a:r>
            <a:r>
              <a:rPr lang="de-DE" dirty="0"/>
              <a:t> </a:t>
            </a:r>
          </a:p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run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experiment</a:t>
            </a:r>
            <a:r>
              <a:rPr lang="de-DE" dirty="0"/>
              <a:t> at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will </a:t>
            </a:r>
            <a:r>
              <a:rPr lang="de-DE" dirty="0" err="1"/>
              <a:t>wait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receive</a:t>
            </a:r>
            <a:r>
              <a:rPr lang="de-DE" dirty="0"/>
              <a:t> a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message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40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4708" y="1600200"/>
            <a:ext cx="3105583" cy="1162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5327873" y="2373879"/>
            <a:ext cx="2825527" cy="30264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/>
          <a:srcRect b="14297"/>
          <a:stretch/>
        </p:blipFill>
        <p:spPr>
          <a:xfrm>
            <a:off x="4648199" y="2992599"/>
            <a:ext cx="4038600" cy="3018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Abgerundetes Rechteck 7"/>
          <p:cNvSpPr/>
          <p:nvPr/>
        </p:nvSpPr>
        <p:spPr>
          <a:xfrm>
            <a:off x="4737323" y="3993129"/>
            <a:ext cx="1676687" cy="30264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7986177" y="2215221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1</a:t>
            </a:r>
          </a:p>
        </p:txBody>
      </p:sp>
      <p:sp>
        <p:nvSpPr>
          <p:cNvPr id="14" name="Ellipse 13"/>
          <p:cNvSpPr/>
          <p:nvPr/>
        </p:nvSpPr>
        <p:spPr>
          <a:xfrm>
            <a:off x="6249094" y="3858220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3474511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In </a:t>
            </a:r>
            <a:r>
              <a:rPr lang="de-DE" dirty="0" err="1"/>
              <a:t>HeuristicLab</a:t>
            </a:r>
            <a:r>
              <a:rPr lang="de-DE" dirty="0"/>
              <a:t> </a:t>
            </a:r>
            <a:r>
              <a:rPr lang="de-DE" dirty="0" err="1"/>
              <a:t>click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„New Item“ </a:t>
            </a:r>
            <a:r>
              <a:rPr lang="de-DE" dirty="0" err="1"/>
              <a:t>button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open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list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creatable</a:t>
            </a:r>
            <a:r>
              <a:rPr lang="de-DE" dirty="0"/>
              <a:t> </a:t>
            </a:r>
            <a:r>
              <a:rPr lang="de-DE" dirty="0" err="1"/>
              <a:t>items</a:t>
            </a:r>
            <a:endParaRPr lang="de-DE" dirty="0"/>
          </a:p>
          <a:p>
            <a:r>
              <a:rPr lang="de-DE" dirty="0"/>
              <a:t>Select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Genetic</a:t>
            </a:r>
            <a:r>
              <a:rPr lang="de-DE" dirty="0"/>
              <a:t> </a:t>
            </a:r>
            <a:r>
              <a:rPr lang="de-DE" dirty="0" err="1"/>
              <a:t>Algorithm</a:t>
            </a:r>
            <a:r>
              <a:rPr lang="de-DE" dirty="0"/>
              <a:t> </a:t>
            </a:r>
            <a:r>
              <a:rPr lang="de-DE" dirty="0" err="1"/>
              <a:t>entry</a:t>
            </a:r>
            <a:endParaRPr lang="de-DE" dirty="0"/>
          </a:p>
          <a:p>
            <a:r>
              <a:rPr lang="de-DE" dirty="0"/>
              <a:t>Click OK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41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4003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4662735" y="1912776"/>
            <a:ext cx="231607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5119935" y="3135086"/>
            <a:ext cx="964233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46193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Open </a:t>
            </a:r>
            <a:r>
              <a:rPr lang="de-DE" dirty="0" err="1"/>
              <a:t>button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select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previously</a:t>
            </a:r>
            <a:r>
              <a:rPr lang="de-DE" dirty="0"/>
              <a:t> </a:t>
            </a:r>
            <a:r>
              <a:rPr lang="de-DE" dirty="0" err="1"/>
              <a:t>saved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definition</a:t>
            </a:r>
            <a:endParaRPr lang="de-DE" dirty="0"/>
          </a:p>
          <a:p>
            <a:r>
              <a:rPr lang="de-DE" dirty="0"/>
              <a:t>Click Open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dialog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42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9644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4923992" y="1912776"/>
            <a:ext cx="231607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7172670" y="4627984"/>
            <a:ext cx="614970" cy="21833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3894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Mutator</a:t>
            </a:r>
            <a:r>
              <a:rPr lang="de-DE" dirty="0"/>
              <a:t> </a:t>
            </a:r>
            <a:r>
              <a:rPr lang="de-DE" dirty="0" err="1"/>
              <a:t>parameter</a:t>
            </a:r>
            <a:endParaRPr lang="de-DE" dirty="0"/>
          </a:p>
          <a:p>
            <a:r>
              <a:rPr lang="de-DE" dirty="0"/>
              <a:t>Select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manipulator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added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operators</a:t>
            </a:r>
            <a:r>
              <a:rPr lang="de-DE" dirty="0"/>
              <a:t> </a:t>
            </a:r>
            <a:r>
              <a:rPr lang="de-DE" dirty="0" err="1"/>
              <a:t>list</a:t>
            </a:r>
            <a:r>
              <a:rPr lang="de-DE" dirty="0"/>
              <a:t> in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previous</a:t>
            </a:r>
            <a:r>
              <a:rPr lang="de-DE" dirty="0"/>
              <a:t> </a:t>
            </a:r>
            <a:r>
              <a:rPr lang="de-DE" dirty="0" err="1"/>
              <a:t>steps</a:t>
            </a:r>
            <a:endParaRPr lang="de-DE" dirty="0"/>
          </a:p>
          <a:p>
            <a:r>
              <a:rPr lang="de-DE" dirty="0"/>
              <a:t>Switch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Results</a:t>
            </a:r>
            <a:r>
              <a:rPr lang="de-DE" dirty="0"/>
              <a:t> </a:t>
            </a:r>
            <a:r>
              <a:rPr lang="de-DE" dirty="0" err="1"/>
              <a:t>tab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hit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play</a:t>
            </a:r>
            <a:r>
              <a:rPr lang="de-DE" dirty="0"/>
              <a:t> </a:t>
            </a:r>
            <a:r>
              <a:rPr lang="de-DE" dirty="0" err="1"/>
              <a:t>button</a:t>
            </a:r>
            <a:r>
              <a:rPr lang="de-DE" dirty="0"/>
              <a:t> at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bottom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43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8863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052863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nhaltsplatzhalter 1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5582" y="1600200"/>
            <a:ext cx="7192836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44</a:t>
            </a:fld>
            <a:endParaRPr lang="de-DE"/>
          </a:p>
        </p:txBody>
      </p:sp>
      <p:sp>
        <p:nvSpPr>
          <p:cNvPr id="13" name="Abgerundetes Rechteck 7"/>
          <p:cNvSpPr/>
          <p:nvPr/>
        </p:nvSpPr>
        <p:spPr>
          <a:xfrm>
            <a:off x="1187624" y="5684676"/>
            <a:ext cx="231607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55451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Objectives of the Tutorial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Where to get </a:t>
            </a:r>
            <a:r>
              <a:rPr lang="en-US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?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Plugin Infrastructure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Graphical User Interface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Available Algorithms &amp; Problems</a:t>
            </a:r>
          </a:p>
          <a:p>
            <a:pPr lvl="3"/>
            <a:endParaRPr lang="en-US" dirty="0"/>
          </a:p>
          <a:p>
            <a:r>
              <a:rPr lang="en-US" b="1" dirty="0"/>
              <a:t>Demonstration Part I: External Evaluation Problem</a:t>
            </a:r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II: MATLAB and </a:t>
            </a:r>
            <a:r>
              <a:rPr lang="en-US" b="1" dirty="0" err="1">
                <a:solidFill>
                  <a:schemeClr val="tx1">
                    <a:alpha val="25000"/>
                  </a:schemeClr>
                </a:solidFill>
              </a:rPr>
              <a:t>Scilab</a:t>
            </a:r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 Parameter Optimization Problem</a:t>
            </a:r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III: Programmable Problem</a:t>
            </a: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62062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Demonstration Part II:</a:t>
            </a:r>
            <a:br>
              <a:rPr lang="de-DE" dirty="0"/>
            </a:br>
            <a:r>
              <a:rPr lang="de-DE" dirty="0"/>
              <a:t>Parameter </a:t>
            </a:r>
            <a:r>
              <a:rPr lang="de-DE" dirty="0" err="1"/>
              <a:t>Optimization</a:t>
            </a:r>
            <a:r>
              <a:rPr lang="de-DE" dirty="0"/>
              <a:t> Problem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3"/>
            <a:endParaRPr lang="de-AT" dirty="0"/>
          </a:p>
          <a:p>
            <a:r>
              <a:rPr lang="de-AT" dirty="0"/>
              <a:t>Parameter </a:t>
            </a:r>
            <a:r>
              <a:rPr lang="de-AT" dirty="0" err="1"/>
              <a:t>Optimization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Differential </a:t>
            </a:r>
            <a:r>
              <a:rPr lang="de-AT" dirty="0" err="1"/>
              <a:t>Equation</a:t>
            </a:r>
            <a:r>
              <a:rPr lang="de-AT" dirty="0"/>
              <a:t> Systems (Scilab)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1916460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4550232"/>
            <a:ext cx="3249881" cy="15430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Electric cart simulation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Identify unknown parameter values of a simulation model </a:t>
            </a:r>
          </a:p>
          <a:p>
            <a:r>
              <a:rPr lang="en-US" dirty="0"/>
              <a:t>Measure movements of an electric cart with known power</a:t>
            </a:r>
          </a:p>
          <a:p>
            <a:r>
              <a:rPr lang="en-US" dirty="0"/>
              <a:t>Adapt parameters of an simulation model to match those measurements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963600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Identify friction coefficients d</a:t>
            </a:r>
            <a:r>
              <a:rPr lang="en-US" sz="2800" baseline="-25000" dirty="0"/>
              <a:t>1</a:t>
            </a:r>
            <a:r>
              <a:rPr lang="en-US" sz="2800" dirty="0"/>
              <a:t>, F</a:t>
            </a:r>
            <a:r>
              <a:rPr lang="en-US" sz="2800" baseline="-25000" dirty="0"/>
              <a:t>C</a:t>
            </a:r>
            <a:r>
              <a:rPr lang="en-US" sz="2800" dirty="0"/>
              <a:t> and mass m</a:t>
            </a:r>
          </a:p>
          <a:p>
            <a:r>
              <a:rPr lang="en-US" sz="2800" dirty="0"/>
              <a:t>Voltage </a:t>
            </a:r>
            <a:r>
              <a:rPr lang="en-US" sz="2800" dirty="0" err="1"/>
              <a:t>u</a:t>
            </a:r>
            <a:r>
              <a:rPr lang="en-US" sz="2800" baseline="-25000" dirty="0" err="1"/>
              <a:t>A</a:t>
            </a:r>
            <a:r>
              <a:rPr lang="en-US" sz="2800" dirty="0"/>
              <a:t> and initial values for position x, velocity v and amperage </a:t>
            </a:r>
            <a:r>
              <a:rPr lang="en-US" sz="2800" dirty="0" err="1"/>
              <a:t>i</a:t>
            </a:r>
            <a:r>
              <a:rPr lang="en-US" sz="2800" baseline="-25000" dirty="0" err="1"/>
              <a:t>A</a:t>
            </a:r>
            <a:r>
              <a:rPr lang="en-US" sz="2800" dirty="0"/>
              <a:t> are known</a:t>
            </a:r>
          </a:p>
          <a:p>
            <a:r>
              <a:rPr lang="en-US" sz="2800" dirty="0"/>
              <a:t>Simulate changes according to differential equations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 cart simulation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48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2883" y="3811888"/>
            <a:ext cx="3891210" cy="2281408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323528" y="3861048"/>
            <a:ext cx="4884248" cy="1944216"/>
            <a:chOff x="483231" y="1600200"/>
            <a:chExt cx="4884248" cy="1944216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3231" y="1600200"/>
              <a:ext cx="4884248" cy="1944216"/>
            </a:xfrm>
            <a:prstGeom prst="rect">
              <a:avLst/>
            </a:prstGeom>
          </p:spPr>
        </p:pic>
        <p:sp>
          <p:nvSpPr>
            <p:cNvPr id="10" name="Oval 9"/>
            <p:cNvSpPr/>
            <p:nvPr/>
          </p:nvSpPr>
          <p:spPr>
            <a:xfrm>
              <a:off x="1328012" y="2100540"/>
              <a:ext cx="365212" cy="325375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1331640" y="2515148"/>
              <a:ext cx="365212" cy="302388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2194266" y="2492161"/>
              <a:ext cx="395418" cy="325375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2590230" y="2269426"/>
              <a:ext cx="463252" cy="380186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4515433" y="2492161"/>
              <a:ext cx="395418" cy="325375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8844155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49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696" r="-161"/>
          <a:stretch/>
        </p:blipFill>
        <p:spPr>
          <a:xfrm>
            <a:off x="2208473" y="1826383"/>
            <a:ext cx="4727054" cy="407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375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Objectives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Tutorial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Introduce general motivation and design principles of </a:t>
            </a:r>
            <a:r>
              <a:rPr lang="en-US" dirty="0" err="1"/>
              <a:t>HeuristicLab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Show where to get </a:t>
            </a:r>
            <a:r>
              <a:rPr lang="en-US" dirty="0" err="1"/>
              <a:t>HeuristicLab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Explain basic GUI usability concepts</a:t>
            </a:r>
          </a:p>
          <a:p>
            <a:pPr lvl="3"/>
            <a:endParaRPr lang="en-US" dirty="0"/>
          </a:p>
          <a:p>
            <a:r>
              <a:rPr lang="en-US" dirty="0"/>
              <a:t>Demonstrate basic features</a:t>
            </a:r>
          </a:p>
          <a:p>
            <a:pPr lvl="3"/>
            <a:endParaRPr lang="en-US" dirty="0"/>
          </a:p>
          <a:p>
            <a:r>
              <a:rPr lang="en-US" dirty="0"/>
              <a:t>Demonstrate optimization of parameters in external applications</a:t>
            </a:r>
          </a:p>
          <a:p>
            <a:pPr lvl="3"/>
            <a:endParaRPr lang="en-US" dirty="0"/>
          </a:p>
          <a:p>
            <a:r>
              <a:rPr lang="en-US" dirty="0"/>
              <a:t>Demonstrate optimization of parameters in MATLAB and </a:t>
            </a:r>
            <a:r>
              <a:rPr lang="en-US" dirty="0" err="1"/>
              <a:t>Scilab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Demonstrate optimization of custom problem definitions</a:t>
            </a:r>
          </a:p>
          <a:p>
            <a:pPr lvl="3"/>
            <a:endParaRPr lang="en-US" dirty="0"/>
          </a:p>
          <a:p>
            <a:r>
              <a:rPr lang="en-US" dirty="0"/>
              <a:t>Outline some additional features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787973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063" y="1364397"/>
            <a:ext cx="7623871" cy="32048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in Scilab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50</a:t>
            </a:fld>
            <a:endParaRPr lang="de-DE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8992" y="4477934"/>
            <a:ext cx="6646015" cy="187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85603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Create a </a:t>
            </a:r>
            <a:r>
              <a:rPr lang="de-DE" dirty="0" err="1"/>
              <a:t>new</a:t>
            </a:r>
            <a:r>
              <a:rPr lang="de-DE" dirty="0"/>
              <a:t> Scilab </a:t>
            </a:r>
            <a:r>
              <a:rPr lang="de-DE" dirty="0" err="1"/>
              <a:t>parameter</a:t>
            </a:r>
            <a:r>
              <a:rPr lang="de-DE" dirty="0"/>
              <a:t> </a:t>
            </a:r>
            <a:r>
              <a:rPr lang="de-DE" dirty="0" err="1"/>
              <a:t>optimization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in HeuristicLab</a:t>
            </a:r>
          </a:p>
          <a:p>
            <a:endParaRPr lang="de-DE" dirty="0"/>
          </a:p>
          <a:p>
            <a:r>
              <a:rPr lang="de-DE" dirty="0" err="1"/>
              <a:t>Configure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scripts</a:t>
            </a:r>
            <a:r>
              <a:rPr lang="de-DE" dirty="0"/>
              <a:t> in HeuristicLab</a:t>
            </a:r>
          </a:p>
          <a:p>
            <a:endParaRPr lang="de-DE" dirty="0"/>
          </a:p>
          <a:p>
            <a:r>
              <a:rPr lang="de-DE" dirty="0" err="1"/>
              <a:t>Optimize</a:t>
            </a:r>
            <a:endParaRPr lang="de-DE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438812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67211" y="1600200"/>
            <a:ext cx="6009577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628530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Specify path</a:t>
            </a:r>
            <a:br>
              <a:rPr lang="en-US" dirty="0"/>
            </a:br>
            <a:r>
              <a:rPr lang="en-US" dirty="0"/>
              <a:t>to Scilab scripts</a:t>
            </a:r>
          </a:p>
          <a:p>
            <a:r>
              <a:rPr lang="en-US" dirty="0"/>
              <a:t>Initialization script</a:t>
            </a:r>
          </a:p>
          <a:p>
            <a:r>
              <a:rPr lang="en-US" dirty="0"/>
              <a:t>Evaluation script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53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45590" b="26244"/>
          <a:stretch/>
        </p:blipFill>
        <p:spPr>
          <a:xfrm>
            <a:off x="4620242" y="1647825"/>
            <a:ext cx="4059662" cy="4262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7"/>
          <p:cNvSpPr/>
          <p:nvPr/>
        </p:nvSpPr>
        <p:spPr>
          <a:xfrm>
            <a:off x="5201072" y="4749800"/>
            <a:ext cx="1390228" cy="41910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84272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Initialization Script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Sets constants and time intervals</a:t>
            </a:r>
          </a:p>
          <a:p>
            <a:r>
              <a:rPr lang="en-US" dirty="0"/>
              <a:t>Loads the simulation model</a:t>
            </a:r>
          </a:p>
          <a:p>
            <a:r>
              <a:rPr lang="en-US" dirty="0"/>
              <a:t>Reads the measured values from a csv file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54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442"/>
          <a:stretch/>
        </p:blipFill>
        <p:spPr>
          <a:xfrm>
            <a:off x="2051720" y="3604380"/>
            <a:ext cx="5406752" cy="2509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76645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 Script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Configures and runs the simulation with values from HeuristicLab</a:t>
            </a:r>
          </a:p>
          <a:p>
            <a:r>
              <a:rPr lang="en-US" dirty="0"/>
              <a:t>Calculates quality as sum of absolute errors between simulated and measured values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55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3902322"/>
            <a:ext cx="5192735" cy="2262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64936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936" y="3346475"/>
            <a:ext cx="4680520" cy="28188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Configure problem size</a:t>
            </a:r>
          </a:p>
          <a:p>
            <a:r>
              <a:rPr lang="en-US" dirty="0"/>
              <a:t>Configure parameter names</a:t>
            </a:r>
          </a:p>
          <a:p>
            <a:r>
              <a:rPr lang="en-US" dirty="0"/>
              <a:t>Parameter names are created as variables in Scilab</a:t>
            </a:r>
          </a:p>
          <a:p>
            <a:r>
              <a:rPr lang="en-US" dirty="0"/>
              <a:t>Adapt bounds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56</a:t>
            </a:fld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4149067" y="4589635"/>
            <a:ext cx="1723096" cy="399181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4149067" y="4074477"/>
            <a:ext cx="1723096" cy="226061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62634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CMA-ES</a:t>
            </a:r>
          </a:p>
          <a:p>
            <a:r>
              <a:rPr lang="en-US" dirty="0"/>
              <a:t>Drop problem </a:t>
            </a:r>
            <a:br>
              <a:rPr lang="en-US" dirty="0"/>
            </a:br>
            <a:r>
              <a:rPr lang="en-US" dirty="0"/>
              <a:t>on algorithm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57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2729" y="1625667"/>
            <a:ext cx="5127743" cy="4500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6918888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Configure algorithm</a:t>
            </a:r>
          </a:p>
          <a:p>
            <a:pPr lvl="1"/>
            <a:r>
              <a:rPr lang="en-US" dirty="0"/>
              <a:t>Initial Sigma 1.0</a:t>
            </a:r>
          </a:p>
          <a:p>
            <a:pPr lvl="1"/>
            <a:r>
              <a:rPr lang="en-US" dirty="0"/>
              <a:t>Maximum Generations 50</a:t>
            </a:r>
          </a:p>
          <a:p>
            <a:r>
              <a:rPr lang="en-US" dirty="0"/>
              <a:t>Enable </a:t>
            </a:r>
            <a:r>
              <a:rPr lang="en-US" dirty="0" err="1"/>
              <a:t>CMAAnalzer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58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162"/>
          <a:stretch/>
        </p:blipFill>
        <p:spPr>
          <a:xfrm>
            <a:off x="5476050" y="1916832"/>
            <a:ext cx="3210750" cy="37247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4154469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Optimal values (m = 1.5, d1 = 1, FC = 0.5)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59</a:t>
            </a:fld>
            <a:endParaRPr lang="de-DE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6280" y="2303921"/>
            <a:ext cx="5611439" cy="37954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14067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SVN\heal\documents\Publications\2011\GECCO\Wagner\HeuristicLab Tutorial\Screenshot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068960"/>
            <a:ext cx="261620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Motivation and Goals</a:t>
            </a:r>
          </a:p>
          <a:p>
            <a:pPr lvl="1"/>
            <a:r>
              <a:rPr lang="en-US" dirty="0"/>
              <a:t>graphical user interface</a:t>
            </a:r>
          </a:p>
          <a:p>
            <a:pPr lvl="1"/>
            <a:r>
              <a:rPr lang="en-US" dirty="0"/>
              <a:t>paradigm independence</a:t>
            </a:r>
          </a:p>
          <a:p>
            <a:pPr lvl="1"/>
            <a:r>
              <a:rPr lang="en-US" dirty="0"/>
              <a:t>multiple algorithms and problems</a:t>
            </a:r>
          </a:p>
          <a:p>
            <a:pPr lvl="1"/>
            <a:r>
              <a:rPr lang="en-US" dirty="0"/>
              <a:t>large scale experiments and analyses</a:t>
            </a:r>
          </a:p>
          <a:p>
            <a:pPr lvl="1"/>
            <a:r>
              <a:rPr lang="en-US" dirty="0"/>
              <a:t>parallelization</a:t>
            </a:r>
          </a:p>
          <a:p>
            <a:pPr lvl="1"/>
            <a:r>
              <a:rPr lang="en-US" dirty="0"/>
              <a:t>extensibility, flexibility and reusability</a:t>
            </a:r>
          </a:p>
          <a:p>
            <a:pPr lvl="1"/>
            <a:r>
              <a:rPr lang="en-US" dirty="0"/>
              <a:t>visual and interactive algorithm development</a:t>
            </a:r>
          </a:p>
          <a:p>
            <a:pPr lvl="1"/>
            <a:r>
              <a:rPr lang="en-US" dirty="0"/>
              <a:t>multiple layers of abstraction</a:t>
            </a:r>
          </a:p>
          <a:p>
            <a:pPr lvl="1"/>
            <a:endParaRPr lang="en-US" dirty="0"/>
          </a:p>
          <a:p>
            <a:r>
              <a:rPr lang="en-US" dirty="0"/>
              <a:t>Facts</a:t>
            </a:r>
          </a:p>
          <a:p>
            <a:pPr lvl="1"/>
            <a:r>
              <a:rPr lang="en-US" dirty="0"/>
              <a:t>development of </a:t>
            </a:r>
            <a:r>
              <a:rPr lang="en-US" dirty="0" err="1"/>
              <a:t>HeuristicLab</a:t>
            </a:r>
            <a:r>
              <a:rPr lang="en-US" dirty="0"/>
              <a:t> started in 2002</a:t>
            </a:r>
          </a:p>
          <a:p>
            <a:pPr lvl="1"/>
            <a:r>
              <a:rPr lang="en-US" dirty="0"/>
              <a:t>based on Microsoft .NET and C#</a:t>
            </a:r>
          </a:p>
          <a:p>
            <a:pPr lvl="1"/>
            <a:r>
              <a:rPr lang="en-US" dirty="0"/>
              <a:t>used in research and education</a:t>
            </a:r>
          </a:p>
          <a:p>
            <a:pPr lvl="1"/>
            <a:r>
              <a:rPr lang="en-US" dirty="0"/>
              <a:t>second place at the </a:t>
            </a:r>
            <a:r>
              <a:rPr lang="en-US" i="1" dirty="0"/>
              <a:t>Microsoft Innovation Award 2009</a:t>
            </a:r>
          </a:p>
          <a:p>
            <a:pPr lvl="1"/>
            <a:r>
              <a:rPr lang="en-US" dirty="0"/>
              <a:t>open source (GNU General Public License)</a:t>
            </a:r>
          </a:p>
          <a:p>
            <a:pPr lvl="1"/>
            <a:r>
              <a:rPr lang="en-US" dirty="0"/>
              <a:t>version 3.3.0 released on May 18th, 2010</a:t>
            </a:r>
          </a:p>
          <a:p>
            <a:pPr lvl="1"/>
            <a:r>
              <a:rPr lang="en-US" dirty="0"/>
              <a:t>latest version 3.3.15 “Berlin”</a:t>
            </a:r>
          </a:p>
          <a:p>
            <a:pPr lvl="2"/>
            <a:r>
              <a:rPr lang="en-US" dirty="0"/>
              <a:t>released on January 11th, 2018</a:t>
            </a:r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0181" y="5013176"/>
            <a:ext cx="2236788" cy="1049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SVN\heal\documents\Publications\2011\GECCO\Wagner\HeuristicLab Tutorial\Screenshot 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412776"/>
            <a:ext cx="26479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6445748"/>
      </p:ext>
    </p:extLst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60</a:t>
            </a:fld>
            <a:endParaRPr lang="de-DE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988840"/>
            <a:ext cx="4402832" cy="36801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9092" y="1988204"/>
            <a:ext cx="4403593" cy="36808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6364253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Objectives of the Tutorial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Where to get </a:t>
            </a:r>
            <a:r>
              <a:rPr lang="en-US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?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Plugin Infrastructure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Graphical User Interface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Available Algorithms &amp; Problems</a:t>
            </a: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I: External Evaluation Problem</a:t>
            </a:r>
          </a:p>
          <a:p>
            <a:r>
              <a:rPr lang="en-US" b="1" dirty="0"/>
              <a:t>Demonstration Part II: MATLAB and </a:t>
            </a:r>
            <a:r>
              <a:rPr lang="en-US" b="1" dirty="0" err="1"/>
              <a:t>Scilab</a:t>
            </a:r>
            <a:r>
              <a:rPr lang="en-US" b="1" dirty="0"/>
              <a:t> Parameter Optimization Problem</a:t>
            </a:r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III: Programmable Problem</a:t>
            </a: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72390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Demonstration Part III:</a:t>
            </a:r>
            <a:br>
              <a:rPr lang="de-DE" dirty="0"/>
            </a:br>
            <a:r>
              <a:rPr lang="de-DE" dirty="0" err="1"/>
              <a:t>Programmable</a:t>
            </a:r>
            <a:r>
              <a:rPr lang="de-DE" dirty="0"/>
              <a:t> Problem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3"/>
            <a:endParaRPr lang="de-AT" dirty="0"/>
          </a:p>
          <a:p>
            <a:r>
              <a:rPr lang="de-AT" dirty="0" err="1"/>
              <a:t>Singleobjective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</a:t>
            </a:r>
            <a:r>
              <a:rPr lang="de-AT" dirty="0" err="1"/>
              <a:t>Optimization</a:t>
            </a:r>
            <a:endParaRPr lang="de-AT" dirty="0"/>
          </a:p>
          <a:p>
            <a:pPr lvl="1"/>
            <a:r>
              <a:rPr lang="de-DE" sz="2000" dirty="0" err="1"/>
              <a:t>Solving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Styblinski</a:t>
            </a:r>
            <a:r>
              <a:rPr lang="de-DE" sz="2000" dirty="0"/>
              <a:t>-Tang </a:t>
            </a:r>
            <a:r>
              <a:rPr lang="de-DE" sz="2000" dirty="0" err="1"/>
              <a:t>function</a:t>
            </a:r>
            <a:endParaRPr lang="de-DE" sz="2000" dirty="0"/>
          </a:p>
          <a:p>
            <a:pPr lvl="1"/>
            <a:endParaRPr lang="de-AT" sz="2000" dirty="0"/>
          </a:p>
          <a:p>
            <a:r>
              <a:rPr lang="de-AT" dirty="0" err="1"/>
              <a:t>Multiobjective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</a:t>
            </a:r>
            <a:r>
              <a:rPr lang="de-AT" dirty="0" err="1"/>
              <a:t>Optimization</a:t>
            </a:r>
            <a:endParaRPr lang="de-AT" dirty="0"/>
          </a:p>
          <a:p>
            <a:pPr lvl="1"/>
            <a:r>
              <a:rPr lang="de-AT" sz="2000" dirty="0" err="1"/>
              <a:t>Solving</a:t>
            </a:r>
            <a:r>
              <a:rPr lang="de-AT" sz="2000" dirty="0"/>
              <a:t> </a:t>
            </a:r>
            <a:r>
              <a:rPr lang="de-AT" sz="2000" dirty="0" err="1"/>
              <a:t>the</a:t>
            </a:r>
            <a:r>
              <a:rPr lang="de-AT" sz="2000" dirty="0"/>
              <a:t> </a:t>
            </a:r>
            <a:r>
              <a:rPr lang="de-DE" sz="2000" dirty="0"/>
              <a:t>Fonseca </a:t>
            </a:r>
            <a:r>
              <a:rPr lang="de-DE" sz="2000" dirty="0" err="1"/>
              <a:t>and</a:t>
            </a:r>
            <a:r>
              <a:rPr lang="de-DE" sz="2000" dirty="0"/>
              <a:t> Fleming </a:t>
            </a:r>
            <a:r>
              <a:rPr lang="de-DE" sz="2000" dirty="0" err="1"/>
              <a:t>function</a:t>
            </a:r>
            <a:endParaRPr lang="de-DE" sz="2000" dirty="0"/>
          </a:p>
          <a:p>
            <a:pPr lvl="1"/>
            <a:endParaRPr lang="de-AT" sz="2000" dirty="0"/>
          </a:p>
          <a:p>
            <a:r>
              <a:rPr lang="de-AT" dirty="0"/>
              <a:t>Non-linear </a:t>
            </a:r>
            <a:r>
              <a:rPr lang="de-AT" dirty="0" err="1"/>
              <a:t>Curve</a:t>
            </a:r>
            <a:r>
              <a:rPr lang="de-AT" dirty="0"/>
              <a:t> Fitting</a:t>
            </a:r>
          </a:p>
          <a:p>
            <a:pPr lvl="1"/>
            <a:r>
              <a:rPr lang="de-AT" sz="2000" dirty="0"/>
              <a:t>Fitting a 2 dimensional </a:t>
            </a:r>
            <a:r>
              <a:rPr lang="de-AT" sz="2000" dirty="0" err="1"/>
              <a:t>Gaussian</a:t>
            </a:r>
            <a:r>
              <a:rPr lang="de-AT" sz="2000" dirty="0"/>
              <a:t> </a:t>
            </a:r>
            <a:r>
              <a:rPr lang="de-AT" sz="2000" dirty="0" err="1"/>
              <a:t>distribution</a:t>
            </a:r>
            <a:r>
              <a:rPr lang="de-AT" sz="2000" dirty="0"/>
              <a:t> </a:t>
            </a:r>
            <a:r>
              <a:rPr lang="de-AT" sz="2000" dirty="0" err="1"/>
              <a:t>to</a:t>
            </a:r>
            <a:r>
              <a:rPr lang="de-AT" sz="2000" dirty="0"/>
              <a:t> </a:t>
            </a:r>
            <a:r>
              <a:rPr lang="de-AT" sz="2000" dirty="0" err="1"/>
              <a:t>noisy</a:t>
            </a:r>
            <a:r>
              <a:rPr lang="de-AT" sz="2000" dirty="0"/>
              <a:t> </a:t>
            </a:r>
            <a:r>
              <a:rPr lang="de-AT" sz="2000" dirty="0" err="1"/>
              <a:t>data</a:t>
            </a:r>
            <a:endParaRPr lang="de-AT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0482111"/>
      </p:ext>
    </p:extLst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Click on „New Item“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get</a:t>
            </a:r>
            <a:r>
              <a:rPr lang="de-DE" dirty="0"/>
              <a:t> a </a:t>
            </a:r>
            <a:r>
              <a:rPr lang="de-DE" dirty="0" err="1"/>
              <a:t>list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creatables</a:t>
            </a:r>
            <a:endParaRPr lang="de-DE" dirty="0"/>
          </a:p>
          <a:p>
            <a:r>
              <a:rPr lang="de-DE" dirty="0"/>
              <a:t>Create 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Programmable</a:t>
            </a:r>
            <a:r>
              <a:rPr lang="de-DE" dirty="0"/>
              <a:t> Problem (single-</a:t>
            </a:r>
            <a:r>
              <a:rPr lang="de-DE" dirty="0" err="1"/>
              <a:t>objective</a:t>
            </a:r>
            <a:r>
              <a:rPr lang="de-DE" dirty="0"/>
              <a:t>) </a:t>
            </a:r>
            <a:r>
              <a:rPr lang="de-DE" dirty="0" err="1"/>
              <a:t>by</a:t>
            </a:r>
            <a:r>
              <a:rPr lang="de-DE" dirty="0"/>
              <a:t> double </a:t>
            </a:r>
            <a:r>
              <a:rPr lang="de-DE" dirty="0" err="1"/>
              <a:t>clicking</a:t>
            </a:r>
            <a:r>
              <a:rPr lang="de-DE" dirty="0"/>
              <a:t> </a:t>
            </a:r>
            <a:r>
              <a:rPr lang="de-DE" dirty="0" err="1"/>
              <a:t>it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63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3905" y="1600201"/>
            <a:ext cx="4032895" cy="3752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4674393" y="1830536"/>
            <a:ext cx="180877" cy="17447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4711254" y="2636912"/>
            <a:ext cx="288032" cy="0"/>
          </a:xfrm>
          <a:prstGeom prst="straightConnector1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86332706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833" y="1600200"/>
            <a:ext cx="7528334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64</a:t>
            </a:fld>
            <a:endParaRPr lang="de-DE"/>
          </a:p>
        </p:txBody>
      </p:sp>
      <p:sp>
        <p:nvSpPr>
          <p:cNvPr id="12" name="Abgerundetes Rechteck 7"/>
          <p:cNvSpPr/>
          <p:nvPr/>
        </p:nvSpPr>
        <p:spPr>
          <a:xfrm>
            <a:off x="1043609" y="2348881"/>
            <a:ext cx="6264695" cy="2952328"/>
          </a:xfrm>
          <a:prstGeom prst="roundRect">
            <a:avLst>
              <a:gd name="adj" fmla="val 3967"/>
            </a:avLst>
          </a:prstGeom>
          <a:solidFill>
            <a:schemeClr val="bg1">
              <a:alpha val="60000"/>
            </a:scheme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C# Editor for Writing the Problem Definition</a:t>
            </a:r>
          </a:p>
        </p:txBody>
      </p:sp>
    </p:spTree>
    <p:extLst>
      <p:ext uri="{BB962C8B-B14F-4D97-AF65-F5344CB8AC3E}">
        <p14:creationId xmlns:p14="http://schemas.microsoft.com/office/powerpoint/2010/main" val="3066610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le:Styblinski-Tang function.pd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150" y="2924944"/>
            <a:ext cx="4268293" cy="3201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dirty="0"/>
                  <a:t>Styblinski-Tang </a:t>
                </a:r>
                <a:r>
                  <a:rPr lang="de-DE" dirty="0" err="1"/>
                  <a:t>function</a:t>
                </a:r>
                <a:r>
                  <a:rPr lang="de-DE" dirty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subSup"/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5"/>
                                </m:r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bSup>
                                <m:sSubSup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b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−16</m:t>
                              </m:r>
                              <m:sSubSup>
                                <m:sSubSup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+5</m:t>
                              </m:r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de-DE" dirty="0"/>
              </a:p>
              <a:p>
                <a:pPr marL="0" indent="0">
                  <a:buNone/>
                </a:pPr>
                <a:endParaRPr lang="de-DE" b="0" dirty="0"/>
              </a:p>
              <a:p>
                <a:pPr marL="0" indent="0">
                  <a:buNone/>
                </a:pPr>
                <a:r>
                  <a:rPr lang="de-DE" b="0" dirty="0" err="1"/>
                  <a:t>with</a:t>
                </a:r>
                <a:r>
                  <a:rPr lang="de-DE" b="0" dirty="0"/>
                  <a:t>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−5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≤5</m:t>
                    </m:r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595575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Choose</a:t>
            </a:r>
            <a:r>
              <a:rPr lang="de-DE" dirty="0"/>
              <a:t> an </a:t>
            </a:r>
            <a:r>
              <a:rPr lang="de-DE" dirty="0" err="1"/>
              <a:t>appropriate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encoding</a:t>
            </a:r>
            <a:endParaRPr lang="de-DE" dirty="0"/>
          </a:p>
          <a:p>
            <a:pPr lvl="1"/>
            <a:r>
              <a:rPr lang="de-DE" dirty="0"/>
              <a:t>20-dimensional real-</a:t>
            </a:r>
            <a:r>
              <a:rPr lang="de-DE" dirty="0" err="1"/>
              <a:t>valued</a:t>
            </a:r>
            <a:r>
              <a:rPr lang="de-DE" dirty="0"/>
              <a:t> </a:t>
            </a:r>
            <a:r>
              <a:rPr lang="de-DE" dirty="0" err="1"/>
              <a:t>vector</a:t>
            </a:r>
            <a:endParaRPr lang="de-DE" dirty="0"/>
          </a:p>
          <a:p>
            <a:pPr lvl="1"/>
            <a:r>
              <a:rPr lang="de-DE" dirty="0" err="1"/>
              <a:t>Minimize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fitness</a:t>
            </a:r>
            <a:r>
              <a:rPr lang="de-DE" dirty="0"/>
              <a:t> </a:t>
            </a:r>
            <a:r>
              <a:rPr lang="de-DE" dirty="0" err="1"/>
              <a:t>value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66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479748" y="3263841"/>
            <a:ext cx="8217768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</a:t>
            </a:r>
            <a:r>
              <a:rPr lang="en-US" sz="12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en-US" sz="1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Maximization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8B45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 } }</a:t>
            </a:r>
          </a:p>
          <a:p>
            <a:endParaRPr lang="de-DE" sz="1200" b="1" dirty="0">
              <a:solidFill>
                <a:srgbClr val="0000FF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12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Initialize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  <a:endParaRPr lang="de-DE" sz="1200" dirty="0">
              <a:solidFill>
                <a:srgbClr val="0064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Define the solution encoding which can also consist of multiple vectors, examples below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BinaryEncoding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length: 5);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IntegerEncoding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lenght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min: 2, max: 14, step: 4);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Encoding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 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RealEncoding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"vector"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length: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min: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max: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MultiEncoding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AddBinaryVector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AddIntegerVector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length: 5, min: 2, max: 14, step: 4)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AddRealVector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("r", length: 5, min: -1.0, max: 1.0)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AddPermutation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  <a:endParaRPr lang="de-DE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50633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Define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fitness</a:t>
            </a:r>
            <a:r>
              <a:rPr lang="de-DE" dirty="0"/>
              <a:t> </a:t>
            </a:r>
            <a:r>
              <a:rPr lang="de-DE" dirty="0" err="1"/>
              <a:t>function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67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457200" y="2636912"/>
            <a:ext cx="8229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4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 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</a:p>
          <a:p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4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4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4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RealVector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400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4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4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Sum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16.0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+ </a:t>
            </a:r>
            <a:r>
              <a:rPr lang="en-US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/ </a:t>
            </a:r>
            <a:r>
              <a:rPr lang="en-US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2.0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de-DE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07503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Compile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defintion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37" y="2708920"/>
            <a:ext cx="6162675" cy="2981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68</a:t>
            </a:fld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1785937" y="2924944"/>
            <a:ext cx="336004" cy="33337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19712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Create a </a:t>
            </a:r>
            <a:r>
              <a:rPr lang="de-DE" dirty="0" err="1"/>
              <a:t>suitable</a:t>
            </a:r>
            <a:r>
              <a:rPr lang="de-DE" dirty="0"/>
              <a:t> </a:t>
            </a:r>
            <a:r>
              <a:rPr lang="de-DE" dirty="0" err="1"/>
              <a:t>optimization</a:t>
            </a:r>
            <a:r>
              <a:rPr lang="de-DE" dirty="0"/>
              <a:t> </a:t>
            </a:r>
            <a:r>
              <a:rPr lang="de-DE" dirty="0" err="1"/>
              <a:t>algorithm</a:t>
            </a:r>
            <a:endParaRPr lang="de-DE" dirty="0"/>
          </a:p>
          <a:p>
            <a:r>
              <a:rPr lang="de-DE" dirty="0"/>
              <a:t>Select CMA Evolution </a:t>
            </a:r>
            <a:r>
              <a:rPr lang="de-DE" dirty="0" err="1"/>
              <a:t>Strategy</a:t>
            </a:r>
            <a:endParaRPr lang="de-DE" dirty="0"/>
          </a:p>
          <a:p>
            <a:r>
              <a:rPr lang="de-DE" dirty="0"/>
              <a:t>Click OK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69</a:t>
            </a:fld>
            <a:endParaRPr lang="de-DE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53691" cy="3052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40742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555" y="1628800"/>
            <a:ext cx="3785925" cy="446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Where to get HeuristicLab?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834880" cy="4565103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Download binaries</a:t>
            </a:r>
          </a:p>
          <a:p>
            <a:pPr lvl="1"/>
            <a:r>
              <a:rPr lang="en-US" dirty="0"/>
              <a:t>deployed as ZIP archives</a:t>
            </a:r>
          </a:p>
          <a:p>
            <a:pPr lvl="1"/>
            <a:r>
              <a:rPr lang="en-US" dirty="0"/>
              <a:t>latest stable version 3.3.15 “Berlin”</a:t>
            </a:r>
          </a:p>
          <a:p>
            <a:pPr lvl="2"/>
            <a:r>
              <a:rPr lang="en-US" dirty="0"/>
              <a:t>released on January 11th, 2018</a:t>
            </a:r>
          </a:p>
          <a:p>
            <a:pPr lvl="1"/>
            <a:r>
              <a:rPr lang="en-US" dirty="0"/>
              <a:t>daily trunk builds</a:t>
            </a:r>
          </a:p>
          <a:p>
            <a:pPr lvl="1"/>
            <a:r>
              <a:rPr lang="en-US" dirty="0">
                <a:hlinkClick r:id="rId3"/>
              </a:rPr>
              <a:t>http://dev.heuristiclab.com/download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Check out sources</a:t>
            </a:r>
          </a:p>
          <a:p>
            <a:pPr lvl="1"/>
            <a:r>
              <a:rPr lang="en-US" dirty="0"/>
              <a:t>SVN repository</a:t>
            </a:r>
          </a:p>
          <a:p>
            <a:pPr lvl="1"/>
            <a:r>
              <a:rPr lang="en-US" dirty="0"/>
              <a:t>HeuristicLab 3.3.15 tag</a:t>
            </a:r>
          </a:p>
          <a:p>
            <a:pPr lvl="2"/>
            <a:r>
              <a:rPr lang="en-US" dirty="0">
                <a:hlinkClick r:id="rId4"/>
              </a:rPr>
              <a:t>https://src.heuristiclab.com/svn/core/tags/3.3.15</a:t>
            </a:r>
            <a:endParaRPr lang="en-US" dirty="0"/>
          </a:p>
          <a:p>
            <a:pPr lvl="1"/>
            <a:r>
              <a:rPr lang="en-US" dirty="0"/>
              <a:t>Stable development version</a:t>
            </a:r>
          </a:p>
          <a:p>
            <a:pPr lvl="2"/>
            <a:r>
              <a:rPr lang="en-US" dirty="0">
                <a:hlinkClick r:id="rId5"/>
              </a:rPr>
              <a:t>https://src.heuristiclab.com/svn/core/stable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License</a:t>
            </a:r>
          </a:p>
          <a:p>
            <a:pPr lvl="1"/>
            <a:r>
              <a:rPr lang="en-US" dirty="0"/>
              <a:t>GNU General Public License (Version 3)</a:t>
            </a:r>
          </a:p>
          <a:p>
            <a:pPr lvl="3"/>
            <a:endParaRPr lang="en-US" dirty="0"/>
          </a:p>
          <a:p>
            <a:r>
              <a:rPr lang="en-US" dirty="0"/>
              <a:t>System requirements</a:t>
            </a:r>
          </a:p>
          <a:p>
            <a:pPr lvl="1"/>
            <a:r>
              <a:rPr lang="en-US" dirty="0"/>
              <a:t>Microsoft .NET Framework 4.5</a:t>
            </a:r>
          </a:p>
          <a:p>
            <a:pPr lvl="1"/>
            <a:r>
              <a:rPr lang="en-US" dirty="0"/>
              <a:t>enough RAM and CPU power ;-)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156593"/>
      </p:ext>
    </p:extLst>
  </p:cSld>
  <p:clrMapOvr>
    <a:masterClrMapping/>
  </p:clrMapOvr>
  <p:transition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nhaltsplatzhalt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0807" y="1600200"/>
            <a:ext cx="7102386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70</a:t>
            </a:fld>
            <a:endParaRPr lang="de-DE"/>
          </a:p>
        </p:txBody>
      </p:sp>
      <p:sp>
        <p:nvSpPr>
          <p:cNvPr id="11" name="Bogen 10"/>
          <p:cNvSpPr/>
          <p:nvPr/>
        </p:nvSpPr>
        <p:spPr>
          <a:xfrm>
            <a:off x="3671900" y="2492896"/>
            <a:ext cx="1764196" cy="1944216"/>
          </a:xfrm>
          <a:prstGeom prst="arc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5436096" y="2924944"/>
            <a:ext cx="1319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Drag‘n‘Drop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06310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Switch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Parameters </a:t>
            </a:r>
            <a:r>
              <a:rPr lang="de-DE" dirty="0" err="1"/>
              <a:t>tab</a:t>
            </a:r>
            <a:endParaRPr lang="de-DE" dirty="0"/>
          </a:p>
          <a:p>
            <a:r>
              <a:rPr lang="de-DE" dirty="0"/>
              <a:t>Click on </a:t>
            </a:r>
            <a:r>
              <a:rPr lang="de-DE" dirty="0" err="1"/>
              <a:t>the</a:t>
            </a:r>
            <a:r>
              <a:rPr lang="de-DE" dirty="0"/>
              <a:t> Analyzer </a:t>
            </a:r>
            <a:r>
              <a:rPr lang="de-DE" dirty="0" err="1"/>
              <a:t>parameter</a:t>
            </a:r>
            <a:endParaRPr lang="de-DE" dirty="0"/>
          </a:p>
          <a:p>
            <a:r>
              <a:rPr lang="de-DE" dirty="0"/>
              <a:t>Check </a:t>
            </a:r>
            <a:r>
              <a:rPr lang="de-DE" dirty="0" err="1"/>
              <a:t>CMAAnalyzer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get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detailed</a:t>
            </a:r>
            <a:r>
              <a:rPr lang="de-DE" dirty="0"/>
              <a:t> </a:t>
            </a:r>
            <a:r>
              <a:rPr lang="de-DE" dirty="0" err="1"/>
              <a:t>results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71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602880"/>
            <a:ext cx="4038600" cy="40225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9"/>
          <p:cNvSpPr/>
          <p:nvPr/>
        </p:nvSpPr>
        <p:spPr>
          <a:xfrm>
            <a:off x="6981825" y="4762501"/>
            <a:ext cx="314325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4817021" y="2457451"/>
            <a:ext cx="1202779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5871304" y="2302322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1</a:t>
            </a:r>
          </a:p>
        </p:txBody>
      </p:sp>
      <p:sp>
        <p:nvSpPr>
          <p:cNvPr id="13" name="Ellipse 12"/>
          <p:cNvSpPr/>
          <p:nvPr/>
        </p:nvSpPr>
        <p:spPr>
          <a:xfrm>
            <a:off x="6820177" y="4603843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12241079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/>
              <a:t>Choose</a:t>
            </a:r>
            <a:r>
              <a:rPr lang="de-DE" dirty="0"/>
              <a:t> </a:t>
            </a:r>
            <a:r>
              <a:rPr lang="de-DE" dirty="0" err="1"/>
              <a:t>suitable</a:t>
            </a:r>
            <a:r>
              <a:rPr lang="de-DE" dirty="0"/>
              <a:t> </a:t>
            </a:r>
            <a:r>
              <a:rPr lang="de-DE" dirty="0" err="1"/>
              <a:t>parameters</a:t>
            </a:r>
            <a:endParaRPr lang="de-DE" dirty="0"/>
          </a:p>
          <a:p>
            <a:pPr marL="361950" lvl="1" indent="-361950"/>
            <a:r>
              <a:rPr lang="de-DE" dirty="0" err="1"/>
              <a:t>InitialSigma</a:t>
            </a:r>
            <a:r>
              <a:rPr lang="de-DE" dirty="0"/>
              <a:t>: 2</a:t>
            </a:r>
          </a:p>
          <a:p>
            <a:pPr marL="361950" lvl="1" indent="-361950"/>
            <a:r>
              <a:rPr lang="de-DE" dirty="0" err="1"/>
              <a:t>MaximumGenerations</a:t>
            </a:r>
            <a:r>
              <a:rPr lang="de-DE" dirty="0"/>
              <a:t>: 200</a:t>
            </a:r>
          </a:p>
          <a:p>
            <a:pPr marL="361950" lvl="1" indent="-361950"/>
            <a:r>
              <a:rPr lang="de-DE" dirty="0" err="1"/>
              <a:t>PopulationSize</a:t>
            </a:r>
            <a:r>
              <a:rPr lang="de-DE" dirty="0"/>
              <a:t>: 50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72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600200"/>
            <a:ext cx="4038600" cy="41489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8"/>
          <p:cNvSpPr/>
          <p:nvPr/>
        </p:nvSpPr>
        <p:spPr>
          <a:xfrm>
            <a:off x="4740821" y="3019426"/>
            <a:ext cx="1487363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9"/>
          <p:cNvSpPr/>
          <p:nvPr/>
        </p:nvSpPr>
        <p:spPr>
          <a:xfrm>
            <a:off x="4740821" y="3343276"/>
            <a:ext cx="1487363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4740821" y="4276726"/>
            <a:ext cx="1487363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32705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Singleobjective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833" y="1600200"/>
            <a:ext cx="7528334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73</a:t>
            </a:fld>
            <a:endParaRPr lang="de-DE"/>
          </a:p>
        </p:txBody>
      </p:sp>
      <p:sp>
        <p:nvSpPr>
          <p:cNvPr id="11" name="Abgerundetes Rechteck 10"/>
          <p:cNvSpPr/>
          <p:nvPr/>
        </p:nvSpPr>
        <p:spPr>
          <a:xfrm>
            <a:off x="922611" y="5810250"/>
            <a:ext cx="198958" cy="20955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63708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File:Fonseca and Fleming function.pd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838716"/>
            <a:ext cx="3034680" cy="2287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dirty="0"/>
                  <a:t>Fonseca </a:t>
                </a:r>
                <a:r>
                  <a:rPr lang="de-DE" dirty="0" err="1"/>
                  <a:t>and</a:t>
                </a:r>
                <a:r>
                  <a:rPr lang="de-DE" dirty="0"/>
                  <a:t> Fleming </a:t>
                </a:r>
                <a:r>
                  <a:rPr lang="de-DE" dirty="0" err="1"/>
                  <a:t>function</a:t>
                </a:r>
                <a:r>
                  <a:rPr lang="de-DE" dirty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Minimize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{"/>
                          <m:endChr m:val=""/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m:rPr>
                                    <m:brk m:alnAt="7"/>
                                  </m:r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nary>
                                      <m:naryPr>
                                        <m:chr m:val="∑"/>
                                        <m:limLoc m:val="subSup"/>
                                        <m:ctrlP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>
                                        <m:r>
                                          <m:rPr>
                                            <m:brk m:alnAt="25"/>
                                          </m:rP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=1</m:t>
                                        </m:r>
                                      </m:sub>
                                      <m:sup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p>
                                      <m:e>
                                        <m:sSup>
                                          <m:sSupPr>
                                            <m:ctrlP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(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𝑖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 </m:t>
                                            </m:r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 </m:t>
                                            </m:r>
                                            <m:f>
                                              <m:f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num>
                                              <m:den>
                                                <m:rad>
                                                  <m:radPr>
                                                    <m:degHide m:val="on"/>
                                                    <m:ctrlP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radPr>
                                                  <m:deg/>
                                                  <m:e>
                                                    <m: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𝑛</m:t>
                                                    </m:r>
                                                  </m:e>
                                                </m:rad>
                                              </m:den>
                                            </m:f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)</m:t>
                                            </m:r>
                                          </m:e>
                                          <m:sup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nary>
                                  </m:sup>
                                </m:sSup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nary>
                                      <m:naryPr>
                                        <m:chr m:val="∑"/>
                                        <m:limLoc m:val="subSup"/>
                                        <m:ctrlP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>
                                        <m:r>
                                          <m:rPr>
                                            <m:brk m:alnAt="25"/>
                                          </m:rP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=1</m:t>
                                        </m:r>
                                      </m:sub>
                                      <m:sup>
                                        <m: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p>
                                      <m:e>
                                        <m:sSup>
                                          <m:sSupPr>
                                            <m:ctrlP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(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𝑖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 + </m:t>
                                            </m:r>
                                            <m:f>
                                              <m:f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num>
                                              <m:den>
                                                <m:rad>
                                                  <m:radPr>
                                                    <m:degHide m:val="on"/>
                                                    <m:ctrlP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radPr>
                                                  <m:deg/>
                                                  <m:e>
                                                    <m: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𝑛</m:t>
                                                    </m:r>
                                                  </m:e>
                                                </m:rad>
                                              </m:den>
                                            </m:f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)</m:t>
                                            </m:r>
                                          </m:e>
                                          <m:sup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nary>
                                  </m:sup>
                                </m:s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de-DE" b="0" dirty="0"/>
              </a:p>
              <a:p>
                <a:pPr marL="0" indent="0">
                  <a:buNone/>
                </a:pPr>
                <a:endParaRPr lang="de-DE" b="0" dirty="0"/>
              </a:p>
              <a:p>
                <a:pPr marL="0" indent="0">
                  <a:buNone/>
                </a:pPr>
                <a:r>
                  <a:rPr lang="de-DE" b="0" dirty="0" err="1"/>
                  <a:t>with</a:t>
                </a:r>
                <a:r>
                  <a:rPr lang="de-DE" b="0" dirty="0"/>
                  <a:t>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−4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≤4</m:t>
                    </m:r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635224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Click on „New Item“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get</a:t>
            </a:r>
            <a:r>
              <a:rPr lang="de-DE" dirty="0"/>
              <a:t> a </a:t>
            </a:r>
            <a:r>
              <a:rPr lang="de-DE" dirty="0" err="1"/>
              <a:t>list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creatables</a:t>
            </a:r>
            <a:endParaRPr lang="de-DE" dirty="0"/>
          </a:p>
          <a:p>
            <a:r>
              <a:rPr lang="de-DE" dirty="0"/>
              <a:t>Create 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Programmable</a:t>
            </a:r>
            <a:r>
              <a:rPr lang="de-DE" dirty="0"/>
              <a:t> Problem (multi-</a:t>
            </a:r>
            <a:r>
              <a:rPr lang="de-DE" dirty="0" err="1"/>
              <a:t>objective</a:t>
            </a:r>
            <a:r>
              <a:rPr lang="de-DE" dirty="0"/>
              <a:t>) </a:t>
            </a:r>
            <a:r>
              <a:rPr lang="de-DE" dirty="0" err="1"/>
              <a:t>by</a:t>
            </a:r>
            <a:r>
              <a:rPr lang="de-DE" dirty="0"/>
              <a:t> double </a:t>
            </a:r>
            <a:r>
              <a:rPr lang="de-DE" dirty="0" err="1"/>
              <a:t>clicking</a:t>
            </a:r>
            <a:r>
              <a:rPr lang="de-DE" dirty="0"/>
              <a:t> </a:t>
            </a:r>
            <a:r>
              <a:rPr lang="de-DE" dirty="0" err="1"/>
              <a:t>it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75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3905" y="1600201"/>
            <a:ext cx="4032895" cy="3752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4674393" y="1830536"/>
            <a:ext cx="180877" cy="17447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4711254" y="2543606"/>
            <a:ext cx="288032" cy="0"/>
          </a:xfrm>
          <a:prstGeom prst="straightConnector1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749839183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Choose</a:t>
            </a:r>
            <a:r>
              <a:rPr lang="de-DE" dirty="0"/>
              <a:t> an </a:t>
            </a:r>
            <a:r>
              <a:rPr lang="de-DE" dirty="0" err="1"/>
              <a:t>appropriate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encoding</a:t>
            </a:r>
            <a:endParaRPr lang="de-DE" dirty="0"/>
          </a:p>
          <a:p>
            <a:pPr lvl="1"/>
            <a:r>
              <a:rPr lang="de-DE" dirty="0"/>
              <a:t>10-dimensional real-</a:t>
            </a:r>
            <a:r>
              <a:rPr lang="de-DE" dirty="0" err="1"/>
              <a:t>valued</a:t>
            </a:r>
            <a:r>
              <a:rPr lang="de-DE" dirty="0"/>
              <a:t> </a:t>
            </a:r>
            <a:r>
              <a:rPr lang="de-DE" dirty="0" err="1"/>
              <a:t>vector</a:t>
            </a:r>
            <a:endParaRPr lang="de-DE" dirty="0"/>
          </a:p>
          <a:p>
            <a:pPr lvl="1"/>
            <a:r>
              <a:rPr lang="de-DE" dirty="0" err="1"/>
              <a:t>Minimize</a:t>
            </a:r>
            <a:r>
              <a:rPr lang="de-DE" dirty="0"/>
              <a:t> all </a:t>
            </a:r>
            <a:r>
              <a:rPr lang="de-DE" dirty="0" err="1"/>
              <a:t>fitness</a:t>
            </a:r>
            <a:r>
              <a:rPr lang="de-DE" dirty="0"/>
              <a:t> </a:t>
            </a:r>
            <a:r>
              <a:rPr lang="de-DE" dirty="0" err="1"/>
              <a:t>values</a:t>
            </a:r>
            <a:endParaRPr lang="de-DE" dirty="0"/>
          </a:p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76</a:t>
            </a:fld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457200" y="3263841"/>
            <a:ext cx="822960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</a:t>
            </a:r>
            <a:r>
              <a:rPr lang="en-US" sz="12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[]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Maximization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8B45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[] {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}; } }</a:t>
            </a:r>
          </a:p>
          <a:p>
            <a:endParaRPr lang="de-DE" sz="1200" dirty="0">
              <a:solidFill>
                <a:srgbClr val="0064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Initialize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  <a:endParaRPr lang="de-DE" sz="1200" dirty="0">
              <a:solidFill>
                <a:srgbClr val="0064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Define the solution encoding which can also consist of multiple vectors, examples below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BinaryEncoding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length: 5);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IntegerEncoding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lenght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min: 2, max: 14, step: 4);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Encoding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 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RealEncoding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"vector"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length: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min: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max: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MultiEncoding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AddBinaryVector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AddIntegerVector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length: 5, min: 2, max: 14, step: 4)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AddRealVector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("r", length: 5, min: -1.0, max: 1.0)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AddPermutation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  <a:endParaRPr lang="de-DE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157962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Define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fitness</a:t>
            </a:r>
            <a:r>
              <a:rPr lang="de-DE" dirty="0"/>
              <a:t> </a:t>
            </a:r>
            <a:r>
              <a:rPr lang="de-DE" dirty="0" err="1"/>
              <a:t>functions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77</a:t>
            </a:fld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457200" y="2585908"/>
            <a:ext cx="8229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2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[] </a:t>
            </a:r>
            <a:r>
              <a:rPr lang="de-DE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2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RealVector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200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Sum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Pow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Sqrt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)));</a:t>
            </a:r>
          </a:p>
          <a:p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Sum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Pow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+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Sqrt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)));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de-DE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433609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277" y="2498190"/>
            <a:ext cx="6105525" cy="3009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Compile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defintion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78</a:t>
            </a:fld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1427684" y="2780928"/>
            <a:ext cx="336004" cy="33337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28784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Create a </a:t>
            </a:r>
            <a:r>
              <a:rPr lang="de-DE" dirty="0" err="1"/>
              <a:t>suitable</a:t>
            </a:r>
            <a:r>
              <a:rPr lang="de-DE" dirty="0"/>
              <a:t> </a:t>
            </a:r>
            <a:r>
              <a:rPr lang="de-DE" dirty="0" err="1"/>
              <a:t>optimization</a:t>
            </a:r>
            <a:r>
              <a:rPr lang="de-DE" dirty="0"/>
              <a:t> </a:t>
            </a:r>
            <a:r>
              <a:rPr lang="de-DE" dirty="0" err="1"/>
              <a:t>algorithm</a:t>
            </a:r>
            <a:endParaRPr lang="de-DE" dirty="0"/>
          </a:p>
          <a:p>
            <a:r>
              <a:rPr lang="de-DE" dirty="0"/>
              <a:t>Select NSGA-II</a:t>
            </a:r>
          </a:p>
          <a:p>
            <a:r>
              <a:rPr lang="de-DE" dirty="0"/>
              <a:t>Click OK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79</a:t>
            </a:fld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0415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59378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120" y="4077072"/>
            <a:ext cx="2539079" cy="21497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Plugin Infrastructure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42992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consists of many assemblies</a:t>
            </a:r>
          </a:p>
          <a:p>
            <a:pPr lvl="1"/>
            <a:r>
              <a:rPr lang="en-US" dirty="0"/>
              <a:t>160+ plugins in HeuristicLab 3.3.15</a:t>
            </a:r>
          </a:p>
          <a:p>
            <a:pPr lvl="1"/>
            <a:r>
              <a:rPr lang="en-US" dirty="0"/>
              <a:t>plugins can be loaded or unloaded at runtime</a:t>
            </a:r>
          </a:p>
          <a:p>
            <a:pPr lvl="1"/>
            <a:r>
              <a:rPr lang="en-US" dirty="0"/>
              <a:t>plugins can be updated via internet</a:t>
            </a:r>
          </a:p>
          <a:p>
            <a:pPr lvl="1"/>
            <a:r>
              <a:rPr lang="en-US" dirty="0"/>
              <a:t>application plugins provide GUI frontends</a:t>
            </a:r>
          </a:p>
          <a:p>
            <a:pPr lvl="3"/>
            <a:endParaRPr lang="en-US" dirty="0"/>
          </a:p>
          <a:p>
            <a:r>
              <a:rPr lang="en-US" dirty="0"/>
              <a:t>Extensibility</a:t>
            </a:r>
          </a:p>
          <a:p>
            <a:pPr lvl="1"/>
            <a:r>
              <a:rPr lang="en-US" dirty="0"/>
              <a:t>developing and deploying new plugins is easy</a:t>
            </a:r>
          </a:p>
          <a:p>
            <a:pPr lvl="1"/>
            <a:r>
              <a:rPr lang="en-US" dirty="0"/>
              <a:t>dependencies are explicitly defined, automatically checked and resolved</a:t>
            </a:r>
          </a:p>
          <a:p>
            <a:pPr lvl="1"/>
            <a:r>
              <a:rPr lang="en-US" dirty="0"/>
              <a:t>automatic discovery of interface implementations (service locator pattern)</a:t>
            </a:r>
          </a:p>
          <a:p>
            <a:pPr lvl="3"/>
            <a:endParaRPr lang="en-US" dirty="0"/>
          </a:p>
          <a:p>
            <a:r>
              <a:rPr lang="en-US" dirty="0"/>
              <a:t>Plugin Manager</a:t>
            </a:r>
          </a:p>
          <a:p>
            <a:pPr lvl="1"/>
            <a:r>
              <a:rPr lang="en-US" dirty="0"/>
              <a:t>GUI to check, install, update or delete plugins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457" y="1844824"/>
            <a:ext cx="1702403" cy="1772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7647185"/>
      </p:ext>
    </p:extLst>
  </p:cSld>
  <p:clrMapOvr>
    <a:masterClrMapping/>
  </p:clrMapOvr>
  <p:transition/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nhaltsplatzhalter 1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51476"/>
            <a:ext cx="8229600" cy="44234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80</a:t>
            </a:fld>
            <a:endParaRPr lang="de-DE"/>
          </a:p>
        </p:txBody>
      </p:sp>
      <p:sp>
        <p:nvSpPr>
          <p:cNvPr id="11" name="Bogen 10"/>
          <p:cNvSpPr/>
          <p:nvPr/>
        </p:nvSpPr>
        <p:spPr>
          <a:xfrm>
            <a:off x="3635896" y="2276872"/>
            <a:ext cx="1764196" cy="1944216"/>
          </a:xfrm>
          <a:prstGeom prst="arc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5423309" y="2708920"/>
            <a:ext cx="1319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Drag‘n‘Drop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706254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/>
              <a:t>Adjust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parameters</a:t>
            </a:r>
            <a:endParaRPr lang="de-DE" dirty="0"/>
          </a:p>
          <a:p>
            <a:r>
              <a:rPr lang="de-DE" dirty="0"/>
              <a:t>Set Crossover: SBX</a:t>
            </a:r>
          </a:p>
          <a:p>
            <a:r>
              <a:rPr lang="de-DE" dirty="0"/>
              <a:t>Set </a:t>
            </a:r>
            <a:r>
              <a:rPr lang="de-DE" dirty="0" err="1"/>
              <a:t>Mutator</a:t>
            </a:r>
            <a:r>
              <a:rPr lang="de-DE" dirty="0"/>
              <a:t>: </a:t>
            </a:r>
            <a:r>
              <a:rPr lang="de-DE" dirty="0" err="1"/>
              <a:t>Polynomial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81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6942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Abgerundetes Rechteck 10"/>
          <p:cNvSpPr/>
          <p:nvPr/>
        </p:nvSpPr>
        <p:spPr>
          <a:xfrm>
            <a:off x="4740821" y="2105026"/>
            <a:ext cx="1919411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4740821" y="2634150"/>
            <a:ext cx="1919411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323448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Multiobjective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Opt</a:t>
            </a:r>
            <a:r>
              <a:rPr lang="de-DE" dirty="0"/>
              <a:t>.</a:t>
            </a:r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833" y="1600200"/>
            <a:ext cx="7528334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82</a:t>
            </a:fld>
            <a:endParaRPr lang="de-DE"/>
          </a:p>
        </p:txBody>
      </p:sp>
      <p:sp>
        <p:nvSpPr>
          <p:cNvPr id="11" name="Abgerundetes Rechteck 10"/>
          <p:cNvSpPr/>
          <p:nvPr/>
        </p:nvSpPr>
        <p:spPr>
          <a:xfrm>
            <a:off x="922611" y="5810250"/>
            <a:ext cx="198958" cy="20955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9705" y="2485365"/>
            <a:ext cx="4584589" cy="27556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11652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In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: Fitting a 2 dimensional </a:t>
            </a:r>
            <a:r>
              <a:rPr lang="de-DE" dirty="0" err="1"/>
              <a:t>Gaussian</a:t>
            </a:r>
            <a:r>
              <a:rPr lang="de-DE" dirty="0"/>
              <a:t> </a:t>
            </a:r>
            <a:r>
              <a:rPr lang="de-DE" dirty="0" err="1"/>
              <a:t>distribution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noisy</a:t>
            </a:r>
            <a:r>
              <a:rPr lang="de-DE" dirty="0"/>
              <a:t> </a:t>
            </a:r>
            <a:r>
              <a:rPr lang="de-DE" dirty="0" err="1"/>
              <a:t>data</a:t>
            </a:r>
            <a:endParaRPr lang="de-DE" dirty="0"/>
          </a:p>
          <a:p>
            <a:r>
              <a:rPr lang="de-DE" dirty="0" err="1"/>
              <a:t>We</a:t>
            </a:r>
            <a:r>
              <a:rPr lang="de-DE" dirty="0"/>
              <a:t> will </a:t>
            </a:r>
            <a:r>
              <a:rPr lang="de-DE" dirty="0" err="1"/>
              <a:t>create</a:t>
            </a:r>
            <a:r>
              <a:rPr lang="de-DE" dirty="0"/>
              <a:t> a </a:t>
            </a:r>
            <a:r>
              <a:rPr lang="de-DE" dirty="0" err="1"/>
              <a:t>random</a:t>
            </a:r>
            <a:r>
              <a:rPr lang="de-DE" dirty="0"/>
              <a:t> </a:t>
            </a:r>
            <a:r>
              <a:rPr lang="de-DE" dirty="0" err="1"/>
              <a:t>dataset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instance</a:t>
            </a:r>
            <a:endParaRPr lang="de-DE" dirty="0"/>
          </a:p>
          <a:p>
            <a:r>
              <a:rPr lang="de-DE" dirty="0" err="1"/>
              <a:t>We</a:t>
            </a:r>
            <a:r>
              <a:rPr lang="de-DE" dirty="0"/>
              <a:t> will </a:t>
            </a:r>
            <a:r>
              <a:rPr lang="de-DE" dirty="0" err="1"/>
              <a:t>then</a:t>
            </a:r>
            <a:r>
              <a:rPr lang="de-DE" dirty="0"/>
              <a:t> fit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parameters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83</a:t>
            </a:fld>
            <a:endParaRPr lang="de-DE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647395"/>
            <a:ext cx="4038600" cy="24315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9411655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probability</a:t>
            </a:r>
            <a:r>
              <a:rPr lang="de-DE" dirty="0"/>
              <a:t> </a:t>
            </a:r>
            <a:r>
              <a:rPr lang="de-DE" dirty="0" err="1"/>
              <a:t>density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 k dimensional </a:t>
            </a:r>
            <a:r>
              <a:rPr lang="de-DE" dirty="0" err="1"/>
              <a:t>Gaussian</a:t>
            </a:r>
            <a:r>
              <a:rPr lang="de-DE" dirty="0"/>
              <a:t> </a:t>
            </a:r>
            <a:r>
              <a:rPr lang="de-DE" dirty="0" err="1"/>
              <a:t>distribution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given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For</a:t>
            </a:r>
            <a:r>
              <a:rPr lang="de-DE" dirty="0"/>
              <a:t> 2 dimensional </a:t>
            </a:r>
            <a:r>
              <a:rPr lang="de-DE" dirty="0" err="1"/>
              <a:t>Gaussian</a:t>
            </a:r>
            <a:r>
              <a:rPr lang="de-DE" dirty="0"/>
              <a:t> </a:t>
            </a:r>
            <a:r>
              <a:rPr lang="de-DE" dirty="0" err="1"/>
              <a:t>distribution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fit a total </a:t>
            </a:r>
            <a:r>
              <a:rPr lang="de-DE" dirty="0" err="1"/>
              <a:t>of</a:t>
            </a:r>
            <a:r>
              <a:rPr lang="de-DE" dirty="0"/>
              <a:t> 5 </a:t>
            </a:r>
            <a:r>
              <a:rPr lang="de-DE" dirty="0" err="1"/>
              <a:t>parameters</a:t>
            </a:r>
            <a:endParaRPr lang="de-DE" dirty="0"/>
          </a:p>
          <a:p>
            <a:pPr lvl="1"/>
            <a:r>
              <a:rPr lang="de-DE" dirty="0"/>
              <a:t>μ (2 </a:t>
            </a:r>
            <a:r>
              <a:rPr lang="de-DE" dirty="0" err="1"/>
              <a:t>dimensions</a:t>
            </a:r>
            <a:r>
              <a:rPr lang="de-DE" dirty="0"/>
              <a:t>)</a:t>
            </a:r>
          </a:p>
          <a:p>
            <a:pPr lvl="1"/>
            <a:r>
              <a:rPr lang="de-DE" dirty="0"/>
              <a:t>Σ (3 </a:t>
            </a:r>
            <a:r>
              <a:rPr lang="de-DE" dirty="0" err="1"/>
              <a:t>dimensions</a:t>
            </a:r>
            <a:r>
              <a:rPr lang="de-DE" dirty="0"/>
              <a:t> due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symmetry</a:t>
            </a:r>
            <a:r>
              <a:rPr lang="de-DE" dirty="0"/>
              <a:t>)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84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8821" y="3075761"/>
            <a:ext cx="6146358" cy="70647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457200" y="6079351"/>
            <a:ext cx="45963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Source: http://en.wikipedia.org/wiki/Multivariate_normal_distribution</a:t>
            </a:r>
          </a:p>
        </p:txBody>
      </p:sp>
    </p:spTree>
    <p:extLst>
      <p:ext uri="{BB962C8B-B14F-4D97-AF65-F5344CB8AC3E}">
        <p14:creationId xmlns:p14="http://schemas.microsoft.com/office/powerpoint/2010/main" val="4181712318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generate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dataset</a:t>
            </a:r>
            <a:r>
              <a:rPr lang="de-DE" dirty="0"/>
              <a:t>,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create</a:t>
            </a:r>
            <a:r>
              <a:rPr lang="de-DE" dirty="0"/>
              <a:t> a </a:t>
            </a:r>
            <a:r>
              <a:rPr lang="de-DE" dirty="0" err="1"/>
              <a:t>new</a:t>
            </a:r>
            <a:r>
              <a:rPr lang="de-DE" dirty="0"/>
              <a:t> C# Script</a:t>
            </a:r>
          </a:p>
          <a:p>
            <a:r>
              <a:rPr lang="de-DE" dirty="0" err="1"/>
              <a:t>Then</a:t>
            </a:r>
            <a:r>
              <a:rPr lang="de-DE" dirty="0"/>
              <a:t> </a:t>
            </a:r>
            <a:r>
              <a:rPr lang="de-DE" dirty="0" err="1"/>
              <a:t>enter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code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generates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next</a:t>
            </a:r>
            <a:r>
              <a:rPr lang="de-DE" dirty="0"/>
              <a:t> </a:t>
            </a:r>
            <a:r>
              <a:rPr lang="de-DE" dirty="0" err="1"/>
              <a:t>slide</a:t>
            </a:r>
            <a:endParaRPr lang="de-DE" dirty="0"/>
          </a:p>
        </p:txBody>
      </p:sp>
      <p:pic>
        <p:nvPicPr>
          <p:cNvPr id="12" name="Inhaltsplatzhalter 11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916369"/>
            <a:ext cx="4038600" cy="3893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2002321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de-DE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class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MyScript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: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HeuristicLab.Scripting.CSharpScriptBase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Main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{ {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0.5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}, {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0.5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 };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GetInverse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[] {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rand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MersenneTwister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nd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NormalDistributedRandom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rand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0.01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sampleSize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500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DoubleMatrix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sampleSize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i =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 i &lt;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sampleSize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 i++)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rand.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NextDouble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 *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rand.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NextDouble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 *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 +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nd.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NextDouble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vars.data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x,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y,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[]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a = x -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b = y -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en-US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/ (</a:t>
            </a:r>
            <a:r>
              <a:rPr lang="en-US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2.0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Math.PI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Math.</a:t>
            </a:r>
            <a:r>
              <a:rPr lang="en-US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Sqrt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)))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  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Math.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(-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0.5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* ((a 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+ b 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]) * a + (a 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+ b 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]) * b));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GetInverse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m)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(m);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{ {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-m[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}, { -m[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 };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m)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*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-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*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917954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21" name="Inhaltsplatzhalter 2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Run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script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clicking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run</a:t>
            </a:r>
            <a:r>
              <a:rPr lang="de-DE" dirty="0"/>
              <a:t> </a:t>
            </a:r>
            <a:r>
              <a:rPr lang="de-DE" dirty="0" err="1"/>
              <a:t>button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hitting</a:t>
            </a:r>
            <a:r>
              <a:rPr lang="de-DE" dirty="0"/>
              <a:t> F5</a:t>
            </a:r>
          </a:p>
          <a:p>
            <a:r>
              <a:rPr lang="de-DE" dirty="0"/>
              <a:t>The </a:t>
            </a:r>
            <a:r>
              <a:rPr lang="de-DE" dirty="0" err="1"/>
              <a:t>data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generated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a </a:t>
            </a:r>
            <a:r>
              <a:rPr lang="de-DE" dirty="0" err="1"/>
              <a:t>matrix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appear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VariableStore</a:t>
            </a:r>
            <a:endParaRPr lang="de-DE" dirty="0"/>
          </a:p>
        </p:txBody>
      </p:sp>
      <p:pic>
        <p:nvPicPr>
          <p:cNvPr id="23" name="Inhaltsplatzhalter 22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291109"/>
            <a:ext cx="4038600" cy="31441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87</a:t>
            </a:fld>
            <a:endParaRPr lang="de-DE"/>
          </a:p>
        </p:txBody>
      </p:sp>
      <p:sp>
        <p:nvSpPr>
          <p:cNvPr id="24" name="Abgerundetes Rechteck 23"/>
          <p:cNvSpPr/>
          <p:nvPr/>
        </p:nvSpPr>
        <p:spPr>
          <a:xfrm>
            <a:off x="5004048" y="2564904"/>
            <a:ext cx="288032" cy="28803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5" name="Abgerundetes Rechteck 24"/>
          <p:cNvSpPr/>
          <p:nvPr/>
        </p:nvSpPr>
        <p:spPr>
          <a:xfrm>
            <a:off x="7164288" y="3501008"/>
            <a:ext cx="1152128" cy="24197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078826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Create a </a:t>
            </a:r>
            <a:r>
              <a:rPr lang="de-DE" dirty="0" err="1"/>
              <a:t>new</a:t>
            </a:r>
            <a:r>
              <a:rPr lang="de-DE" dirty="0"/>
              <a:t> single-</a:t>
            </a:r>
            <a:r>
              <a:rPr lang="de-DE" dirty="0" err="1"/>
              <a:t>objective</a:t>
            </a:r>
            <a:r>
              <a:rPr lang="de-DE" dirty="0"/>
              <a:t> </a:t>
            </a:r>
            <a:r>
              <a:rPr lang="de-DE" dirty="0" err="1"/>
              <a:t>programmable</a:t>
            </a:r>
            <a:r>
              <a:rPr lang="de-DE" dirty="0"/>
              <a:t> </a:t>
            </a:r>
            <a:r>
              <a:rPr lang="de-DE" dirty="0" err="1"/>
              <a:t>problem</a:t>
            </a:r>
            <a:endParaRPr lang="de-DE" dirty="0"/>
          </a:p>
          <a:p>
            <a:r>
              <a:rPr lang="de-DE" dirty="0" err="1"/>
              <a:t>Drag‘n‘drop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script</a:t>
            </a:r>
            <a:r>
              <a:rPr lang="de-DE" dirty="0"/>
              <a:t> </a:t>
            </a:r>
            <a:r>
              <a:rPr lang="de-DE" dirty="0" err="1"/>
              <a:t>onto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problem‘s</a:t>
            </a:r>
            <a:r>
              <a:rPr lang="de-DE" dirty="0"/>
              <a:t> </a:t>
            </a:r>
            <a:r>
              <a:rPr lang="de-DE" dirty="0" err="1"/>
              <a:t>VariableStore</a:t>
            </a:r>
            <a:endParaRPr lang="de-DE" dirty="0"/>
          </a:p>
          <a:p>
            <a:r>
              <a:rPr lang="de-DE" dirty="0"/>
              <a:t>Code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definition</a:t>
            </a:r>
            <a:endParaRPr lang="de-DE" dirty="0"/>
          </a:p>
          <a:p>
            <a:r>
              <a:rPr lang="de-DE" dirty="0" err="1"/>
              <a:t>Compile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endParaRPr lang="de-DE" dirty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916369"/>
            <a:ext cx="4038600" cy="3893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3849032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7337" y="1934369"/>
            <a:ext cx="6029325" cy="3857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89</a:t>
            </a:fld>
            <a:endParaRPr lang="de-DE"/>
          </a:p>
        </p:txBody>
      </p:sp>
      <p:sp>
        <p:nvSpPr>
          <p:cNvPr id="11" name="Bogen 10"/>
          <p:cNvSpPr/>
          <p:nvPr/>
        </p:nvSpPr>
        <p:spPr>
          <a:xfrm>
            <a:off x="3779912" y="2996952"/>
            <a:ext cx="2520280" cy="1872208"/>
          </a:xfrm>
          <a:prstGeom prst="arc">
            <a:avLst>
              <a:gd name="adj1" fmla="val 11744905"/>
              <a:gd name="adj2" fmla="val 20977343"/>
            </a:avLst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5868144" y="3712673"/>
            <a:ext cx="1319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Drag‘n‘Drop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842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Plugin</a:t>
            </a:r>
            <a:r>
              <a:rPr lang="de-AT" dirty="0"/>
              <a:t> </a:t>
            </a:r>
            <a:r>
              <a:rPr lang="de-AT" dirty="0" err="1"/>
              <a:t>Architecture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8910"/>
            <a:ext cx="8928992" cy="41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129282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Maximization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{ </a:t>
            </a:r>
            <a:r>
              <a:rPr lang="de-DE" sz="800" dirty="0" err="1">
                <a:solidFill>
                  <a:srgbClr val="8B45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{ 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 } 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Initialize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Encoding =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RealVectorEncoding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"r"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min: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max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10.0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(Individual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individual.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RealVector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"r"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[] {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};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{ {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}, {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} };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GetInverse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DoubleMatrix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vars.data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i =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 i &lt;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data.Rows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 i++)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de-DE" sz="8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IsNaN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 || </a:t>
            </a:r>
            <a:r>
              <a:rPr lang="de-DE" sz="8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IsInfinity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))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+=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else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+= 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-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]) * 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-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data.Rows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x,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y,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[]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a = x -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b = y -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en-US" sz="8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 / (</a:t>
            </a:r>
            <a:r>
              <a:rPr lang="en-US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2.0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US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Math.PI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US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Math.</a:t>
            </a:r>
            <a:r>
              <a:rPr lang="en-US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Sqrt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)))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Math.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(-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0.5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* ((a 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+ b 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]) * a + (a 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+ b 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]) * b));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GetInverse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m)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(m);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{ {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-m[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}, { -m[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} };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m)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*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-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*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6886804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Note </a:t>
            </a:r>
            <a:r>
              <a:rPr lang="de-DE" dirty="0" err="1"/>
              <a:t>that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evaluation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took</a:t>
            </a:r>
            <a:r>
              <a:rPr lang="de-DE" dirty="0"/>
              <a:t> care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degenerate</a:t>
            </a:r>
            <a:r>
              <a:rPr lang="de-DE" dirty="0"/>
              <a:t> </a:t>
            </a:r>
            <a:r>
              <a:rPr lang="de-DE" dirty="0" err="1"/>
              <a:t>cases</a:t>
            </a:r>
            <a:endParaRPr lang="de-DE" dirty="0"/>
          </a:p>
          <a:p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estimation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not a double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infinity</a:t>
            </a:r>
            <a:r>
              <a:rPr lang="de-DE" dirty="0"/>
              <a:t>, an </a:t>
            </a:r>
            <a:r>
              <a:rPr lang="de-DE" dirty="0" err="1"/>
              <a:t>arbitrary</a:t>
            </a:r>
            <a:r>
              <a:rPr lang="de-DE" dirty="0"/>
              <a:t>, but high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returned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a </a:t>
            </a:r>
            <a:r>
              <a:rPr lang="de-DE" dirty="0" err="1"/>
              <a:t>goodness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fit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91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570384" y="4509120"/>
            <a:ext cx="80032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de-DE" sz="14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i =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 i &lt;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data.Rows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 i++) {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sz="14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de-DE" sz="14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IsNaN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 || </a:t>
            </a:r>
            <a:r>
              <a:rPr lang="de-DE" sz="14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IsInfinity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))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+=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1000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else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+= 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-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]) * 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-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]);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720919473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Create 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suitable</a:t>
            </a:r>
            <a:r>
              <a:rPr lang="de-DE" dirty="0"/>
              <a:t> </a:t>
            </a:r>
            <a:r>
              <a:rPr lang="de-DE" dirty="0" err="1"/>
              <a:t>algorithm</a:t>
            </a:r>
            <a:r>
              <a:rPr lang="de-DE" dirty="0"/>
              <a:t>, e.g. CMA-ES</a:t>
            </a:r>
          </a:p>
          <a:p>
            <a:r>
              <a:rPr lang="de-DE" dirty="0"/>
              <a:t>Drop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onto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algorithm</a:t>
            </a:r>
            <a:endParaRPr lang="de-DE" dirty="0"/>
          </a:p>
          <a:p>
            <a:r>
              <a:rPr lang="de-DE" dirty="0"/>
              <a:t>Set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algorithm</a:t>
            </a:r>
            <a:r>
              <a:rPr lang="de-DE" dirty="0"/>
              <a:t> </a:t>
            </a:r>
            <a:r>
              <a:rPr lang="de-DE" dirty="0" err="1"/>
              <a:t>parameters</a:t>
            </a:r>
            <a:endParaRPr lang="de-DE" dirty="0"/>
          </a:p>
          <a:p>
            <a:pPr lvl="1"/>
            <a:r>
              <a:rPr lang="de-DE" sz="2000" dirty="0" err="1"/>
              <a:t>MaximumGenerations</a:t>
            </a:r>
            <a:r>
              <a:rPr lang="de-DE" sz="2000" dirty="0"/>
              <a:t>: 200</a:t>
            </a:r>
          </a:p>
          <a:p>
            <a:pPr lvl="1"/>
            <a:r>
              <a:rPr lang="de-DE" sz="2000" dirty="0" err="1"/>
              <a:t>InitialSigma</a:t>
            </a:r>
            <a:r>
              <a:rPr lang="de-DE" sz="2000" dirty="0"/>
              <a:t>: 5</a:t>
            </a:r>
          </a:p>
          <a:p>
            <a:r>
              <a:rPr lang="de-DE" dirty="0"/>
              <a:t>Run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algorithm</a:t>
            </a:r>
            <a:endParaRPr lang="de-DE" dirty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916369"/>
            <a:ext cx="4038600" cy="3893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9680794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Non-linear </a:t>
            </a:r>
            <a:r>
              <a:rPr lang="de-DE" dirty="0" err="1"/>
              <a:t>Curve</a:t>
            </a:r>
            <a:r>
              <a:rPr lang="de-DE" dirty="0"/>
              <a:t> Fitting</a:t>
            </a:r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35258"/>
            <a:ext cx="8229600" cy="44558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4216523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Objectives of the Tutorial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Where to get </a:t>
            </a:r>
            <a:r>
              <a:rPr lang="en-US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?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Plugin Infrastructure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Graphical User Interface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Available Algorithms &amp; Problems</a:t>
            </a: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I: External Evaluation Problem</a:t>
            </a:r>
          </a:p>
          <a:p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Demonstration Part II: MATLAB and </a:t>
            </a:r>
            <a:r>
              <a:rPr lang="en-US" b="1" dirty="0" err="1">
                <a:solidFill>
                  <a:schemeClr val="tx1">
                    <a:alpha val="25000"/>
                  </a:schemeClr>
                </a:solidFill>
              </a:rPr>
              <a:t>Scilab</a:t>
            </a:r>
            <a:r>
              <a:rPr lang="en-US" b="1" dirty="0">
                <a:solidFill>
                  <a:schemeClr val="tx1">
                    <a:alpha val="25000"/>
                  </a:schemeClr>
                </a:solidFill>
              </a:rPr>
              <a:t> Parameter Optimization Problem</a:t>
            </a:r>
          </a:p>
          <a:p>
            <a:r>
              <a:rPr lang="en-US" b="1" dirty="0"/>
              <a:t>Demonstration Part III: Programmable Problem</a:t>
            </a:r>
          </a:p>
          <a:p>
            <a:pPr lvl="3"/>
            <a:endParaRPr lang="en-US" dirty="0"/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Answers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16513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4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6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Some</a:t>
            </a:r>
            <a:r>
              <a:rPr lang="de-AT" dirty="0"/>
              <a:t> Additional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Hive</a:t>
            </a:r>
          </a:p>
          <a:p>
            <a:pPr lvl="1"/>
            <a:r>
              <a:rPr lang="en-US" dirty="0"/>
              <a:t>parallel and distributed execution of algorithms</a:t>
            </a:r>
            <a:br>
              <a:rPr lang="en-US" dirty="0"/>
            </a:br>
            <a:r>
              <a:rPr lang="en-US" dirty="0"/>
              <a:t>and experiments on many computers in a network</a:t>
            </a:r>
          </a:p>
          <a:p>
            <a:pPr lvl="3"/>
            <a:endParaRPr lang="en-US" dirty="0"/>
          </a:p>
          <a:p>
            <a:r>
              <a:rPr lang="en-US" dirty="0"/>
              <a:t>Optimization Knowledge Base (OKB)</a:t>
            </a:r>
          </a:p>
          <a:p>
            <a:pPr lvl="1"/>
            <a:r>
              <a:rPr lang="en-US" dirty="0"/>
              <a:t>database to store algorithms, problems, parameters and results</a:t>
            </a:r>
          </a:p>
          <a:p>
            <a:pPr lvl="1"/>
            <a:r>
              <a:rPr lang="en-US" dirty="0"/>
              <a:t>open to the public</a:t>
            </a:r>
          </a:p>
          <a:p>
            <a:pPr lvl="1"/>
            <a:r>
              <a:rPr lang="en-US" dirty="0"/>
              <a:t>open for other frameworks</a:t>
            </a:r>
          </a:p>
          <a:p>
            <a:pPr lvl="1"/>
            <a:r>
              <a:rPr lang="en-US" dirty="0"/>
              <a:t>analyze and store characteristics of problem instances and problem classes</a:t>
            </a:r>
          </a:p>
          <a:p>
            <a:pPr marL="1371600" lvl="3" indent="0">
              <a:buNone/>
            </a:pPr>
            <a:endParaRPr lang="en-US" dirty="0"/>
          </a:p>
          <a:p>
            <a:r>
              <a:rPr lang="en-US" dirty="0"/>
              <a:t>Parameter grid tests and meta-optimization</a:t>
            </a:r>
          </a:p>
          <a:p>
            <a:pPr lvl="1"/>
            <a:r>
              <a:rPr lang="en-US" dirty="0"/>
              <a:t>automatically create experiments to test large ranges of parameters</a:t>
            </a:r>
          </a:p>
          <a:p>
            <a:pPr lvl="1"/>
            <a:r>
              <a:rPr lang="en-US" dirty="0"/>
              <a:t>apply heuristic optimization algorithms to find optimal parameter settings for heuristic optimization algorithms</a:t>
            </a:r>
          </a:p>
          <a:p>
            <a:pPr lvl="1"/>
            <a:endParaRPr lang="en-US" dirty="0"/>
          </a:p>
          <a:p>
            <a:r>
              <a:rPr lang="de-AT" dirty="0" err="1"/>
              <a:t>Statistics</a:t>
            </a:r>
            <a:endParaRPr lang="de-AT" dirty="0"/>
          </a:p>
          <a:p>
            <a:pPr lvl="1"/>
            <a:r>
              <a:rPr lang="en-US" dirty="0"/>
              <a:t>statistical tests and automated statistical analysis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95</a:t>
            </a:fld>
            <a:endParaRPr lang="de-DE"/>
          </a:p>
        </p:txBody>
      </p:sp>
      <p:pic>
        <p:nvPicPr>
          <p:cNvPr id="7" name="Grafik 4" descr="pedge_m1000e_overview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556792"/>
            <a:ext cx="2173288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379902"/>
      </p:ext>
    </p:extLst>
  </p:cSld>
  <p:clrMapOvr>
    <a:masterClrMapping/>
  </p:clrMapOvr>
  <p:transition/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Planned</a:t>
            </a:r>
            <a:r>
              <a:rPr lang="de-AT" dirty="0"/>
              <a:t>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 fontScale="62500" lnSpcReduction="20000"/>
          </a:bodyPr>
          <a:lstStyle/>
          <a:p>
            <a:r>
              <a:rPr lang="de-AT" dirty="0" err="1"/>
              <a:t>Algorithms</a:t>
            </a:r>
            <a:r>
              <a:rPr lang="de-AT" dirty="0"/>
              <a:t> &amp; Problems</a:t>
            </a:r>
          </a:p>
          <a:p>
            <a:pPr lvl="1"/>
            <a:r>
              <a:rPr lang="de-AT" dirty="0" err="1"/>
              <a:t>steady-state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unified</a:t>
            </a:r>
            <a:r>
              <a:rPr lang="de-AT" dirty="0"/>
              <a:t> tabu </a:t>
            </a:r>
            <a:r>
              <a:rPr lang="de-AT" dirty="0" err="1"/>
              <a:t>search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vehicle</a:t>
            </a:r>
            <a:r>
              <a:rPr lang="de-AT" dirty="0"/>
              <a:t> </a:t>
            </a:r>
            <a:r>
              <a:rPr lang="de-AT" dirty="0" err="1"/>
              <a:t>routing</a:t>
            </a:r>
            <a:endParaRPr lang="de-AT" dirty="0"/>
          </a:p>
          <a:p>
            <a:pPr lvl="1"/>
            <a:r>
              <a:rPr lang="de-AT" dirty="0" err="1"/>
              <a:t>estimation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distribution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evolution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arbitrary</a:t>
            </a:r>
            <a:r>
              <a:rPr lang="de-AT" dirty="0"/>
              <a:t> </a:t>
            </a:r>
            <a:r>
              <a:rPr lang="de-AT" dirty="0" err="1"/>
              <a:t>code</a:t>
            </a:r>
            <a:r>
              <a:rPr lang="de-AT" dirty="0"/>
              <a:t> (</a:t>
            </a:r>
            <a:r>
              <a:rPr lang="de-AT" dirty="0" err="1"/>
              <a:t>controller</a:t>
            </a:r>
            <a:r>
              <a:rPr lang="de-AT" dirty="0"/>
              <a:t>, etc.)</a:t>
            </a:r>
          </a:p>
          <a:p>
            <a:pPr lvl="1"/>
            <a:r>
              <a:rPr lang="de-AT" dirty="0"/>
              <a:t>…</a:t>
            </a:r>
          </a:p>
          <a:p>
            <a:pPr lvl="3"/>
            <a:endParaRPr lang="de-AT" dirty="0"/>
          </a:p>
          <a:p>
            <a:r>
              <a:rPr lang="de-AT" dirty="0" err="1"/>
              <a:t>Cloud</a:t>
            </a:r>
            <a:r>
              <a:rPr lang="de-AT" dirty="0"/>
              <a:t> Computing</a:t>
            </a:r>
          </a:p>
          <a:p>
            <a:pPr lvl="1"/>
            <a:r>
              <a:rPr lang="de-AT" dirty="0" err="1"/>
              <a:t>port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Hive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Windows </a:t>
            </a:r>
            <a:r>
              <a:rPr lang="de-AT" dirty="0" err="1"/>
              <a:t>Azure</a:t>
            </a:r>
            <a:endParaRPr lang="de-AT" dirty="0"/>
          </a:p>
          <a:p>
            <a:pPr marL="914400" lvl="2" indent="0">
              <a:buNone/>
            </a:pPr>
            <a:endParaRPr lang="de-AT" dirty="0"/>
          </a:p>
          <a:p>
            <a:r>
              <a:rPr lang="de-AT" dirty="0" err="1"/>
              <a:t>Have</a:t>
            </a:r>
            <a:r>
              <a:rPr lang="de-AT" dirty="0"/>
              <a:t> a </a:t>
            </a:r>
            <a:r>
              <a:rPr lang="de-AT" dirty="0" err="1"/>
              <a:t>look</a:t>
            </a:r>
            <a:r>
              <a:rPr lang="de-AT" dirty="0"/>
              <a:t> </a:t>
            </a:r>
            <a:r>
              <a:rPr lang="de-AT" dirty="0" err="1"/>
              <a:t>at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roadmap</a:t>
            </a:r>
            <a:endParaRPr lang="de-AT" dirty="0"/>
          </a:p>
          <a:p>
            <a:pPr lvl="1"/>
            <a:r>
              <a:rPr lang="de-AT" dirty="0">
                <a:hlinkClick r:id="rId2"/>
              </a:rPr>
              <a:t>http://dev.heuristiclab.com/trac.fcgi/roadmap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Any</a:t>
            </a:r>
            <a:r>
              <a:rPr lang="de-AT" dirty="0"/>
              <a:t> </a:t>
            </a:r>
            <a:r>
              <a:rPr lang="de-AT" dirty="0" err="1"/>
              <a:t>other</a:t>
            </a:r>
            <a:r>
              <a:rPr lang="de-AT" dirty="0"/>
              <a:t> </a:t>
            </a:r>
            <a:r>
              <a:rPr lang="de-AT" dirty="0" err="1"/>
              <a:t>ideas</a:t>
            </a:r>
            <a:r>
              <a:rPr lang="de-AT" dirty="0"/>
              <a:t>, </a:t>
            </a:r>
            <a:r>
              <a:rPr lang="de-AT" dirty="0" err="1"/>
              <a:t>requests</a:t>
            </a:r>
            <a:r>
              <a:rPr lang="de-AT" dirty="0"/>
              <a:t>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recommendations</a:t>
            </a:r>
            <a:r>
              <a:rPr lang="de-AT" dirty="0"/>
              <a:t>?</a:t>
            </a:r>
          </a:p>
          <a:p>
            <a:pPr lvl="1"/>
            <a:r>
              <a:rPr lang="de-AT" dirty="0" err="1"/>
              <a:t>join</a:t>
            </a:r>
            <a:r>
              <a:rPr lang="de-AT" dirty="0"/>
              <a:t> </a:t>
            </a:r>
            <a:r>
              <a:rPr lang="de-AT" dirty="0" err="1"/>
              <a:t>our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Google </a:t>
            </a:r>
            <a:r>
              <a:rPr lang="de-AT" dirty="0" err="1"/>
              <a:t>group</a:t>
            </a:r>
            <a:r>
              <a:rPr lang="de-AT" dirty="0"/>
              <a:t> </a:t>
            </a:r>
            <a:r>
              <a:rPr lang="de-AT" dirty="0">
                <a:hlinkClick r:id="rId3"/>
              </a:rPr>
              <a:t>heuristiclab@googlegroups.com</a:t>
            </a:r>
            <a:endParaRPr lang="de-AT" dirty="0"/>
          </a:p>
          <a:p>
            <a:pPr lvl="1"/>
            <a:r>
              <a:rPr lang="de-AT" dirty="0" err="1"/>
              <a:t>write</a:t>
            </a:r>
            <a:r>
              <a:rPr lang="de-AT" dirty="0"/>
              <a:t> an e-</a:t>
            </a:r>
            <a:r>
              <a:rPr lang="de-AT" dirty="0" err="1"/>
              <a:t>mail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>
                <a:hlinkClick r:id="rId4"/>
              </a:rPr>
              <a:t>support@heuristiclab.com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232370"/>
      </p:ext>
    </p:extLst>
  </p:cSld>
  <p:clrMapOvr>
    <a:masterClrMapping/>
  </p:clrMapOvr>
  <p:transition/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HeuristicLab</a:t>
            </a:r>
            <a:r>
              <a:rPr lang="en-US" dirty="0"/>
              <a:t> Team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http://dev.heuristiclab.com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97</a:t>
            </a:fld>
            <a:endParaRPr lang="en-US"/>
          </a:p>
        </p:txBody>
      </p:sp>
      <p:pic>
        <p:nvPicPr>
          <p:cNvPr id="7" name="Picture 2" descr="D:\HEAL Documents\trunk\Research Group\Photos\2010-10-10 Research Group\DSC_67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6924"/>
            <a:ext cx="3798290" cy="3310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feld 7"/>
          <p:cNvSpPr txBox="1"/>
          <p:nvPr/>
        </p:nvSpPr>
        <p:spPr>
          <a:xfrm>
            <a:off x="4247456" y="2060848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Heuristic and Evolutionary Algorithms Laboratory (HEAL)</a:t>
            </a:r>
          </a:p>
          <a:p>
            <a:r>
              <a:rPr lang="en-US" sz="1600" dirty="0"/>
              <a:t>School of Informatics, Communications and Media</a:t>
            </a:r>
          </a:p>
          <a:p>
            <a:r>
              <a:rPr lang="en-US" sz="1600" dirty="0"/>
              <a:t>University of Applied Sciences Upper Austria</a:t>
            </a:r>
          </a:p>
          <a:p>
            <a:endParaRPr lang="en-US" sz="1600" dirty="0"/>
          </a:p>
          <a:p>
            <a:r>
              <a:rPr lang="en-US" sz="1600" dirty="0" err="1"/>
              <a:t>Softwarepark</a:t>
            </a:r>
            <a:r>
              <a:rPr lang="en-US" sz="1600" dirty="0"/>
              <a:t> 11</a:t>
            </a:r>
          </a:p>
          <a:p>
            <a:r>
              <a:rPr lang="en-US" sz="1600" dirty="0"/>
              <a:t>A-4232 </a:t>
            </a:r>
            <a:r>
              <a:rPr lang="en-US" sz="1600" dirty="0" err="1"/>
              <a:t>Hagenberg</a:t>
            </a:r>
            <a:endParaRPr lang="en-US" sz="1600" dirty="0"/>
          </a:p>
          <a:p>
            <a:r>
              <a:rPr lang="en-US" sz="1600" dirty="0"/>
              <a:t>AUSTRIA</a:t>
            </a:r>
          </a:p>
          <a:p>
            <a:endParaRPr lang="en-US" sz="1600" dirty="0"/>
          </a:p>
          <a:p>
            <a:r>
              <a:rPr lang="en-US" sz="1600" dirty="0"/>
              <a:t>WWW: </a:t>
            </a:r>
            <a:r>
              <a:rPr lang="en-US" sz="1600" dirty="0">
                <a:hlinkClick r:id="rId3"/>
              </a:rPr>
              <a:t>http://heal.heuristiclab.com</a:t>
            </a:r>
            <a:endParaRPr lang="en-US" sz="1600" dirty="0"/>
          </a:p>
        </p:txBody>
      </p:sp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302" y="4511154"/>
            <a:ext cx="1534170" cy="936104"/>
          </a:xfrm>
          <a:prstGeom prst="rect">
            <a:avLst/>
          </a:prstGeom>
          <a:noFill/>
        </p:spPr>
      </p:pic>
      <p:pic>
        <p:nvPicPr>
          <p:cNvPr id="11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543086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Suggested</a:t>
            </a:r>
            <a:r>
              <a:rPr lang="de-AT" dirty="0"/>
              <a:t> Readings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de-AT" dirty="0"/>
          </a:p>
          <a:p>
            <a:endParaRPr lang="de-AT" dirty="0"/>
          </a:p>
          <a:p>
            <a:r>
              <a:rPr lang="de-AT" dirty="0"/>
              <a:t>S. Voß, D. </a:t>
            </a:r>
            <a:r>
              <a:rPr lang="de-AT" dirty="0" err="1"/>
              <a:t>Woodruff</a:t>
            </a:r>
            <a:r>
              <a:rPr lang="de-AT" dirty="0"/>
              <a:t> (</a:t>
            </a:r>
            <a:r>
              <a:rPr lang="de-AT" dirty="0" err="1"/>
              <a:t>Edts</a:t>
            </a:r>
            <a:r>
              <a:rPr lang="de-AT" dirty="0"/>
              <a:t>.)</a:t>
            </a:r>
            <a:br>
              <a:rPr lang="de-AT" dirty="0"/>
            </a:br>
            <a:r>
              <a:rPr lang="de-AT" b="1" dirty="0" err="1"/>
              <a:t>Optimization</a:t>
            </a:r>
            <a:r>
              <a:rPr lang="de-AT" b="1" dirty="0"/>
              <a:t> Software Class Libraries</a:t>
            </a:r>
            <a:br>
              <a:rPr lang="de-AT" dirty="0"/>
            </a:br>
            <a:r>
              <a:rPr lang="de-AT" dirty="0"/>
              <a:t>Kluwer Academic Publishers, 2002</a:t>
            </a:r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/>
              <a:t>M. Affenzeller, S. Winkler, S. Wagner, A. Beham</a:t>
            </a:r>
            <a:br>
              <a:rPr lang="de-AT" dirty="0"/>
            </a:b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Programming</a:t>
            </a:r>
            <a:br>
              <a:rPr lang="de-AT" b="1" dirty="0"/>
            </a:br>
            <a:r>
              <a:rPr lang="de-AT" b="1" dirty="0"/>
              <a:t>Modern </a:t>
            </a:r>
            <a:r>
              <a:rPr lang="de-AT" b="1" dirty="0" err="1"/>
              <a:t>Concepts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Practical</a:t>
            </a:r>
            <a:r>
              <a:rPr lang="de-AT" b="1" dirty="0"/>
              <a:t> </a:t>
            </a:r>
            <a:r>
              <a:rPr lang="de-AT" b="1" dirty="0" err="1"/>
              <a:t>Applications</a:t>
            </a:r>
            <a:br>
              <a:rPr lang="de-AT" b="1" dirty="0"/>
            </a:br>
            <a:r>
              <a:rPr lang="de-AT" dirty="0"/>
              <a:t>CRC Press, 2009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98</a:t>
            </a:fld>
            <a:endParaRPr lang="de-DE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088" y="1844824"/>
            <a:ext cx="1095771" cy="175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149080"/>
            <a:ext cx="1093579" cy="172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7810234"/>
      </p:ext>
    </p:extLst>
  </p:cSld>
  <p:clrMapOvr>
    <a:masterClrMapping/>
  </p:clrMapOvr>
  <p:transition/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Bibliography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25000" lnSpcReduction="20000"/>
          </a:bodyPr>
          <a:lstStyle/>
          <a:p>
            <a:r>
              <a:rPr lang="de-AT" dirty="0"/>
              <a:t>S. Wagner, M. Affenzeller</a:t>
            </a:r>
            <a:br>
              <a:rPr lang="de-AT" dirty="0"/>
            </a:br>
            <a:r>
              <a:rPr lang="de-AT" b="1" dirty="0" err="1"/>
              <a:t>HeuristicLab</a:t>
            </a:r>
            <a:r>
              <a:rPr lang="de-AT" b="1" dirty="0"/>
              <a:t>: A </a:t>
            </a:r>
            <a:r>
              <a:rPr lang="de-AT" b="1" dirty="0" err="1"/>
              <a:t>generic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extensible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br>
              <a:rPr lang="de-AT" b="1" dirty="0"/>
            </a:br>
            <a:r>
              <a:rPr lang="de-AT" dirty="0"/>
              <a:t>Adaptive </a:t>
            </a:r>
            <a:r>
              <a:rPr lang="de-AT" dirty="0" err="1"/>
              <a:t>and</a:t>
            </a:r>
            <a:r>
              <a:rPr lang="de-AT" dirty="0"/>
              <a:t> Natural Computing </a:t>
            </a:r>
            <a:r>
              <a:rPr lang="de-AT" dirty="0" err="1"/>
              <a:t>Algorithms</a:t>
            </a:r>
            <a:r>
              <a:rPr lang="de-AT" dirty="0"/>
              <a:t>, pp. 538-541</a:t>
            </a:r>
            <a:br>
              <a:rPr lang="de-AT" dirty="0"/>
            </a:br>
            <a:r>
              <a:rPr lang="de-AT" dirty="0"/>
              <a:t>Springer, 2005</a:t>
            </a:r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/>
              <a:t>S. Wagner, S. Winkler, R. Braune, G. Kronberger, A. Beham, M. Affenzeller</a:t>
            </a:r>
            <a:br>
              <a:rPr lang="de-AT" dirty="0"/>
            </a:br>
            <a:r>
              <a:rPr lang="de-AT" b="1" dirty="0" err="1"/>
              <a:t>Benefits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plugin-based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br>
              <a:rPr lang="de-AT" b="1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2007, </a:t>
            </a:r>
            <a:r>
              <a:rPr lang="de-AT" dirty="0" err="1"/>
              <a:t>Lecture</a:t>
            </a:r>
            <a:r>
              <a:rPr lang="de-AT" dirty="0"/>
              <a:t> Notes in Computer Science, vol. 4739, pp. 747-754</a:t>
            </a:r>
            <a:br>
              <a:rPr lang="de-AT" dirty="0"/>
            </a:br>
            <a:r>
              <a:rPr lang="de-AT" dirty="0"/>
              <a:t>Springer, 2007</a:t>
            </a:r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br>
              <a:rPr lang="de-AT" b="1" dirty="0"/>
            </a:br>
            <a:r>
              <a:rPr lang="de-AT" dirty="0" err="1"/>
              <a:t>Proceedings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20th European Modeling </a:t>
            </a:r>
            <a:r>
              <a:rPr lang="de-AT" dirty="0" err="1"/>
              <a:t>and</a:t>
            </a:r>
            <a:r>
              <a:rPr lang="de-AT" dirty="0"/>
              <a:t> Simulation Symposium, pp. 106-111</a:t>
            </a:r>
            <a:br>
              <a:rPr lang="de-AT" dirty="0"/>
            </a:br>
            <a:r>
              <a:rPr lang="de-AT" dirty="0"/>
              <a:t>DIPTEM University </a:t>
            </a:r>
            <a:r>
              <a:rPr lang="de-AT" dirty="0" err="1"/>
              <a:t>of</a:t>
            </a:r>
            <a:r>
              <a:rPr lang="de-AT" dirty="0"/>
              <a:t> Genova, 2008</a:t>
            </a:r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 </a:t>
            </a:r>
            <a:r>
              <a:rPr lang="de-AT" b="1" dirty="0" err="1"/>
              <a:t>driven</a:t>
            </a:r>
            <a:r>
              <a:rPr lang="de-AT" b="1" dirty="0"/>
              <a:t> rapid </a:t>
            </a:r>
            <a:r>
              <a:rPr lang="de-AT" b="1" dirty="0" err="1"/>
              <a:t>prototyping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br>
              <a:rPr lang="de-AT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2009, </a:t>
            </a:r>
            <a:r>
              <a:rPr lang="de-AT" dirty="0" err="1"/>
              <a:t>Lecture</a:t>
            </a:r>
            <a:r>
              <a:rPr lang="de-AT" dirty="0"/>
              <a:t> Notes in Computer Science, vol. 5717, pp. 729-736</a:t>
            </a:r>
            <a:br>
              <a:rPr lang="de-AT" dirty="0"/>
            </a:br>
            <a:r>
              <a:rPr lang="de-AT" dirty="0"/>
              <a:t>Springer, 2009</a:t>
            </a:r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/>
              <a:t>S. Wagner</a:t>
            </a:r>
            <a:br>
              <a:rPr lang="de-AT" dirty="0"/>
            </a:b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> - 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in </a:t>
            </a:r>
            <a:r>
              <a:rPr lang="de-AT" b="1" dirty="0" err="1"/>
              <a:t>the</a:t>
            </a:r>
            <a:r>
              <a:rPr lang="de-AT" b="1" dirty="0"/>
              <a:t> </a:t>
            </a:r>
            <a:r>
              <a:rPr lang="de-AT" b="1" dirty="0" err="1"/>
              <a:t>HeuristicLab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br>
              <a:rPr lang="de-AT" b="1" dirty="0"/>
            </a:br>
            <a:r>
              <a:rPr lang="de-AT" dirty="0" err="1"/>
              <a:t>Ph.D</a:t>
            </a:r>
            <a:r>
              <a:rPr lang="de-AT" dirty="0"/>
              <a:t>. </a:t>
            </a:r>
            <a:r>
              <a:rPr lang="de-AT" dirty="0" err="1"/>
              <a:t>thesis</a:t>
            </a:r>
            <a:r>
              <a:rPr lang="de-AT" dirty="0"/>
              <a:t>, Johannes Kepler University Linz, Austria, 2009.</a:t>
            </a:r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/>
              <a:t>S. Wagner, A. Beham, G. Kronberger, M. </a:t>
            </a:r>
            <a:r>
              <a:rPr lang="de-AT" dirty="0" err="1"/>
              <a:t>Kommenda</a:t>
            </a:r>
            <a:r>
              <a:rPr lang="de-AT" dirty="0"/>
              <a:t>, E. Pitzer, M. Kofler, S. </a:t>
            </a:r>
            <a:r>
              <a:rPr lang="de-AT" dirty="0" err="1"/>
              <a:t>Vonolfen</a:t>
            </a:r>
            <a:r>
              <a:rPr lang="de-AT" dirty="0"/>
              <a:t>, S. Winkler, V. Dorfer, M. Affenzeller</a:t>
            </a:r>
            <a:br>
              <a:rPr lang="de-AT" dirty="0"/>
            </a:br>
            <a:r>
              <a:rPr lang="de-AT" b="1" dirty="0"/>
              <a:t>HeuristicLab 3.3: A </a:t>
            </a:r>
            <a:r>
              <a:rPr lang="de-AT" b="1" dirty="0" err="1"/>
              <a:t>unified</a:t>
            </a:r>
            <a:r>
              <a:rPr lang="de-AT" b="1" dirty="0"/>
              <a:t> </a:t>
            </a:r>
            <a:r>
              <a:rPr lang="de-AT" b="1" dirty="0" err="1"/>
              <a:t>approach</a:t>
            </a:r>
            <a:r>
              <a:rPr lang="de-AT" b="1" dirty="0"/>
              <a:t> </a:t>
            </a:r>
            <a:r>
              <a:rPr lang="de-AT" b="1" dirty="0" err="1"/>
              <a:t>to</a:t>
            </a:r>
            <a:r>
              <a:rPr lang="de-AT" b="1" dirty="0"/>
              <a:t> </a:t>
            </a:r>
            <a:r>
              <a:rPr lang="de-AT" b="1" dirty="0" err="1"/>
              <a:t>metaheuristic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br>
              <a:rPr lang="de-AT" b="1" dirty="0"/>
            </a:br>
            <a:r>
              <a:rPr lang="de-AT" dirty="0" err="1"/>
              <a:t>Actas</a:t>
            </a:r>
            <a:r>
              <a:rPr lang="de-AT" dirty="0"/>
              <a:t> del </a:t>
            </a:r>
            <a:r>
              <a:rPr lang="de-AT" dirty="0" err="1"/>
              <a:t>séptimo</a:t>
            </a:r>
            <a:r>
              <a:rPr lang="de-AT" dirty="0"/>
              <a:t> </a:t>
            </a:r>
            <a:r>
              <a:rPr lang="de-AT" dirty="0" err="1"/>
              <a:t>congreso</a:t>
            </a:r>
            <a:r>
              <a:rPr lang="de-AT" dirty="0"/>
              <a:t> </a:t>
            </a:r>
            <a:r>
              <a:rPr lang="de-AT" dirty="0" err="1"/>
              <a:t>español</a:t>
            </a:r>
            <a:r>
              <a:rPr lang="de-AT" dirty="0"/>
              <a:t> </a:t>
            </a:r>
            <a:r>
              <a:rPr lang="de-AT" dirty="0" err="1"/>
              <a:t>sobre</a:t>
            </a:r>
            <a:r>
              <a:rPr lang="de-AT" dirty="0"/>
              <a:t> </a:t>
            </a:r>
            <a:r>
              <a:rPr lang="de-AT" dirty="0" err="1"/>
              <a:t>Metaheurísticas</a:t>
            </a:r>
            <a:r>
              <a:rPr lang="de-AT" dirty="0"/>
              <a:t>, </a:t>
            </a:r>
            <a:r>
              <a:rPr lang="de-AT" dirty="0" err="1"/>
              <a:t>Algoritmos</a:t>
            </a:r>
            <a:r>
              <a:rPr lang="de-AT" dirty="0"/>
              <a:t> </a:t>
            </a:r>
            <a:r>
              <a:rPr lang="de-AT" dirty="0" err="1"/>
              <a:t>Evolutivos</a:t>
            </a:r>
            <a:r>
              <a:rPr lang="de-AT" dirty="0"/>
              <a:t> y </a:t>
            </a:r>
            <a:r>
              <a:rPr lang="de-AT" dirty="0" err="1"/>
              <a:t>Bioinspirados</a:t>
            </a:r>
            <a:r>
              <a:rPr lang="de-AT" dirty="0"/>
              <a:t> (MAEB'2010), 2010</a:t>
            </a:r>
          </a:p>
          <a:p>
            <a:endParaRPr lang="de-AT" sz="2000" dirty="0"/>
          </a:p>
          <a:p>
            <a:endParaRPr lang="de-AT" sz="2000" dirty="0"/>
          </a:p>
          <a:p>
            <a:r>
              <a:rPr lang="de-AT" dirty="0"/>
              <a:t>S. Wagner, G. Kronberger, A. Beham, M. Kommenda, A. Scheibenpflug, E. Pitzer, S. Vonolfen, M. Kofler, S. Winkler, V. Dorfer, M. Affenzeller</a:t>
            </a:r>
          </a:p>
          <a:p>
            <a:pPr marL="346075" lvl="1" indent="0">
              <a:buNone/>
            </a:pPr>
            <a:r>
              <a:rPr lang="en-US" sz="3200" b="1" dirty="0"/>
              <a:t>Architecture and Design of the HeuristicLab Optimization Environment</a:t>
            </a:r>
          </a:p>
          <a:p>
            <a:pPr marL="346075" lvl="1" indent="0">
              <a:buNone/>
            </a:pPr>
            <a:r>
              <a:rPr lang="en-US" sz="3200" dirty="0"/>
              <a:t>Advanced Methods and Applications in Computational Intelligence, vol. 6, pp. </a:t>
            </a:r>
            <a:r>
              <a:rPr lang="de-AT" sz="3200" dirty="0"/>
              <a:t>197-261, Springer, 2014</a:t>
            </a:r>
            <a:endParaRPr lang="de-DE" sz="3200" dirty="0"/>
          </a:p>
          <a:p>
            <a:pPr lvl="3"/>
            <a:endParaRPr lang="de-DE" dirty="0"/>
          </a:p>
          <a:p>
            <a:pPr lvl="3"/>
            <a:endParaRPr lang="de-AT" dirty="0"/>
          </a:p>
          <a:p>
            <a:pPr lvl="3"/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list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all </a:t>
            </a:r>
            <a:r>
              <a:rPr lang="de-AT" dirty="0" err="1"/>
              <a:t>publications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HEAL </a:t>
            </a:r>
            <a:r>
              <a:rPr lang="de-AT" dirty="0" err="1"/>
              <a:t>research</a:t>
            </a:r>
            <a:r>
              <a:rPr lang="de-AT" dirty="0"/>
              <a:t> </a:t>
            </a:r>
            <a:r>
              <a:rPr lang="de-AT" dirty="0" err="1"/>
              <a:t>group</a:t>
            </a:r>
            <a:r>
              <a:rPr lang="de-AT" dirty="0"/>
              <a:t>: </a:t>
            </a:r>
            <a:r>
              <a:rPr lang="de-AT" dirty="0">
                <a:hlinkClick r:id="rId2"/>
              </a:rPr>
              <a:t>http://research.fh-ooe.at/de/orgunit/356#showpublications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HeuristicLab Tutorial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6732938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4773</Words>
  <Application>Microsoft Office PowerPoint</Application>
  <PresentationFormat>Bildschirmpräsentation (4:3)</PresentationFormat>
  <Paragraphs>1066</Paragraphs>
  <Slides>100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100</vt:i4>
      </vt:variant>
    </vt:vector>
  </HeadingPairs>
  <TitlesOfParts>
    <vt:vector size="105" baseType="lpstr">
      <vt:lpstr>Arial</vt:lpstr>
      <vt:lpstr>Calibri</vt:lpstr>
      <vt:lpstr>Cambria Math</vt:lpstr>
      <vt:lpstr>Consolas</vt:lpstr>
      <vt:lpstr>Larissa-Design</vt:lpstr>
      <vt:lpstr>Optimizing External Applications with HeuristicLab</vt:lpstr>
      <vt:lpstr>Instructor Biographies</vt:lpstr>
      <vt:lpstr>Latest Version of this Tutorial</vt:lpstr>
      <vt:lpstr>Agenda</vt:lpstr>
      <vt:lpstr>Objectives of the Tutorial</vt:lpstr>
      <vt:lpstr>Introduction</vt:lpstr>
      <vt:lpstr>Where to get HeuristicLab?</vt:lpstr>
      <vt:lpstr>Plugin Infrastructure</vt:lpstr>
      <vt:lpstr>Plugin Architecture</vt:lpstr>
      <vt:lpstr>Graphical User Interface</vt:lpstr>
      <vt:lpstr>Graphical User Interface</vt:lpstr>
      <vt:lpstr>Graphical User Interface</vt:lpstr>
      <vt:lpstr>Available Algorithms</vt:lpstr>
      <vt:lpstr>Available Problems</vt:lpstr>
      <vt:lpstr>Agenda</vt:lpstr>
      <vt:lpstr>Demonstration Part I: External Evaluation Problem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Agenda</vt:lpstr>
      <vt:lpstr>Demonstration Part II: Parameter Optimization Problem</vt:lpstr>
      <vt:lpstr>Electric cart simulation</vt:lpstr>
      <vt:lpstr>Electric cart simulation</vt:lpstr>
      <vt:lpstr>Measurements</vt:lpstr>
      <vt:lpstr>Simulation in Scilab</vt:lpstr>
      <vt:lpstr>Parameter Optimization</vt:lpstr>
      <vt:lpstr>Parameter Optimization</vt:lpstr>
      <vt:lpstr>Parameter Optimization</vt:lpstr>
      <vt:lpstr>Initialization Script</vt:lpstr>
      <vt:lpstr>Evaluation Script</vt:lpstr>
      <vt:lpstr>Parameter Optimization</vt:lpstr>
      <vt:lpstr>Parameter Optimization</vt:lpstr>
      <vt:lpstr>Parameter Optimization</vt:lpstr>
      <vt:lpstr>Parameter Optimization</vt:lpstr>
      <vt:lpstr>Parameter Optimization</vt:lpstr>
      <vt:lpstr>Agenda</vt:lpstr>
      <vt:lpstr>Demonstration Part III: Programmable Problem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Agenda</vt:lpstr>
      <vt:lpstr>Some Additional Features</vt:lpstr>
      <vt:lpstr>Planned Features</vt:lpstr>
      <vt:lpstr>HeuristicLab Team</vt:lpstr>
      <vt:lpstr>Suggested Readings</vt:lpstr>
      <vt:lpstr>Bibliography</vt:lpstr>
      <vt:lpstr>Questions &amp; Answers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Stefan Wagner</cp:lastModifiedBy>
  <cp:revision>272</cp:revision>
  <dcterms:created xsi:type="dcterms:W3CDTF">2011-02-08T10:23:16Z</dcterms:created>
  <dcterms:modified xsi:type="dcterms:W3CDTF">2018-01-11T23:19:20Z</dcterms:modified>
</cp:coreProperties>
</file>