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301" r:id="rId28"/>
    <p:sldId id="292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1" r:id="rId58"/>
    <p:sldId id="330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125" d="100"/>
          <a:sy n="125" d="100"/>
        </p:scale>
        <p:origin x="13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27.02.2017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c.heuristiclab.com/svn/core/stable" TargetMode="External"/><Relationship Id="rId4" Type="http://schemas.openxmlformats.org/officeDocument/2006/relationships/hyperlink" Target="https://src.heuristiclab.com/svn/core/tags/3.3.14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/>
              <a:t>Algorithm and Experiment Design</a:t>
            </a:r>
            <a:br>
              <a:rPr lang="en-US" dirty="0"/>
            </a:br>
            <a:r>
              <a:rPr lang="en-US" dirty="0"/>
              <a:t>with </a:t>
            </a:r>
            <a:r>
              <a:rPr lang="en-US" dirty="0" err="1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An Open Source Optimization Environment for</a:t>
            </a:r>
            <a:br>
              <a:rPr lang="en-US" dirty="0"/>
            </a:br>
            <a:r>
              <a:rPr lang="en-US" dirty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>
                  <a:solidFill>
                    <a:srgbClr val="FF0000"/>
                  </a:solidFill>
                </a:rPr>
                <a:t>Algorithm</a:t>
              </a:r>
              <a:r>
                <a:rPr lang="de-AT" sz="2800" b="1" dirty="0">
                  <a:solidFill>
                    <a:srgbClr val="FF0000"/>
                  </a:solidFill>
                </a:rPr>
                <a:t> View</a:t>
              </a: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Problem View</a:t>
            </a: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>
                <a:solidFill>
                  <a:srgbClr val="FF0000"/>
                </a:solidFill>
              </a:rPr>
              <a:t>Parameter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 err="1">
                <a:solidFill>
                  <a:srgbClr val="FF0000"/>
                </a:solidFill>
              </a:rPr>
              <a:t>Collection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>
                <a:solidFill>
                  <a:srgbClr val="FF0000"/>
                </a:solidFill>
              </a:rPr>
              <a:t>View</a:t>
            </a: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Parameter View</a:t>
            </a: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Double Value 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Classification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/>
              <a:t>Symbolic</a:t>
            </a:r>
            <a:r>
              <a:rPr lang="de-DE" dirty="0"/>
              <a:t> </a:t>
            </a:r>
            <a:r>
              <a:rPr lang="de-DE" dirty="0" err="1"/>
              <a:t>classification</a:t>
            </a:r>
            <a:endParaRPr lang="de-DE" dirty="0"/>
          </a:p>
          <a:p>
            <a:pPr lvl="1"/>
            <a:r>
              <a:rPr lang="de-DE" dirty="0" err="1"/>
              <a:t>evolve</a:t>
            </a:r>
            <a:r>
              <a:rPr lang="de-DE" dirty="0"/>
              <a:t> </a:t>
            </a:r>
            <a:r>
              <a:rPr lang="de-DE" dirty="0" err="1"/>
              <a:t>discriminating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GP</a:t>
            </a:r>
          </a:p>
          <a:p>
            <a:pPr lvl="4"/>
            <a:endParaRPr lang="de-DE" dirty="0"/>
          </a:p>
          <a:p>
            <a:pPr lvl="1"/>
            <a:r>
              <a:rPr lang="de-DE" dirty="0"/>
              <a:t>find </a:t>
            </a:r>
            <a:r>
              <a:rPr lang="de-DE" dirty="0" err="1"/>
              <a:t>thresholds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assign</a:t>
            </a:r>
            <a:r>
              <a:rPr lang="de-DE" dirty="0"/>
              <a:t> </a:t>
            </a:r>
            <a:r>
              <a:rPr lang="de-DE" dirty="0" err="1"/>
              <a:t>classes</a:t>
            </a:r>
            <a:endParaRPr lang="de-DE" dirty="0"/>
          </a:p>
          <a:p>
            <a:pPr lvl="5"/>
            <a:endParaRPr lang="de-DE" dirty="0"/>
          </a:p>
          <a:p>
            <a:r>
              <a:rPr lang="de-DE" dirty="0"/>
              <a:t>Demonstration</a:t>
            </a:r>
          </a:p>
          <a:p>
            <a:pPr lvl="1"/>
            <a:r>
              <a:rPr lang="de-DE" dirty="0"/>
              <a:t>real </a:t>
            </a:r>
            <a:r>
              <a:rPr lang="de-DE" dirty="0" err="1"/>
              <a:t>world</a:t>
            </a:r>
            <a:r>
              <a:rPr lang="de-DE" dirty="0"/>
              <a:t>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application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accuracy</a:t>
            </a:r>
            <a:endParaRPr lang="de-DE" dirty="0"/>
          </a:p>
          <a:p>
            <a:pPr lvl="4"/>
            <a:endParaRPr lang="de-DE" dirty="0"/>
          </a:p>
          <a:p>
            <a:pPr lvl="1"/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DE" dirty="0"/>
          </a:p>
          <a:p>
            <a:pPr lvl="2"/>
            <a:r>
              <a:rPr lang="de-DE" dirty="0" err="1"/>
              <a:t>discriminating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DE" dirty="0"/>
          </a:p>
          <a:p>
            <a:pPr lvl="2"/>
            <a:r>
              <a:rPr lang="de-DE" dirty="0"/>
              <a:t>ROC-</a:t>
            </a:r>
            <a:r>
              <a:rPr lang="de-DE" dirty="0" err="1"/>
              <a:t>curve</a:t>
            </a:r>
            <a:endParaRPr lang="de-DE" dirty="0"/>
          </a:p>
          <a:p>
            <a:pPr lvl="2"/>
            <a:r>
              <a:rPr lang="de-DE" dirty="0" err="1"/>
              <a:t>confusion</a:t>
            </a:r>
            <a:r>
              <a:rPr lang="de-DE" dirty="0"/>
              <a:t> </a:t>
            </a:r>
            <a:r>
              <a:rPr lang="de-DE" dirty="0" err="1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85000" lnSpcReduction="20000"/>
          </a:bodyPr>
          <a:lstStyle/>
          <a:p>
            <a:r>
              <a:rPr lang="de-AT" dirty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Repository</a:t>
            </a:r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/>
              <a:t>available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a </a:t>
            </a:r>
            <a:r>
              <a:rPr lang="de-AT" dirty="0" err="1"/>
              <a:t>benchmark</a:t>
            </a:r>
            <a:r>
              <a:rPr lang="de-AT" dirty="0"/>
              <a:t> </a:t>
            </a:r>
            <a:r>
              <a:rPr lang="de-AT" dirty="0" err="1"/>
              <a:t>problem</a:t>
            </a:r>
            <a:r>
              <a:rPr lang="de-AT" dirty="0"/>
              <a:t> </a:t>
            </a:r>
            <a:r>
              <a:rPr lang="de-AT" dirty="0" err="1"/>
              <a:t>instance</a:t>
            </a:r>
            <a:r>
              <a:rPr lang="de-AT" dirty="0"/>
              <a:t> in HeuristicLab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405472"/>
            <a:ext cx="6477719" cy="4871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ViewHost</a:t>
            </a:r>
            <a:endParaRPr lang="en-US" dirty="0"/>
          </a:p>
          <a:p>
            <a:pPr lvl="1"/>
            <a:r>
              <a:rPr lang="en-US" dirty="0"/>
              <a:t>control which hosts views</a:t>
            </a:r>
          </a:p>
          <a:p>
            <a:pPr lvl="1"/>
            <a:r>
              <a:rPr lang="en-US" dirty="0"/>
              <a:t>right-click on windows icon to switch views</a:t>
            </a:r>
          </a:p>
          <a:p>
            <a:pPr lvl="1"/>
            <a:r>
              <a:rPr lang="en-US" dirty="0"/>
              <a:t>double-click on windows icon to open another view</a:t>
            </a:r>
          </a:p>
          <a:p>
            <a:pPr lvl="1"/>
            <a:r>
              <a:rPr lang="en-US" dirty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Validation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/>
              <a:t>Overfitting</a:t>
            </a:r>
            <a:r>
              <a:rPr lang="de-DE" dirty="0"/>
              <a:t> = </a:t>
            </a:r>
            <a:r>
              <a:rPr lang="de-DE" dirty="0" err="1"/>
              <a:t>memorizing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/>
          </a:p>
          <a:p>
            <a:r>
              <a:rPr lang="de-DE" dirty="0" err="1"/>
              <a:t>Strategies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</a:t>
            </a:r>
            <a:r>
              <a:rPr lang="de-DE" dirty="0" err="1"/>
              <a:t>overfitting</a:t>
            </a:r>
            <a:endParaRPr lang="de-DE" dirty="0"/>
          </a:p>
          <a:p>
            <a:pPr lvl="1"/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partition</a:t>
            </a:r>
            <a:endParaRPr lang="de-DE" dirty="0"/>
          </a:p>
          <a:p>
            <a:pPr lvl="1"/>
            <a:r>
              <a:rPr lang="de-DE" dirty="0" err="1"/>
              <a:t>cross</a:t>
            </a:r>
            <a:r>
              <a:rPr lang="de-DE" dirty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Validation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/>
              <a:t>Demonstration</a:t>
            </a:r>
          </a:p>
          <a:p>
            <a:pPr lvl="1"/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set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Inspection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on </a:t>
            </a:r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set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/>
              <a:t>Analysis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-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validation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correlation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/>
              <a:t>Cross-validation</a:t>
            </a:r>
          </a:p>
          <a:p>
            <a:pPr lvl="2"/>
            <a:r>
              <a:rPr lang="de-DE" dirty="0" err="1"/>
              <a:t>Configuration</a:t>
            </a:r>
            <a:endParaRPr lang="de-DE" dirty="0"/>
          </a:p>
          <a:p>
            <a:pPr lvl="2"/>
            <a:r>
              <a:rPr lang="de-DE" dirty="0"/>
              <a:t>Analysis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Inspect</a:t>
            </a:r>
            <a:r>
              <a:rPr lang="de-DE" dirty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Inspect</a:t>
            </a:r>
            <a:r>
              <a:rPr lang="de-DE" dirty="0"/>
              <a:t> </a:t>
            </a:r>
            <a:r>
              <a:rPr lang="de-DE" dirty="0" err="1"/>
              <a:t>Linechart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Correlation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Training </a:t>
            </a:r>
            <a:r>
              <a:rPr lang="de-DE" dirty="0" err="1"/>
              <a:t>and</a:t>
            </a:r>
            <a:r>
              <a:rPr lang="de-DE" dirty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br>
              <a:rPr lang="en-US" dirty="0"/>
            </a:br>
            <a:r>
              <a:rPr lang="en-US" dirty="0"/>
              <a:t>(MATLAB, Simulink, </a:t>
            </a:r>
            <a:r>
              <a:rPr lang="en-US" dirty="0" err="1"/>
              <a:t>SciLab</a:t>
            </a:r>
            <a:r>
              <a:rPr lang="en-US" dirty="0"/>
              <a:t>, </a:t>
            </a: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algorithms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estimation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distribution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evolution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code</a:t>
            </a:r>
            <a:r>
              <a:rPr lang="de-AT" dirty="0"/>
              <a:t> (</a:t>
            </a:r>
            <a:r>
              <a:rPr lang="de-AT" dirty="0" err="1"/>
              <a:t>controller</a:t>
            </a:r>
            <a:r>
              <a:rPr lang="de-AT" dirty="0"/>
              <a:t>, etc.)</a:t>
            </a:r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/>
              <a:t>?</a:t>
            </a:r>
          </a:p>
          <a:p>
            <a:pPr lvl="1"/>
            <a:r>
              <a:rPr lang="de-AT" dirty="0" err="1"/>
              <a:t>join</a:t>
            </a:r>
            <a:r>
              <a:rPr lang="de-AT" dirty="0"/>
              <a:t> </a:t>
            </a:r>
            <a:r>
              <a:rPr lang="de-AT" dirty="0" err="1"/>
              <a:t>our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Google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/>
              <a:t>write</a:t>
            </a:r>
            <a:r>
              <a:rPr lang="de-AT" dirty="0"/>
              <a:t> 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>
                <a:hlinkClick r:id="rId4"/>
              </a:rPr>
              <a:t>support@heuristiclab.com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Algorithms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Population-based</a:t>
            </a:r>
          </a:p>
          <a:p>
            <a:r>
              <a:rPr lang="en-US" sz="1200" dirty="0"/>
              <a:t>CMA-ES</a:t>
            </a:r>
          </a:p>
          <a:p>
            <a:r>
              <a:rPr lang="en-US" sz="1200" dirty="0"/>
              <a:t>Evolution Strategy</a:t>
            </a:r>
          </a:p>
          <a:p>
            <a:r>
              <a:rPr lang="en-US" sz="1200" dirty="0"/>
              <a:t>Genetic Algorithm</a:t>
            </a:r>
          </a:p>
          <a:p>
            <a:r>
              <a:rPr lang="en-US" sz="1200" dirty="0"/>
              <a:t>Offspring Selection Genetic Algorithm (OSGA)</a:t>
            </a:r>
          </a:p>
          <a:p>
            <a:r>
              <a:rPr lang="en-US" sz="1200" dirty="0"/>
              <a:t>Island Genetic Algorithm</a:t>
            </a:r>
          </a:p>
          <a:p>
            <a:r>
              <a:rPr lang="en-US" sz="1200" dirty="0"/>
              <a:t>Island Offspring Selection Genetic Algorithm</a:t>
            </a:r>
          </a:p>
          <a:p>
            <a:r>
              <a:rPr lang="en-US" sz="1200" dirty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/>
              <a:t>Relevant Alleles Preserving GA (RAPGA)</a:t>
            </a:r>
          </a:p>
          <a:p>
            <a:r>
              <a:rPr lang="en-US" sz="1200" dirty="0"/>
              <a:t>Age-Layered Population Structure (ALPS)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/>
              <a:t>NSGA-II</a:t>
            </a:r>
          </a:p>
          <a:p>
            <a:r>
              <a:rPr lang="en-US" sz="1200" dirty="0"/>
              <a:t>Scatter 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Trajectory-based</a:t>
            </a:r>
          </a:p>
          <a:p>
            <a:r>
              <a:rPr lang="en-US" sz="1200" dirty="0"/>
              <a:t>Local Search</a:t>
            </a:r>
          </a:p>
          <a:p>
            <a:r>
              <a:rPr lang="en-US" sz="1200" dirty="0" err="1"/>
              <a:t>Tabu</a:t>
            </a:r>
            <a:r>
              <a:rPr lang="en-US" sz="1200" dirty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/>
              <a:t>Variable Neighborhood Search</a:t>
            </a:r>
          </a:p>
          <a:p>
            <a:r>
              <a:rPr lang="en-US" sz="1200" dirty="0"/>
              <a:t>Simulated 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k-Nearest Neighbor</a:t>
            </a:r>
          </a:p>
          <a:p>
            <a:r>
              <a:rPr lang="en-US" sz="1200" dirty="0"/>
              <a:t>k-Means</a:t>
            </a:r>
          </a:p>
          <a:p>
            <a:r>
              <a:rPr lang="en-US" sz="1200" dirty="0" err="1"/>
              <a:t>Neighbourhood</a:t>
            </a:r>
            <a:r>
              <a:rPr lang="en-US" sz="1200" dirty="0"/>
              <a:t> Component Analysis</a:t>
            </a:r>
          </a:p>
          <a:p>
            <a:r>
              <a:rPr lang="en-US" sz="1200" dirty="0"/>
              <a:t>Artificial Neural Networks</a:t>
            </a:r>
          </a:p>
          <a:p>
            <a:r>
              <a:rPr lang="en-US" sz="1200" dirty="0"/>
              <a:t>Random Forests </a:t>
            </a:r>
          </a:p>
          <a:p>
            <a:r>
              <a:rPr lang="en-US" sz="1200" dirty="0"/>
              <a:t>Support Vector Machines</a:t>
            </a:r>
          </a:p>
          <a:p>
            <a:r>
              <a:rPr lang="en-US" sz="1200" dirty="0"/>
              <a:t>Gaussian Processes</a:t>
            </a:r>
          </a:p>
          <a:p>
            <a:r>
              <a:rPr lang="en-US" sz="1200" dirty="0"/>
              <a:t>Gradient Boosted Trees</a:t>
            </a:r>
          </a:p>
          <a:p>
            <a:r>
              <a:rPr lang="en-US" sz="1200" dirty="0"/>
              <a:t>Gradient Boosted Regression 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Additional Algorithms</a:t>
            </a:r>
          </a:p>
          <a:p>
            <a:r>
              <a:rPr lang="en-US" sz="1200" dirty="0"/>
              <a:t>User-defined 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/>
              <a:t>Hungarian 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/>
              <a:t>LM-BFGS</a:t>
            </a:r>
          </a:p>
          <a:p>
            <a:endParaRPr lang="en-US" sz="1200" dirty="0"/>
          </a:p>
        </p:txBody>
      </p:sp>
    </p:spTree>
  </p:cSld>
  <p:clrMapOvr>
    <a:masterClrMapping/>
  </p:clrMapOvr>
  <p:transition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HeuristicLab</a:t>
            </a:r>
            <a:r>
              <a:rPr lang="en-US" dirty="0"/>
              <a:t> Team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Heuristic and Evolutionary Algorithms Laboratory (HEAL)</a:t>
            </a:r>
          </a:p>
          <a:p>
            <a:r>
              <a:rPr lang="en-US" sz="1600" dirty="0"/>
              <a:t>School of Informatics, Communications and Media</a:t>
            </a:r>
          </a:p>
          <a:p>
            <a:r>
              <a:rPr lang="en-US" sz="1600" dirty="0"/>
              <a:t>University of Applied Sciences Upper Austria</a:t>
            </a:r>
          </a:p>
          <a:p>
            <a:endParaRPr lang="en-US" sz="1600" dirty="0"/>
          </a:p>
          <a:p>
            <a:r>
              <a:rPr lang="en-US" sz="1600" dirty="0" err="1"/>
              <a:t>Softwarepark</a:t>
            </a:r>
            <a:r>
              <a:rPr lang="en-US" sz="1600" dirty="0"/>
              <a:t> 11</a:t>
            </a:r>
          </a:p>
          <a:p>
            <a:r>
              <a:rPr lang="en-US" sz="1600" dirty="0"/>
              <a:t>A-4232 </a:t>
            </a:r>
            <a:r>
              <a:rPr lang="en-US" sz="1600" dirty="0" err="1"/>
              <a:t>Hagenberg</a:t>
            </a:r>
            <a:endParaRPr lang="en-US" sz="1600" dirty="0"/>
          </a:p>
          <a:p>
            <a:r>
              <a:rPr lang="en-US" sz="1600" dirty="0"/>
              <a:t>AUSTRIA</a:t>
            </a:r>
          </a:p>
          <a:p>
            <a:endParaRPr lang="en-US" sz="1600" dirty="0"/>
          </a:p>
          <a:p>
            <a:r>
              <a:rPr lang="en-US" sz="1600" dirty="0"/>
              <a:t>WWW: </a:t>
            </a:r>
            <a:r>
              <a:rPr lang="en-US" sz="1600" dirty="0">
                <a:hlinkClick r:id="rId3"/>
              </a:rPr>
              <a:t>http://heal.heuristiclab.com</a:t>
            </a:r>
            <a:endParaRPr lang="en-US" sz="1600" dirty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br>
              <a:rPr lang="de-AT" b="1" dirty="0"/>
            </a:br>
            <a:r>
              <a:rPr lang="de-AT" dirty="0"/>
              <a:t>CRC Press,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/>
              <a:t>S.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2010</a:t>
            </a:r>
          </a:p>
          <a:p>
            <a:endParaRPr lang="de-AT" sz="2000" dirty="0"/>
          </a:p>
          <a:p>
            <a:endParaRPr lang="de-AT" sz="2000" dirty="0"/>
          </a:p>
          <a:p>
            <a:r>
              <a:rPr lang="de-AT" dirty="0"/>
              <a:t>S. Wagner, G. Kronberger, A. Beham, M. Kommenda, A. Scheibenpflug, E. Pitzer, S. Vonolfen, M. Kofler, S. Winkler, V. Dorfer, 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&amp; Answers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hlinkClick r:id="rId2"/>
              </a:rPr>
              <a:t>http://dev.heuristiclab.com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3"/>
              </a:rPr>
              <a:t>heuristiclab@googlegroups.com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4"/>
              </a:rPr>
              <a:t>http://www.youtube.com/heuristiclab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5"/>
              </a:rPr>
              <a:t>http://www.facebook.com/heuristiclab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Problems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423317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Probabilistic Traveling Salesman</a:t>
            </a:r>
          </a:p>
          <a:p>
            <a:r>
              <a:rPr lang="en-US" sz="1400" dirty="0"/>
              <a:t>Vehicle Routing</a:t>
            </a:r>
          </a:p>
          <a:p>
            <a:r>
              <a:rPr lang="en-US" sz="1400" dirty="0"/>
              <a:t>Knapsack</a:t>
            </a:r>
          </a:p>
          <a:p>
            <a:r>
              <a:rPr lang="en-US" sz="1400" dirty="0"/>
              <a:t>Bin Packing</a:t>
            </a:r>
          </a:p>
          <a:p>
            <a:r>
              <a:rPr lang="en-US" sz="1400" dirty="0"/>
              <a:t>NK[P,Q]</a:t>
            </a:r>
          </a:p>
          <a:p>
            <a:r>
              <a:rPr lang="en-US" sz="1400" dirty="0"/>
              <a:t>Job Shop Scheduling</a:t>
            </a:r>
          </a:p>
          <a:p>
            <a:r>
              <a:rPr lang="en-US" sz="1400" dirty="0"/>
              <a:t>Linear Assignment</a:t>
            </a:r>
          </a:p>
          <a:p>
            <a:r>
              <a:rPr lang="en-US" sz="1400" dirty="0"/>
              <a:t>Quadratic 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r>
              <a:rPr lang="en-US" sz="1400" dirty="0"/>
              <a:t>Orienteering</a:t>
            </a:r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/>
              <a:t>trap</a:t>
            </a:r>
            <a:endParaRPr lang="de-AT" sz="1400" dirty="0"/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/>
              <a:t>trap</a:t>
            </a:r>
            <a:r>
              <a:rPr lang="de-AT" sz="1400" dirty="0"/>
              <a:t> </a:t>
            </a:r>
            <a:r>
              <a:rPr lang="de-AT" sz="1400" dirty="0" err="1"/>
              <a:t>step</a:t>
            </a:r>
            <a:endParaRPr lang="de-AT" sz="1400" dirty="0"/>
          </a:p>
          <a:p>
            <a:r>
              <a:rPr lang="de-AT" sz="1400" dirty="0"/>
              <a:t>HIFF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423317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b="1" dirty="0"/>
              <a:t>Genetic Programming Problems</a:t>
            </a:r>
          </a:p>
          <a:p>
            <a:r>
              <a:rPr lang="en-US" sz="1400" dirty="0"/>
              <a:t>Test Problems (Even Parity, MUX)</a:t>
            </a:r>
          </a:p>
          <a:p>
            <a:r>
              <a:rPr lang="en-US" sz="1400" dirty="0"/>
              <a:t>Symbolic 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r>
              <a:rPr lang="en-US" sz="1400" dirty="0" err="1"/>
              <a:t>Robocode</a:t>
            </a:r>
            <a:endParaRPr lang="en-US" sz="1400" dirty="0"/>
          </a:p>
          <a:p>
            <a:r>
              <a:rPr lang="en-US" sz="1400" dirty="0"/>
              <a:t>Grammatical Evolution</a:t>
            </a:r>
          </a:p>
          <a:p>
            <a:pPr lvl="1"/>
            <a:endParaRPr lang="en-US" sz="1000" b="1" dirty="0"/>
          </a:p>
          <a:p>
            <a:pPr marL="0" indent="0">
              <a:buNone/>
            </a:pPr>
            <a:r>
              <a:rPr lang="en-US" sz="1400" b="1" dirty="0"/>
              <a:t>Additional Problems</a:t>
            </a:r>
          </a:p>
          <a:p>
            <a:r>
              <a:rPr lang="en-US" sz="1400" dirty="0"/>
              <a:t>Single-/Multi-Objective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/>
              <a:t>Programmable Problem</a:t>
            </a:r>
          </a:p>
          <a:p>
            <a:r>
              <a:rPr lang="en-US" sz="1400" dirty="0"/>
              <a:t>External Evaluation Problem </a:t>
            </a:r>
            <a:br>
              <a:rPr lang="en-US" sz="1400" dirty="0"/>
            </a:br>
            <a:r>
              <a:rPr lang="en-US" sz="1400" dirty="0"/>
              <a:t>(</a:t>
            </a:r>
            <a:r>
              <a:rPr lang="en-US" sz="1400" dirty="0" err="1"/>
              <a:t>Anylogic</a:t>
            </a:r>
            <a:r>
              <a:rPr lang="en-US" sz="1400" dirty="0"/>
              <a:t>, Scilab, MATLAB)</a:t>
            </a:r>
          </a:p>
          <a:p>
            <a:r>
              <a:rPr lang="en-US" sz="1400" dirty="0"/>
              <a:t>Regression, Classification, Clustering</a:t>
            </a:r>
          </a:p>
          <a:p>
            <a:r>
              <a:rPr lang="en-US" sz="1400" dirty="0"/>
              <a:t>Trading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I:</a:t>
            </a:r>
            <a:br>
              <a:rPr lang="de-DE" dirty="0"/>
            </a:br>
            <a:r>
              <a:rPr lang="de-DE" dirty="0"/>
              <a:t>Working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/>
          </a:p>
          <a:p>
            <a:r>
              <a:rPr lang="de-AT" dirty="0"/>
              <a:t>Create,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/>
              <a:t>Algorithms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Parallelization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Runs</a:t>
            </a:r>
          </a:p>
          <a:p>
            <a:pPr lvl="3"/>
            <a:endParaRPr lang="de-AT" dirty="0"/>
          </a:p>
          <a:p>
            <a:r>
              <a:rPr lang="de-AT" dirty="0" err="1"/>
              <a:t>Analyzers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HeuristicLab Optimizer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30" y="1412775"/>
            <a:ext cx="6526940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bgerundetes Rechteck 7"/>
          <p:cNvSpPr/>
          <p:nvPr/>
        </p:nvSpPr>
        <p:spPr>
          <a:xfrm>
            <a:off x="4868333" y="2133600"/>
            <a:ext cx="2861733" cy="3936999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double-click to open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>
                <a:solidFill>
                  <a:srgbClr val="FF0000"/>
                </a:solidFill>
              </a:rPr>
              <a:t>sample algorithms and problems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326904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7" y="1995488"/>
            <a:ext cx="455295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1334177" y="1412776"/>
            <a:ext cx="6476566" cy="4870378"/>
            <a:chOff x="1334177" y="1412776"/>
            <a:chExt cx="6476566" cy="487037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177" y="1412776"/>
              <a:ext cx="6476566" cy="48703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6"/>
            <p:cNvSpPr/>
            <p:nvPr/>
          </p:nvSpPr>
          <p:spPr bwMode="auto">
            <a:xfrm>
              <a:off x="1588837" y="2285897"/>
              <a:ext cx="509320" cy="436560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1" name="Group 10"/>
          <p:cNvGrpSpPr/>
          <p:nvPr/>
        </p:nvGrpSpPr>
        <p:grpSpPr>
          <a:xfrm>
            <a:off x="1331552" y="1412775"/>
            <a:ext cx="6481865" cy="4874363"/>
            <a:chOff x="1331552" y="1412775"/>
            <a:chExt cx="6481865" cy="487436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52" y="1412775"/>
              <a:ext cx="6481865" cy="48743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Abgerundetes Rechteck 5"/>
            <p:cNvSpPr/>
            <p:nvPr/>
          </p:nvSpPr>
          <p:spPr bwMode="auto">
            <a:xfrm>
              <a:off x="1654076" y="2662850"/>
              <a:ext cx="5663937" cy="237329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bgerundetes Rechteck 6"/>
            <p:cNvSpPr/>
            <p:nvPr/>
          </p:nvSpPr>
          <p:spPr bwMode="auto">
            <a:xfrm>
              <a:off x="1733186" y="3207953"/>
              <a:ext cx="5584827" cy="258018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/>
              <a:t>PhD 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>
                <a:hlinkClick r:id="rId2"/>
              </a:rPr>
              <a:t>http://heal.heuristiclab.com/team/wagner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/>
              <a:t>PhD 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>
                <a:hlinkClick r:id="rId3"/>
              </a:rPr>
              <a:t>http://heal.heuristiclab.com/team/kronberger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 descr="D:\SVN\swagner\Administration\Profilfoto FH neu (klein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1628800"/>
            <a:ext cx="128111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3717032"/>
            <a:ext cx="1281111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Compare</a:t>
            </a:r>
            <a:r>
              <a:rPr lang="de-DE" dirty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memory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afterwards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725144"/>
            <a:ext cx="33528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clipboard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time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Compare</a:t>
            </a:r>
            <a:r>
              <a:rPr lang="de-DE" dirty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Analyze</a:t>
            </a:r>
            <a:r>
              <a:rPr lang="de-DE" dirty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applications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Multi-Line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Explain basic GUI usability 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features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evaluation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Motivation and Goals</a:t>
            </a:r>
          </a:p>
          <a:p>
            <a:pPr lvl="1"/>
            <a:r>
              <a:rPr lang="en-US" dirty="0"/>
              <a:t>graphical user interface</a:t>
            </a:r>
          </a:p>
          <a:p>
            <a:pPr lvl="1"/>
            <a:r>
              <a:rPr lang="en-US" dirty="0"/>
              <a:t>paradigm independence</a:t>
            </a:r>
          </a:p>
          <a:p>
            <a:pPr lvl="1"/>
            <a:r>
              <a:rPr lang="en-US" dirty="0"/>
              <a:t>multiple algorithms and problems</a:t>
            </a:r>
          </a:p>
          <a:p>
            <a:pPr lvl="1"/>
            <a:r>
              <a:rPr lang="en-US" dirty="0"/>
              <a:t>large scale experiments and analyses</a:t>
            </a:r>
          </a:p>
          <a:p>
            <a:pPr lvl="1"/>
            <a:r>
              <a:rPr lang="en-US" dirty="0"/>
              <a:t>parallelization</a:t>
            </a:r>
          </a:p>
          <a:p>
            <a:pPr lvl="1"/>
            <a:r>
              <a:rPr lang="en-US" dirty="0"/>
              <a:t>extensibility, flexibility and reusability</a:t>
            </a:r>
          </a:p>
          <a:p>
            <a:pPr lvl="1"/>
            <a:r>
              <a:rPr lang="en-US" dirty="0"/>
              <a:t>visual and interactive algorithm development</a:t>
            </a:r>
          </a:p>
          <a:p>
            <a:pPr lvl="1"/>
            <a:r>
              <a:rPr lang="en-US" dirty="0"/>
              <a:t>multiple layers of abstraction</a:t>
            </a:r>
          </a:p>
          <a:p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Facts</a:t>
            </a:r>
          </a:p>
          <a:p>
            <a:pPr lvl="1"/>
            <a:r>
              <a:rPr lang="en-US" dirty="0"/>
              <a:t>development of </a:t>
            </a:r>
            <a:r>
              <a:rPr lang="en-US" dirty="0" err="1"/>
              <a:t>HeuristicLab</a:t>
            </a:r>
            <a:r>
              <a:rPr lang="en-US" dirty="0"/>
              <a:t> started in 2002</a:t>
            </a:r>
          </a:p>
          <a:p>
            <a:pPr lvl="1"/>
            <a:r>
              <a:rPr lang="en-US" dirty="0"/>
              <a:t>based on Microsoft .NET and C#</a:t>
            </a:r>
          </a:p>
          <a:p>
            <a:pPr lvl="1"/>
            <a:r>
              <a:rPr lang="en-US" dirty="0"/>
              <a:t>used in research and education</a:t>
            </a:r>
          </a:p>
          <a:p>
            <a:pPr lvl="1"/>
            <a:r>
              <a:rPr lang="en-US" dirty="0"/>
              <a:t>second place at the </a:t>
            </a:r>
            <a:r>
              <a:rPr lang="en-US" i="1" dirty="0"/>
              <a:t>Microsoft Innovation Award 2009</a:t>
            </a:r>
          </a:p>
          <a:p>
            <a:pPr lvl="1"/>
            <a:r>
              <a:rPr lang="en-US" dirty="0"/>
              <a:t>open source (GNU General Public License)</a:t>
            </a:r>
          </a:p>
          <a:p>
            <a:pPr lvl="1"/>
            <a:r>
              <a:rPr lang="en-US" dirty="0"/>
              <a:t>version 3.3.0 released on May 18th, 2010</a:t>
            </a:r>
          </a:p>
          <a:p>
            <a:pPr lvl="1"/>
            <a:r>
              <a:rPr lang="en-US" dirty="0"/>
              <a:t>latest version 3.3.14 "Denver"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Scripts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grpSp>
        <p:nvGrpSpPr>
          <p:cNvPr id="9" name="Group 8"/>
          <p:cNvGrpSpPr/>
          <p:nvPr/>
        </p:nvGrpSpPr>
        <p:grpSpPr>
          <a:xfrm>
            <a:off x="1333258" y="1412776"/>
            <a:ext cx="7270074" cy="4877181"/>
            <a:chOff x="1333258" y="1412776"/>
            <a:chExt cx="7270074" cy="48771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258" y="1412776"/>
              <a:ext cx="6477000" cy="48771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789040"/>
              <a:ext cx="1943100" cy="1943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Working with </a:t>
            </a:r>
            <a:r>
              <a:rPr lang="en-US" b="1" dirty="0" err="1"/>
              <a:t>HeuristicLab</a:t>
            </a:r>
            <a:endParaRPr lang="en-US" b="1" dirty="0"/>
          </a:p>
          <a:p>
            <a:r>
              <a:rPr lang="en-US" b="1" dirty="0"/>
              <a:t>Demonstration Part II: Data-based Modeling 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II:</a:t>
            </a:r>
            <a:br>
              <a:rPr lang="de-DE" dirty="0"/>
            </a:br>
            <a:r>
              <a:rPr lang="de-DE" dirty="0"/>
              <a:t>Data-</a:t>
            </a:r>
            <a:r>
              <a:rPr lang="de-DE" dirty="0" err="1"/>
              <a:t>based</a:t>
            </a:r>
            <a:r>
              <a:rPr lang="de-DE" dirty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  <a:p>
            <a:r>
              <a:rPr lang="de-DE" dirty="0"/>
              <a:t>Regression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r>
              <a:rPr lang="de-DE" dirty="0"/>
              <a:t>Model </a:t>
            </a:r>
            <a:r>
              <a:rPr lang="de-DE" dirty="0" err="1"/>
              <a:t>simplification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export</a:t>
            </a:r>
            <a:endParaRPr lang="de-DE" dirty="0"/>
          </a:p>
          <a:p>
            <a:r>
              <a:rPr lang="de-DE" dirty="0"/>
              <a:t>Variable </a:t>
            </a:r>
            <a:r>
              <a:rPr lang="de-DE" dirty="0" err="1"/>
              <a:t>relevance</a:t>
            </a:r>
            <a:r>
              <a:rPr lang="de-DE" dirty="0"/>
              <a:t> </a:t>
            </a:r>
            <a:r>
              <a:rPr lang="de-DE" dirty="0" err="1"/>
              <a:t>analysis</a:t>
            </a:r>
            <a:endParaRPr lang="de-DE" dirty="0"/>
          </a:p>
          <a:p>
            <a:r>
              <a:rPr lang="de-DE" dirty="0" err="1"/>
              <a:t>Classification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Dataset: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 Analysis in 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Symbolic regression and classification using 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Libraries:</a:t>
            </a:r>
          </a:p>
          <a:p>
            <a:pPr lvl="1"/>
            <a:r>
              <a:rPr lang="en-US" dirty="0"/>
              <a:t>Linear Regression, Logistic Regression, </a:t>
            </a:r>
          </a:p>
          <a:p>
            <a:pPr lvl="1"/>
            <a:r>
              <a:rPr lang="en-US" dirty="0"/>
              <a:t>k-Nearest </a:t>
            </a:r>
            <a:r>
              <a:rPr lang="en-US" dirty="0" err="1"/>
              <a:t>Neighbours</a:t>
            </a:r>
            <a:r>
              <a:rPr lang="en-US" dirty="0"/>
              <a:t>, k-Means, </a:t>
            </a:r>
          </a:p>
          <a:p>
            <a:pPr lvl="1"/>
            <a:r>
              <a:rPr lang="en-US" dirty="0"/>
              <a:t>Random Forest, Support Vector Machines, </a:t>
            </a:r>
            <a:br>
              <a:rPr lang="en-US" dirty="0"/>
            </a:br>
            <a:r>
              <a:rPr lang="en-US" dirty="0"/>
              <a:t>Neural Networks, Gaussian Processes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Poly-10 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x</a:t>
            </a:r>
            <a:r>
              <a:rPr lang="en-US" baseline="-25000" dirty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x</a:t>
            </a:r>
            <a:r>
              <a:rPr lang="en-US" baseline="-25000" dirty="0"/>
              <a:t>1</a:t>
            </a:r>
            <a:r>
              <a:rPr lang="en-US" dirty="0"/>
              <a:t>x</a:t>
            </a:r>
            <a:r>
              <a:rPr lang="en-US" baseline="-25000" dirty="0"/>
              <a:t>2</a:t>
            </a:r>
            <a:r>
              <a:rPr lang="en-US" dirty="0"/>
              <a:t> + x</a:t>
            </a:r>
            <a:r>
              <a:rPr lang="en-US" baseline="-25000" dirty="0"/>
              <a:t>3</a:t>
            </a:r>
            <a:r>
              <a:rPr lang="en-US" dirty="0"/>
              <a:t>x</a:t>
            </a:r>
            <a:r>
              <a:rPr lang="en-US" baseline="-25000" dirty="0"/>
              <a:t>4</a:t>
            </a:r>
            <a:r>
              <a:rPr lang="en-US" dirty="0"/>
              <a:t> + x</a:t>
            </a:r>
            <a:r>
              <a:rPr lang="en-US" baseline="-25000" dirty="0"/>
              <a:t>5</a:t>
            </a:r>
            <a:r>
              <a:rPr lang="en-US" dirty="0"/>
              <a:t>x</a:t>
            </a:r>
            <a:r>
              <a:rPr lang="en-US" baseline="-25000" dirty="0"/>
              <a:t>6</a:t>
            </a:r>
            <a:r>
              <a:rPr lang="en-US" dirty="0"/>
              <a:t> + x</a:t>
            </a:r>
            <a:r>
              <a:rPr lang="en-US" baseline="-25000" dirty="0"/>
              <a:t>1</a:t>
            </a:r>
            <a:r>
              <a:rPr lang="en-US" dirty="0"/>
              <a:t>x</a:t>
            </a:r>
            <a:r>
              <a:rPr lang="en-US" baseline="-25000" dirty="0"/>
              <a:t>7</a:t>
            </a:r>
            <a:r>
              <a:rPr lang="en-US" dirty="0"/>
              <a:t>x</a:t>
            </a:r>
            <a:r>
              <a:rPr lang="en-US" baseline="-25000" dirty="0"/>
              <a:t>9</a:t>
            </a:r>
            <a:r>
              <a:rPr lang="en-US" dirty="0"/>
              <a:t> + x</a:t>
            </a:r>
            <a:r>
              <a:rPr lang="en-US" baseline="-25000" dirty="0"/>
              <a:t>3</a:t>
            </a:r>
            <a:r>
              <a:rPr lang="en-US" dirty="0"/>
              <a:t>x</a:t>
            </a:r>
            <a:r>
              <a:rPr lang="en-US" baseline="-25000" dirty="0"/>
              <a:t>6</a:t>
            </a:r>
            <a:r>
              <a:rPr lang="en-US" dirty="0"/>
              <a:t>x</a:t>
            </a:r>
            <a:r>
              <a:rPr lang="en-US" baseline="-25000" dirty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non-linear modeling approach necessary</a:t>
            </a:r>
          </a:p>
          <a:p>
            <a:pPr lvl="5"/>
            <a:endParaRPr lang="en-US" dirty="0"/>
          </a:p>
          <a:p>
            <a:pPr lvl="1"/>
            <a:r>
              <a:rPr lang="en-US" dirty="0"/>
              <a:t>frequently used in GP literature</a:t>
            </a:r>
          </a:p>
          <a:p>
            <a:pPr lvl="5"/>
            <a:endParaRPr lang="en-US" dirty="0"/>
          </a:p>
          <a:p>
            <a:pPr lvl="1"/>
            <a:r>
              <a:rPr lang="en-US" dirty="0"/>
              <a:t>available as benchmark problem instance in HeuristicLab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Demonstration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1"/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import</a:t>
            </a:r>
            <a:endParaRPr lang="de-DE" dirty="0"/>
          </a:p>
          <a:p>
            <a:pPr lvl="1"/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variables</a:t>
            </a:r>
          </a:p>
          <a:p>
            <a:pPr lvl="1"/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partitions</a:t>
            </a:r>
            <a:r>
              <a:rPr lang="de-DE" dirty="0"/>
              <a:t> (</a:t>
            </a:r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)</a:t>
            </a:r>
          </a:p>
          <a:p>
            <a:pPr lvl="3"/>
            <a:endParaRPr lang="de-DE" dirty="0"/>
          </a:p>
          <a:p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3"/>
            <a:endParaRPr lang="de-DE" dirty="0"/>
          </a:p>
          <a:p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1"/>
            <a:r>
              <a:rPr lang="de-DE" dirty="0" err="1"/>
              <a:t>accuracy</a:t>
            </a:r>
            <a:r>
              <a:rPr lang="de-DE" dirty="0"/>
              <a:t> </a:t>
            </a:r>
            <a:r>
              <a:rPr lang="de-DE" dirty="0" err="1"/>
              <a:t>metrics</a:t>
            </a:r>
            <a:endParaRPr lang="de-DE" dirty="0"/>
          </a:p>
          <a:p>
            <a:pPr lvl="1"/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get HeuristicLab?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Download binaries</a:t>
            </a:r>
          </a:p>
          <a:p>
            <a:pPr lvl="1"/>
            <a:r>
              <a:rPr lang="en-US" dirty="0"/>
              <a:t>deployed as ZIP archives</a:t>
            </a:r>
          </a:p>
          <a:p>
            <a:pPr lvl="1"/>
            <a:r>
              <a:rPr lang="en-US" dirty="0"/>
              <a:t>latest stable version 3.3.14 "Denver"</a:t>
            </a:r>
          </a:p>
          <a:p>
            <a:pPr lvl="2"/>
            <a:r>
              <a:rPr lang="en-US" dirty="0"/>
              <a:t>released on July 24th, 2016</a:t>
            </a:r>
          </a:p>
          <a:p>
            <a:pPr lvl="1"/>
            <a:r>
              <a:rPr lang="en-US" dirty="0"/>
              <a:t>daily trunk builds</a:t>
            </a:r>
          </a:p>
          <a:p>
            <a:pPr lvl="1"/>
            <a:r>
              <a:rPr lang="en-US" dirty="0">
                <a:hlinkClick r:id="rId3"/>
              </a:rPr>
              <a:t>http://dev.heuristiclab.com/download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Check out sources</a:t>
            </a:r>
          </a:p>
          <a:p>
            <a:pPr lvl="1"/>
            <a:r>
              <a:rPr lang="en-US" dirty="0"/>
              <a:t>SVN repository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3.3.14 tag</a:t>
            </a:r>
          </a:p>
          <a:p>
            <a:pPr lvl="2"/>
            <a:r>
              <a:rPr lang="en-US" dirty="0">
                <a:hlinkClick r:id="rId4"/>
              </a:rPr>
              <a:t>https://src.heuristiclab.com/svn/core/tags/3.3.14</a:t>
            </a:r>
            <a:endParaRPr lang="en-US" dirty="0"/>
          </a:p>
          <a:p>
            <a:pPr lvl="1"/>
            <a:r>
              <a:rPr lang="en-US" dirty="0"/>
              <a:t>Stable development version</a:t>
            </a:r>
          </a:p>
          <a:p>
            <a:pPr lvl="2"/>
            <a:r>
              <a:rPr lang="en-US" dirty="0">
                <a:hlinkClick r:id="rId5"/>
              </a:rPr>
              <a:t>https://src.heuristiclab.com/svn/core/stable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License</a:t>
            </a:r>
          </a:p>
          <a:p>
            <a:pPr lvl="1"/>
            <a:r>
              <a:rPr lang="en-US" dirty="0"/>
              <a:t>GNU General Public License (Version 3)</a:t>
            </a:r>
          </a:p>
          <a:p>
            <a:pPr lvl="3"/>
            <a:endParaRPr lang="en-US" dirty="0"/>
          </a:p>
          <a:p>
            <a:r>
              <a:rPr lang="en-US" dirty="0"/>
              <a:t>System requirements</a:t>
            </a:r>
          </a:p>
          <a:p>
            <a:pPr lvl="1"/>
            <a:r>
              <a:rPr lang="en-US" dirty="0"/>
              <a:t>Microsoft .NET Framework 4.5</a:t>
            </a:r>
          </a:p>
          <a:p>
            <a:pPr lvl="1"/>
            <a:r>
              <a:rPr lang="en-US" dirty="0"/>
              <a:t>enough RAM and CPU power ;-)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3" y="2132856"/>
            <a:ext cx="2065372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Plugin Infrastructure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consists of many assemblies</a:t>
            </a:r>
          </a:p>
          <a:p>
            <a:pPr lvl="1"/>
            <a:r>
              <a:rPr lang="en-US" dirty="0"/>
              <a:t>150+ plugins in </a:t>
            </a:r>
            <a:r>
              <a:rPr lang="en-US" dirty="0" err="1"/>
              <a:t>HeuristicLab</a:t>
            </a:r>
            <a:r>
              <a:rPr lang="en-US" dirty="0"/>
              <a:t> 3.3.14</a:t>
            </a:r>
          </a:p>
          <a:p>
            <a:pPr lvl="1"/>
            <a:r>
              <a:rPr lang="en-US" dirty="0"/>
              <a:t>plugins can be loaded or unloaded at runtime</a:t>
            </a:r>
          </a:p>
          <a:p>
            <a:pPr lvl="1"/>
            <a:r>
              <a:rPr lang="en-US" dirty="0"/>
              <a:t>plugins can be updated via internet</a:t>
            </a:r>
          </a:p>
          <a:p>
            <a:pPr lvl="1"/>
            <a:r>
              <a:rPr lang="en-US" dirty="0"/>
              <a:t>application plugins provide GUI frontends</a:t>
            </a:r>
          </a:p>
          <a:p>
            <a:pPr lvl="3"/>
            <a:endParaRPr lang="en-US" dirty="0"/>
          </a:p>
          <a:p>
            <a:r>
              <a:rPr lang="en-US" dirty="0"/>
              <a:t>Extensibility</a:t>
            </a:r>
          </a:p>
          <a:p>
            <a:pPr lvl="1"/>
            <a:r>
              <a:rPr lang="en-US" dirty="0"/>
              <a:t>developing and deploying new plugins is easy</a:t>
            </a:r>
          </a:p>
          <a:p>
            <a:pPr lvl="1"/>
            <a:r>
              <a:rPr lang="en-US" dirty="0"/>
              <a:t>dependencies are explicitly defined, automatically checked and resolved</a:t>
            </a:r>
          </a:p>
          <a:p>
            <a:pPr lvl="1"/>
            <a:r>
              <a:rPr lang="en-US" dirty="0"/>
              <a:t>automatic discovery of interface implementations (service locator pattern)</a:t>
            </a:r>
          </a:p>
          <a:p>
            <a:pPr lvl="3"/>
            <a:endParaRPr lang="en-US" dirty="0"/>
          </a:p>
          <a:p>
            <a:r>
              <a:rPr lang="en-US" dirty="0"/>
              <a:t>Plugin Manager</a:t>
            </a:r>
          </a:p>
          <a:p>
            <a:pPr lvl="1"/>
            <a:r>
              <a:rPr lang="en-US" dirty="0"/>
              <a:t>GUI to check, install, update or delete plugins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/>
              <a:t>Symbolic</a:t>
            </a:r>
            <a:r>
              <a:rPr lang="de-AT" sz="3200" dirty="0"/>
              <a:t> Regression </a:t>
            </a:r>
            <a:r>
              <a:rPr lang="de-AT" sz="3200" dirty="0" err="1"/>
              <a:t>with</a:t>
            </a:r>
            <a:r>
              <a:rPr lang="de-AT" sz="3200" dirty="0"/>
              <a:t> </a:t>
            </a:r>
            <a:r>
              <a:rPr lang="de-AT" sz="3200" dirty="0" err="1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/>
              <a:t>evolve</a:t>
            </a:r>
            <a:r>
              <a:rPr lang="de-AT" dirty="0"/>
              <a:t> 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/>
              <a:t>structure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/>
              <a:t>white</a:t>
            </a:r>
            <a:r>
              <a:rPr lang="de-AT" dirty="0"/>
              <a:t>-box </a:t>
            </a:r>
            <a:r>
              <a:rPr lang="de-AT" dirty="0" err="1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Symbolic</a:t>
            </a:r>
            <a:r>
              <a:rPr lang="de-DE" dirty="0"/>
              <a:t> Regression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/>
              <a:t>Demonstration</a:t>
            </a:r>
          </a:p>
          <a:p>
            <a:pPr lvl="1"/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1"/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terminal </a:t>
            </a:r>
            <a:r>
              <a:rPr lang="de-DE" dirty="0" err="1"/>
              <a:t>set</a:t>
            </a:r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constraints</a:t>
            </a:r>
            <a:endParaRPr lang="de-DE" dirty="0"/>
          </a:p>
          <a:p>
            <a:pPr lvl="1"/>
            <a:r>
              <a:rPr lang="de-DE" dirty="0" err="1"/>
              <a:t>evaluation</a:t>
            </a:r>
            <a:endParaRPr lang="de-DE" dirty="0"/>
          </a:p>
          <a:p>
            <a:pPr lvl="5"/>
            <a:endParaRPr lang="de-DE" dirty="0"/>
          </a:p>
          <a:p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endParaRPr lang="de-DE" dirty="0"/>
          </a:p>
          <a:p>
            <a:pPr lvl="1"/>
            <a:r>
              <a:rPr lang="de-DE" dirty="0" err="1"/>
              <a:t>selection</a:t>
            </a:r>
            <a:endParaRPr lang="de-DE" dirty="0"/>
          </a:p>
          <a:p>
            <a:pPr lvl="1"/>
            <a:r>
              <a:rPr lang="de-DE" dirty="0" err="1"/>
              <a:t>mutation</a:t>
            </a:r>
            <a:endParaRPr lang="de-DE" dirty="0"/>
          </a:p>
          <a:p>
            <a:pPr lvl="5"/>
            <a:endParaRPr lang="de-DE" dirty="0"/>
          </a:p>
          <a:p>
            <a:r>
              <a:rPr lang="de-DE" dirty="0"/>
              <a:t>Analysis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accuracy</a:t>
            </a:r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33197" y="2132856"/>
            <a:ext cx="2074708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Plugin</a:t>
            </a:r>
            <a:r>
              <a:rPr lang="de-AT" dirty="0"/>
              <a:t> </a:t>
            </a:r>
            <a:r>
              <a:rPr lang="de-AT" dirty="0" err="1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GUI is made up of views</a:t>
            </a:r>
          </a:p>
          <a:p>
            <a:pPr lvl="1"/>
            <a:r>
              <a:rPr lang="en-US" dirty="0"/>
              <a:t>views are visual representations of content objects</a:t>
            </a:r>
          </a:p>
          <a:p>
            <a:pPr lvl="1"/>
            <a:r>
              <a:rPr lang="en-US" dirty="0"/>
              <a:t>views are composed in the same way as their content</a:t>
            </a:r>
          </a:p>
          <a:p>
            <a:pPr lvl="1"/>
            <a:r>
              <a:rPr lang="en-US" dirty="0"/>
              <a:t>views and content objects are loosely coupled</a:t>
            </a:r>
          </a:p>
          <a:p>
            <a:pPr lvl="1"/>
            <a:r>
              <a:rPr lang="en-US" dirty="0"/>
              <a:t>multiple different views may exist for the same content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Drag &amp; Drop</a:t>
            </a:r>
          </a:p>
          <a:p>
            <a:pPr lvl="1"/>
            <a:r>
              <a:rPr lang="en-US" dirty="0"/>
              <a:t>views support drag &amp; drop operations</a:t>
            </a:r>
          </a:p>
          <a:p>
            <a:pPr lvl="1"/>
            <a:r>
              <a:rPr lang="en-US" dirty="0"/>
              <a:t>content objects can be copied or moved (shift key)</a:t>
            </a:r>
          </a:p>
          <a:p>
            <a:pPr lvl="1"/>
            <a:r>
              <a:rPr lang="en-US" dirty="0"/>
              <a:t>enabled for collection items and content objects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Model </a:t>
            </a:r>
            <a:r>
              <a:rPr lang="de-DE" dirty="0" err="1"/>
              <a:t>Simplification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Demonstration</a:t>
            </a:r>
          </a:p>
          <a:p>
            <a:pPr lvl="1"/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visualization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impacts</a:t>
            </a:r>
            <a:endParaRPr lang="de-DE" dirty="0"/>
          </a:p>
          <a:p>
            <a:pPr lvl="5"/>
            <a:endParaRPr lang="de-DE" dirty="0"/>
          </a:p>
          <a:p>
            <a:pPr lvl="1"/>
            <a:r>
              <a:rPr lang="de-DE" dirty="0" err="1"/>
              <a:t>manual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DE" dirty="0"/>
          </a:p>
          <a:p>
            <a:pPr lvl="2"/>
            <a:r>
              <a:rPr lang="de-DE" dirty="0"/>
              <a:t>online update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6"/>
            <a:endParaRPr lang="de-DE" dirty="0"/>
          </a:p>
          <a:p>
            <a:pPr lvl="1"/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expor</a:t>
            </a:r>
            <a:r>
              <a:rPr lang="de-AT" dirty="0"/>
              <a:t>t</a:t>
            </a:r>
          </a:p>
          <a:p>
            <a:pPr lvl="2"/>
            <a:r>
              <a:rPr lang="de-DE" dirty="0"/>
              <a:t>Excel</a:t>
            </a:r>
          </a:p>
          <a:p>
            <a:pPr lvl="2"/>
            <a:r>
              <a:rPr lang="de-DE" dirty="0"/>
              <a:t>MATLAB</a:t>
            </a:r>
          </a:p>
          <a:p>
            <a:pPr lvl="2"/>
            <a:r>
              <a:rPr lang="de-DE" dirty="0" err="1"/>
              <a:t>LaTeX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Detailed</a:t>
            </a:r>
            <a:r>
              <a:rPr lang="de-DE" dirty="0"/>
              <a:t> Model Analysis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Symbolic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Manual </a:t>
            </a:r>
            <a:r>
              <a:rPr lang="de-DE" dirty="0" err="1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Symbolic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Textual</a:t>
            </a:r>
            <a:r>
              <a:rPr lang="de-DE" dirty="0"/>
              <a:t> </a:t>
            </a:r>
            <a:r>
              <a:rPr lang="de-DE" dirty="0" err="1"/>
              <a:t>Representations</a:t>
            </a:r>
            <a:r>
              <a:rPr lang="de-DE" dirty="0"/>
              <a:t> Are Also </a:t>
            </a:r>
            <a:r>
              <a:rPr lang="de-DE" dirty="0" err="1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/>
              <a:t>Use</a:t>
            </a:r>
            <a:r>
              <a:rPr lang="de-DE" sz="2400" dirty="0"/>
              <a:t> </a:t>
            </a:r>
            <a:r>
              <a:rPr lang="de-DE" sz="2400" i="1" dirty="0" err="1"/>
              <a:t>ViewHost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switch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textual</a:t>
            </a:r>
            <a:r>
              <a:rPr lang="de-DE" sz="2400" dirty="0"/>
              <a:t> </a:t>
            </a:r>
            <a:r>
              <a:rPr lang="de-DE" sz="2400" dirty="0" err="1"/>
              <a:t>representation</a:t>
            </a:r>
            <a:r>
              <a:rPr lang="de-DE" sz="2400" dirty="0"/>
              <a:t> </a:t>
            </a:r>
            <a:r>
              <a:rPr lang="de-DE" sz="2400" dirty="0" err="1"/>
              <a:t>view</a:t>
            </a:r>
            <a:r>
              <a:rPr lang="de-DE" sz="2400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Default </a:t>
            </a:r>
            <a:r>
              <a:rPr lang="de-DE" dirty="0" err="1"/>
              <a:t>Textual</a:t>
            </a:r>
            <a:r>
              <a:rPr lang="de-DE" dirty="0"/>
              <a:t> </a:t>
            </a:r>
            <a:r>
              <a:rPr lang="de-DE" dirty="0" err="1"/>
              <a:t>Representation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Textual</a:t>
            </a:r>
            <a:r>
              <a:rPr lang="de-DE" dirty="0"/>
              <a:t> </a:t>
            </a:r>
            <a:r>
              <a:rPr lang="de-DE" dirty="0" err="1"/>
              <a:t>Representation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Export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LaTeX</a:t>
            </a:r>
            <a:r>
              <a:rPr lang="de-DE" dirty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Variable </a:t>
            </a:r>
            <a:r>
              <a:rPr lang="de-DE" dirty="0" err="1"/>
              <a:t>Relevance</a:t>
            </a:r>
            <a:r>
              <a:rPr lang="de-DE" dirty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/>
              <a:t>Which</a:t>
            </a:r>
            <a:r>
              <a:rPr lang="de-DE" dirty="0"/>
              <a:t> variables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correct</a:t>
            </a:r>
            <a:r>
              <a:rPr lang="de-DE" dirty="0"/>
              <a:t> </a:t>
            </a:r>
            <a:r>
              <a:rPr lang="de-DE" dirty="0" err="1"/>
              <a:t>predictions</a:t>
            </a:r>
            <a:r>
              <a:rPr lang="de-DE" dirty="0"/>
              <a:t>?</a:t>
            </a:r>
          </a:p>
          <a:p>
            <a:pPr lvl="4"/>
            <a:endParaRPr lang="de-DE" dirty="0"/>
          </a:p>
          <a:p>
            <a:r>
              <a:rPr lang="de-DE" dirty="0"/>
              <a:t>Demonstration</a:t>
            </a:r>
          </a:p>
          <a:p>
            <a:pPr lvl="1"/>
            <a:r>
              <a:rPr lang="de-DE" dirty="0"/>
              <a:t>Variable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analyzer</a:t>
            </a:r>
            <a:endParaRPr lang="de-DE" dirty="0"/>
          </a:p>
          <a:p>
            <a:pPr lvl="1"/>
            <a:r>
              <a:rPr lang="de-DE" dirty="0" err="1"/>
              <a:t>symbol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analyzer</a:t>
            </a:r>
            <a:endParaRPr lang="de-DE" dirty="0"/>
          </a:p>
          <a:p>
            <a:pPr lvl="1"/>
            <a:r>
              <a:rPr lang="de-DE" dirty="0"/>
              <a:t>variable </a:t>
            </a:r>
            <a:r>
              <a:rPr lang="de-DE" dirty="0" err="1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3870</Words>
  <Application>Microsoft Office PowerPoint</Application>
  <PresentationFormat>Bildschirmpräsentation (4:3)</PresentationFormat>
  <Paragraphs>1113</Paragraphs>
  <Slides>123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123</vt:i4>
      </vt:variant>
    </vt:vector>
  </HeadingPairs>
  <TitlesOfParts>
    <vt:vector size="126" baseType="lpstr">
      <vt:lpstr>Arial</vt:lpstr>
      <vt:lpstr>Calibri</vt:lpstr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Scripts</vt:lpstr>
      <vt:lpstr>Debugging Algorithms</vt:lpstr>
      <vt:lpstr>Agenda</vt:lpstr>
      <vt:lpstr>Demonstration Part II: Data-based Modeling</vt:lpstr>
      <vt:lpstr>Introduction to Data-based Modeling</vt:lpstr>
      <vt:lpstr>Data Analysis in HeuristicLab</vt:lpstr>
      <vt:lpstr>Case Study: Regression</vt:lpstr>
      <vt:lpstr>Demonstration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 Wagner</cp:lastModifiedBy>
  <cp:revision>215</cp:revision>
  <dcterms:created xsi:type="dcterms:W3CDTF">2011-02-08T10:23:16Z</dcterms:created>
  <dcterms:modified xsi:type="dcterms:W3CDTF">2017-02-27T22:55:49Z</dcterms:modified>
</cp:coreProperties>
</file>