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3" r:id="rId4"/>
    <p:sldId id="258" r:id="rId5"/>
    <p:sldId id="262" r:id="rId6"/>
    <p:sldId id="257" r:id="rId7"/>
    <p:sldId id="274" r:id="rId8"/>
    <p:sldId id="271" r:id="rId9"/>
    <p:sldId id="272" r:id="rId10"/>
    <p:sldId id="282" r:id="rId11"/>
    <p:sldId id="283" r:id="rId12"/>
    <p:sldId id="277" r:id="rId13"/>
    <p:sldId id="266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9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839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9990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757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069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4858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452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09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45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76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10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–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Redesign HL Persistence to use Google Protocol Buffers</a:t>
            </a:r>
          </a:p>
          <a:p>
            <a:r>
              <a:rPr lang="en-US" dirty="0" smtClean="0"/>
              <a:t>Increase serialization/deserialization speed</a:t>
            </a:r>
          </a:p>
          <a:p>
            <a:r>
              <a:rPr lang="en-US" dirty="0" smtClean="0"/>
              <a:t>Decouple structure of HL objects from persistence data format</a:t>
            </a:r>
          </a:p>
          <a:p>
            <a:r>
              <a:rPr lang="en-US" dirty="0" smtClean="0"/>
              <a:t>Separate backward compatibility code from HL objects</a:t>
            </a:r>
          </a:p>
          <a:p>
            <a:r>
              <a:rPr lang="en-US" dirty="0" smtClean="0"/>
              <a:t>Support different formats of HL objects and converters to transform one format into another</a:t>
            </a:r>
          </a:p>
          <a:p>
            <a:endParaRPr lang="en-US" dirty="0"/>
          </a:p>
          <a:p>
            <a:r>
              <a:rPr lang="en-US" dirty="0" smtClean="0"/>
              <a:t>HL 4.0 will break persistence completely</a:t>
            </a:r>
          </a:p>
          <a:p>
            <a:r>
              <a:rPr lang="en-US" dirty="0" smtClean="0"/>
              <a:t>No converters from HL 3.3.x to HL 4.0 planned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0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Plugin</a:t>
            </a:r>
            <a:r>
              <a:rPr lang="de-DE" dirty="0"/>
              <a:t> Infrastructure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Optimizer</a:t>
            </a:r>
            <a:r>
              <a:rPr lang="de-AT" dirty="0" smtClean="0"/>
              <a:t> </a:t>
            </a:r>
            <a:r>
              <a:rPr lang="de-AT" dirty="0" err="1" smtClean="0"/>
              <a:t>starts</a:t>
            </a:r>
            <a:r>
              <a:rPr lang="de-AT" dirty="0" smtClean="0"/>
              <a:t> </a:t>
            </a:r>
            <a:r>
              <a:rPr lang="de-AT" dirty="0" err="1" smtClean="0"/>
              <a:t>directly</a:t>
            </a:r>
            <a:endParaRPr lang="de-AT" dirty="0" smtClean="0"/>
          </a:p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managements</a:t>
            </a:r>
            <a:r>
              <a:rPr lang="de-AT" dirty="0" smtClean="0"/>
              <a:t> </a:t>
            </a:r>
            <a:r>
              <a:rPr lang="de-AT" dirty="0" err="1" smtClean="0"/>
              <a:t>integrated</a:t>
            </a:r>
            <a:endParaRPr lang="de-AT" dirty="0" smtClean="0"/>
          </a:p>
          <a:p>
            <a:r>
              <a:rPr lang="de-AT" dirty="0" err="1" smtClean="0"/>
              <a:t>ErrorHandling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Views in </a:t>
            </a:r>
            <a:r>
              <a:rPr lang="de-AT" dirty="0" err="1" smtClean="0"/>
              <a:t>Mainform</a:t>
            </a:r>
            <a:endParaRPr lang="de-AT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10625" r="60200" b="50000"/>
          <a:stretch/>
        </p:blipFill>
        <p:spPr bwMode="auto">
          <a:xfrm>
            <a:off x="613956" y="3616832"/>
            <a:ext cx="3958044" cy="3022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19" y="3616832"/>
            <a:ext cx="4087398" cy="3022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22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Plugin</a:t>
            </a:r>
            <a:r>
              <a:rPr lang="de-DE" dirty="0" smtClean="0"/>
              <a:t> Information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89" b="24711"/>
          <a:stretch/>
        </p:blipFill>
        <p:spPr bwMode="auto">
          <a:xfrm>
            <a:off x="3994028" y="2955752"/>
            <a:ext cx="4903304" cy="335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68" y="1494149"/>
            <a:ext cx="6084087" cy="420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92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709" y="1376742"/>
            <a:ext cx="2366641" cy="548125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US" sz="2800" dirty="0"/>
              <a:t>Trunk solution contains 147 projects !!!</a:t>
            </a:r>
          </a:p>
          <a:p>
            <a:r>
              <a:rPr lang="en-US" dirty="0"/>
              <a:t>Fewer assemblies / plugins </a:t>
            </a:r>
          </a:p>
          <a:p>
            <a:pPr lvl="1"/>
            <a:r>
              <a:rPr lang="en-US" dirty="0" smtClean="0"/>
              <a:t>~ 15 projects 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r>
              <a:rPr lang="en-US" dirty="0"/>
              <a:t>R</a:t>
            </a:r>
            <a:r>
              <a:rPr lang="en-US" dirty="0" smtClean="0"/>
              <a:t>epository layout adaptions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/>
              <a:t>New Persistence</a:t>
            </a:r>
          </a:p>
          <a:p>
            <a:r>
              <a:rPr lang="en-US" dirty="0"/>
              <a:t>Plugin Infrastructure Changes</a:t>
            </a:r>
          </a:p>
          <a:p>
            <a:r>
              <a:rPr lang="en-US" dirty="0" smtClean="0"/>
              <a:t>Code 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</a:t>
            </a:r>
            <a:r>
              <a:rPr lang="en-US" dirty="0"/>
              <a:t>a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eleases until HL 4.0</a:t>
            </a:r>
          </a:p>
          <a:p>
            <a:pPr lvl="1"/>
            <a:r>
              <a:rPr lang="en-US" dirty="0"/>
              <a:t>March 2016 </a:t>
            </a:r>
            <a:r>
              <a:rPr lang="en-US" dirty="0" smtClean="0"/>
              <a:t> 	HL 3.3.14 “Unnamed”:</a:t>
            </a:r>
          </a:p>
          <a:p>
            <a:pPr lvl="1"/>
            <a:r>
              <a:rPr lang="en-US" dirty="0"/>
              <a:t>July 2016 </a:t>
            </a:r>
            <a:r>
              <a:rPr lang="en-US" dirty="0" smtClean="0"/>
              <a:t> 	HL 3.3.15 “Denver”</a:t>
            </a:r>
            <a:endParaRPr lang="en-US" sz="2800" dirty="0"/>
          </a:p>
          <a:p>
            <a:r>
              <a:rPr lang="en-US" dirty="0"/>
              <a:t>Between 3.3.15 and 4.0</a:t>
            </a:r>
          </a:p>
          <a:p>
            <a:pPr lvl="1"/>
            <a:r>
              <a:rPr lang="en-US" dirty="0"/>
              <a:t>Integration of new HL 4.0 features into trunk</a:t>
            </a:r>
          </a:p>
          <a:p>
            <a:pPr lvl="1"/>
            <a:r>
              <a:rPr lang="en-US" dirty="0"/>
              <a:t>HL3 Legacy </a:t>
            </a:r>
            <a:r>
              <a:rPr lang="en-US" dirty="0" smtClean="0"/>
              <a:t>branch</a:t>
            </a:r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Release in September 2016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resent HL 4.0 at APCASE 2016 </a:t>
            </a:r>
            <a:endParaRPr lang="en-US" sz="3300" dirty="0" smtClean="0"/>
          </a:p>
        </p:txBody>
      </p:sp>
      <p:pic>
        <p:nvPicPr>
          <p:cNvPr id="1026" name="Picture 2" descr="http://stablekernel.com/blog/wp-content/uploads/2014/12/road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756" y="365126"/>
            <a:ext cx="3903594" cy="122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Problem </a:t>
            </a:r>
            <a:r>
              <a:rPr lang="de-DE" dirty="0" err="1" smtClean="0"/>
              <a:t>types</a:t>
            </a:r>
            <a:endParaRPr lang="de-DE" dirty="0"/>
          </a:p>
          <a:p>
            <a:pPr lvl="1"/>
            <a:r>
              <a:rPr lang="de-DE" dirty="0" err="1" smtClean="0"/>
              <a:t>HeuristicOptimizationProblem</a:t>
            </a:r>
            <a:endParaRPr lang="de-DE" dirty="0" smtClean="0"/>
          </a:p>
          <a:p>
            <a:pPr lvl="2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1"/>
            <a:r>
              <a:rPr lang="de-DE" dirty="0" err="1" smtClean="0"/>
              <a:t>BasicProblem</a:t>
            </a:r>
            <a:endParaRPr lang="de-DE" dirty="0" smtClean="0"/>
          </a:p>
          <a:p>
            <a:pPr lvl="2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2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	</a:t>
            </a:r>
          </a:p>
          <a:p>
            <a:pPr lvl="1"/>
            <a:r>
              <a:rPr lang="de-DE" dirty="0" err="1" smtClean="0"/>
              <a:t>EngineAlgorithm</a:t>
            </a:r>
            <a:endParaRPr lang="de-DE" dirty="0" smtClean="0"/>
          </a:p>
          <a:p>
            <a:pPr lvl="2"/>
            <a:r>
              <a:rPr lang="de-DE" dirty="0" smtClean="0"/>
              <a:t>Models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1"/>
            <a:r>
              <a:rPr lang="de-DE" dirty="0" err="1" smtClean="0"/>
              <a:t>BasicAlgorithm</a:t>
            </a:r>
            <a:endParaRPr lang="de-DE" dirty="0" smtClean="0"/>
          </a:p>
          <a:p>
            <a:pPr lvl="2"/>
            <a:r>
              <a:rPr lang="de-DE" dirty="0" err="1" smtClean="0"/>
              <a:t>Algorithm</a:t>
            </a:r>
            <a:r>
              <a:rPr lang="de-DE" dirty="0" smtClean="0"/>
              <a:t> in pure C# </a:t>
            </a:r>
            <a:r>
              <a:rPr lang="de-DE" dirty="0" err="1" smtClean="0"/>
              <a:t>code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159026" y="2609056"/>
            <a:ext cx="4470124" cy="30206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600" dirty="0" err="1">
                <a:solidFill>
                  <a:srgbClr val="0000FF"/>
                </a:solidFill>
              </a:rPr>
              <a:t>public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FF0000"/>
                </a:solidFill>
              </a:rPr>
              <a:t>class</a:t>
            </a:r>
            <a:r>
              <a:rPr lang="de-DE" sz="1600" dirty="0"/>
              <a:t> </a:t>
            </a:r>
            <a:r>
              <a:rPr lang="de-DE" sz="1600" dirty="0" err="1"/>
              <a:t>CompiledSingleObjectiveProblemDefinition</a:t>
            </a:r>
            <a:r>
              <a:rPr lang="de-DE" sz="1600" dirty="0"/>
              <a:t> : </a:t>
            </a:r>
            <a:r>
              <a:rPr lang="de-DE" sz="1600" dirty="0" err="1"/>
              <a:t>CompiledProblemDefinition</a:t>
            </a:r>
            <a:r>
              <a:rPr lang="de-DE" sz="1600" dirty="0"/>
              <a:t>, </a:t>
            </a:r>
            <a:r>
              <a:rPr lang="de-DE" sz="1600" dirty="0" err="1"/>
              <a:t>ISingleObjectiveProblemDefinition</a:t>
            </a:r>
            <a:r>
              <a:rPr lang="de-DE" sz="1600" dirty="0"/>
              <a:t> {</a:t>
            </a:r>
            <a:br>
              <a:rPr lang="de-DE" sz="1600" dirty="0"/>
            </a:b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> </a:t>
            </a:r>
            <a:r>
              <a:rPr lang="de-DE" sz="1600" dirty="0" err="1">
                <a:solidFill>
                  <a:srgbClr val="0000FF"/>
                </a:solidFill>
              </a:rPr>
              <a:t>public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A52A2A"/>
                </a:solidFill>
              </a:rPr>
              <a:t>override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FF0000"/>
                </a:solidFill>
              </a:rPr>
              <a:t>void</a:t>
            </a:r>
            <a:r>
              <a:rPr lang="de-DE" sz="1600" dirty="0"/>
              <a:t> </a:t>
            </a:r>
            <a:r>
              <a:rPr lang="de-DE" sz="1600" dirty="0">
                <a:solidFill>
                  <a:srgbClr val="191970"/>
                </a:solidFill>
              </a:rPr>
              <a:t>Initialize</a:t>
            </a:r>
            <a:r>
              <a:rPr lang="de-DE" sz="1600" dirty="0"/>
              <a:t>() {</a:t>
            </a:r>
            <a:br>
              <a:rPr lang="de-DE" sz="1600" dirty="0"/>
            </a:br>
            <a:r>
              <a:rPr lang="de-DE" sz="1600" dirty="0"/>
              <a:t>  Encoding = </a:t>
            </a:r>
            <a:r>
              <a:rPr lang="de-DE" sz="1600" dirty="0" err="1">
                <a:solidFill>
                  <a:srgbClr val="008B8B"/>
                </a:solidFill>
              </a:rPr>
              <a:t>new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191970"/>
                </a:solidFill>
              </a:rPr>
              <a:t>RealVectorEncoding</a:t>
            </a:r>
            <a:r>
              <a:rPr lang="de-DE" sz="1600" dirty="0"/>
              <a:t>(</a:t>
            </a:r>
            <a:r>
              <a:rPr lang="de-DE" sz="1600" dirty="0">
                <a:solidFill>
                  <a:srgbClr val="0000FF"/>
                </a:solidFill>
              </a:rPr>
              <a:t>"r"</a:t>
            </a:r>
            <a:r>
              <a:rPr lang="de-DE" sz="1600" dirty="0"/>
              <a:t>, </a:t>
            </a:r>
            <a:r>
              <a:rPr lang="de-DE" sz="1400" dirty="0" err="1"/>
              <a:t>length</a:t>
            </a:r>
            <a:r>
              <a:rPr lang="de-DE" sz="1600" dirty="0"/>
              <a:t>: </a:t>
            </a:r>
            <a:r>
              <a:rPr lang="de-DE" sz="1600" dirty="0" smtClean="0">
                <a:solidFill>
                  <a:srgbClr val="00008B"/>
                </a:solidFill>
              </a:rPr>
              <a:t>5</a:t>
            </a:r>
            <a:r>
              <a:rPr lang="de-DE" sz="1600" dirty="0" smtClean="0"/>
              <a:t>);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/>
              <a:t>}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err="1" smtClean="0">
                <a:solidFill>
                  <a:srgbClr val="0000FF"/>
                </a:solidFill>
              </a:rPr>
              <a:t>public</a:t>
            </a:r>
            <a:r>
              <a:rPr lang="de-DE" sz="1600" dirty="0" smtClean="0"/>
              <a:t> </a:t>
            </a:r>
            <a:r>
              <a:rPr lang="de-DE" sz="1600" dirty="0">
                <a:solidFill>
                  <a:srgbClr val="FF0000"/>
                </a:solidFill>
              </a:rPr>
              <a:t>double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191970"/>
                </a:solidFill>
              </a:rPr>
              <a:t>Evaluate</a:t>
            </a:r>
            <a:r>
              <a:rPr lang="de-DE" sz="1600" dirty="0"/>
              <a:t>(</a:t>
            </a:r>
            <a:r>
              <a:rPr lang="de-DE" sz="1600" b="1" dirty="0"/>
              <a:t>Individual </a:t>
            </a:r>
            <a:r>
              <a:rPr lang="de-DE" sz="1600" b="1" dirty="0" err="1"/>
              <a:t>individual</a:t>
            </a:r>
            <a:r>
              <a:rPr lang="de-DE" sz="1600" dirty="0"/>
              <a:t>,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/>
              <a:t>IRandom</a:t>
            </a:r>
            <a:r>
              <a:rPr lang="de-DE" sz="1600" dirty="0" smtClean="0"/>
              <a:t> </a:t>
            </a:r>
            <a:r>
              <a:rPr lang="de-DE" sz="1600" dirty="0" err="1"/>
              <a:t>random</a:t>
            </a:r>
            <a:r>
              <a:rPr lang="de-DE" sz="1600" dirty="0"/>
              <a:t>) {</a:t>
            </a:r>
            <a:br>
              <a:rPr lang="de-DE" sz="1600" dirty="0"/>
            </a:br>
            <a:r>
              <a:rPr lang="de-DE" sz="1600" dirty="0"/>
              <a:t>      </a:t>
            </a:r>
            <a:r>
              <a:rPr lang="de-DE" sz="1600" dirty="0" err="1">
                <a:solidFill>
                  <a:srgbClr val="000080"/>
                </a:solidFill>
              </a:rPr>
              <a:t>var</a:t>
            </a:r>
            <a:r>
              <a:rPr lang="de-DE" sz="1600" dirty="0"/>
              <a:t> </a:t>
            </a:r>
            <a:r>
              <a:rPr lang="de-DE" sz="1600" dirty="0" err="1"/>
              <a:t>quality</a:t>
            </a:r>
            <a:r>
              <a:rPr lang="de-DE" sz="1600" dirty="0"/>
              <a:t> = </a:t>
            </a:r>
            <a:r>
              <a:rPr lang="de-DE" sz="1600" dirty="0">
                <a:solidFill>
                  <a:srgbClr val="00008B"/>
                </a:solidFill>
              </a:rPr>
              <a:t>0.0</a:t>
            </a:r>
            <a:r>
              <a:rPr lang="de-DE" sz="1600" dirty="0"/>
              <a:t>;</a:t>
            </a:r>
            <a:br>
              <a:rPr lang="de-DE" sz="1600" dirty="0"/>
            </a:br>
            <a:r>
              <a:rPr lang="de-DE" sz="1600" dirty="0"/>
              <a:t>      </a:t>
            </a:r>
            <a:r>
              <a:rPr lang="de-DE" sz="1600" dirty="0" err="1"/>
              <a:t>quality</a:t>
            </a:r>
            <a:r>
              <a:rPr lang="de-DE" sz="1600" dirty="0"/>
              <a:t> = </a:t>
            </a:r>
            <a:r>
              <a:rPr lang="de-DE" sz="1600" b="1" dirty="0" err="1"/>
              <a:t>individual.</a:t>
            </a:r>
            <a:r>
              <a:rPr lang="de-DE" sz="1600" b="1" dirty="0" err="1">
                <a:solidFill>
                  <a:srgbClr val="191970"/>
                </a:solidFill>
              </a:rPr>
              <a:t>RealVector</a:t>
            </a:r>
            <a:r>
              <a:rPr lang="de-DE" sz="1600" b="1" dirty="0"/>
              <a:t>(</a:t>
            </a:r>
            <a:r>
              <a:rPr lang="de-DE" sz="1600" b="1" dirty="0">
                <a:solidFill>
                  <a:srgbClr val="0000FF"/>
                </a:solidFill>
              </a:rPr>
              <a:t>"r</a:t>
            </a:r>
            <a:r>
              <a:rPr lang="de-DE" sz="1600" b="1" dirty="0" smtClean="0">
                <a:solidFill>
                  <a:srgbClr val="0000FF"/>
                </a:solidFill>
              </a:rPr>
              <a:t>"</a:t>
            </a:r>
            <a:r>
              <a:rPr lang="de-DE" sz="1600" b="1" dirty="0" smtClean="0"/>
              <a:t>)</a:t>
            </a:r>
            <a:br>
              <a:rPr lang="de-DE" sz="1600" b="1" dirty="0" smtClean="0"/>
            </a:br>
            <a:r>
              <a:rPr lang="de-DE" sz="1600" b="1" dirty="0" smtClean="0"/>
              <a:t>	.</a:t>
            </a:r>
            <a:r>
              <a:rPr lang="de-DE" sz="1600" dirty="0" err="1">
                <a:solidFill>
                  <a:srgbClr val="191970"/>
                </a:solidFill>
              </a:rPr>
              <a:t>Sum</a:t>
            </a:r>
            <a:r>
              <a:rPr lang="de-DE" sz="1600" dirty="0"/>
              <a:t>(x =&gt; x * x);</a:t>
            </a:r>
            <a:br>
              <a:rPr lang="de-DE" sz="1600" dirty="0"/>
            </a:br>
            <a:r>
              <a:rPr lang="de-DE" sz="1600" dirty="0"/>
              <a:t>      </a:t>
            </a:r>
            <a:r>
              <a:rPr lang="de-DE" sz="1600" dirty="0" err="1">
                <a:solidFill>
                  <a:srgbClr val="000080"/>
                </a:solidFill>
              </a:rPr>
              <a:t>return</a:t>
            </a:r>
            <a:r>
              <a:rPr lang="de-DE" sz="1600" dirty="0"/>
              <a:t> </a:t>
            </a:r>
            <a:r>
              <a:rPr lang="de-DE" sz="1600" dirty="0" err="1"/>
              <a:t>quality</a:t>
            </a:r>
            <a:r>
              <a:rPr lang="de-DE" sz="1600" dirty="0"/>
              <a:t>;</a:t>
            </a:r>
            <a:br>
              <a:rPr lang="de-DE" sz="1600" dirty="0"/>
            </a:br>
            <a:r>
              <a:rPr lang="de-DE" sz="1600" dirty="0"/>
              <a:t>    }</a:t>
            </a:r>
            <a:br>
              <a:rPr lang="de-DE" sz="1600" dirty="0"/>
            </a:br>
            <a:endParaRPr lang="de-DE" sz="16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4629150" y="2736056"/>
            <a:ext cx="4514850" cy="30206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600" dirty="0" err="1">
                <a:solidFill>
                  <a:srgbClr val="0000FF"/>
                </a:solidFill>
              </a:rPr>
              <a:t>public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FF0000"/>
                </a:solidFill>
              </a:rPr>
              <a:t>class</a:t>
            </a:r>
            <a:r>
              <a:rPr lang="de-DE" sz="1600" dirty="0"/>
              <a:t> </a:t>
            </a:r>
            <a:r>
              <a:rPr lang="de-DE" sz="1600" dirty="0" err="1"/>
              <a:t>CompiledSingleObjectiveProblemDefinition</a:t>
            </a:r>
            <a:r>
              <a:rPr lang="de-DE" sz="1600" dirty="0"/>
              <a:t> : </a:t>
            </a:r>
            <a:r>
              <a:rPr lang="de-DE" sz="1600" dirty="0" err="1" smtClean="0"/>
              <a:t>CompiledSingleObjectiveProblemDefinition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b="1" dirty="0" smtClean="0"/>
              <a:t>&lt;</a:t>
            </a:r>
            <a:r>
              <a:rPr lang="de-DE" sz="1600" b="1" dirty="0" err="1"/>
              <a:t>RealVectorEncoding</a:t>
            </a:r>
            <a:r>
              <a:rPr lang="de-DE" sz="1600" b="1" dirty="0"/>
              <a:t>, </a:t>
            </a:r>
            <a:r>
              <a:rPr lang="de-DE" sz="1600" b="1" dirty="0" err="1"/>
              <a:t>RealVector</a:t>
            </a:r>
            <a:r>
              <a:rPr lang="de-DE" sz="1600" b="1" dirty="0"/>
              <a:t>&gt;</a:t>
            </a:r>
            <a:r>
              <a:rPr lang="de-DE" sz="1600" dirty="0"/>
              <a:t> {</a:t>
            </a:r>
            <a:br>
              <a:rPr lang="de-DE" sz="1600" dirty="0"/>
            </a:b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> </a:t>
            </a:r>
            <a:r>
              <a:rPr lang="de-DE" sz="1600" dirty="0" err="1">
                <a:solidFill>
                  <a:srgbClr val="0000FF"/>
                </a:solidFill>
              </a:rPr>
              <a:t>public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A52A2A"/>
                </a:solidFill>
              </a:rPr>
              <a:t>override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FF0000"/>
                </a:solidFill>
              </a:rPr>
              <a:t>void</a:t>
            </a:r>
            <a:r>
              <a:rPr lang="de-DE" sz="1600" dirty="0"/>
              <a:t> </a:t>
            </a:r>
            <a:r>
              <a:rPr lang="de-DE" sz="1600" dirty="0">
                <a:solidFill>
                  <a:srgbClr val="191970"/>
                </a:solidFill>
              </a:rPr>
              <a:t>Initialize</a:t>
            </a:r>
            <a:r>
              <a:rPr lang="de-DE" sz="1600" dirty="0"/>
              <a:t>() { }</a:t>
            </a:r>
            <a:br>
              <a:rPr lang="de-DE" sz="1600" dirty="0"/>
            </a:br>
            <a:r>
              <a:rPr lang="de-DE" sz="1600" dirty="0"/>
              <a:t/>
            </a:r>
            <a:br>
              <a:rPr lang="de-DE" sz="1600" dirty="0"/>
            </a:br>
            <a:endParaRPr lang="de-DE" sz="1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sz="1600" dirty="0"/>
              <a:t> </a:t>
            </a:r>
            <a:r>
              <a:rPr lang="de-DE" sz="1600" dirty="0" err="1" smtClean="0">
                <a:solidFill>
                  <a:srgbClr val="0000FF"/>
                </a:solidFill>
              </a:rPr>
              <a:t>public</a:t>
            </a:r>
            <a:r>
              <a:rPr lang="de-DE" sz="1600" dirty="0" smtClean="0"/>
              <a:t> </a:t>
            </a:r>
            <a:r>
              <a:rPr lang="de-DE" sz="1600" dirty="0" err="1">
                <a:solidFill>
                  <a:srgbClr val="A52A2A"/>
                </a:solidFill>
              </a:rPr>
              <a:t>override</a:t>
            </a:r>
            <a:r>
              <a:rPr lang="de-DE" sz="1600" dirty="0"/>
              <a:t> </a:t>
            </a:r>
            <a:r>
              <a:rPr lang="de-DE" sz="1600" dirty="0">
                <a:solidFill>
                  <a:srgbClr val="FF0000"/>
                </a:solidFill>
              </a:rPr>
              <a:t>double</a:t>
            </a:r>
            <a:r>
              <a:rPr lang="de-DE" sz="1600" dirty="0"/>
              <a:t> </a:t>
            </a:r>
            <a:r>
              <a:rPr lang="de-DE" sz="1600" dirty="0" err="1">
                <a:solidFill>
                  <a:srgbClr val="191970"/>
                </a:solidFill>
              </a:rPr>
              <a:t>Evaluate</a:t>
            </a:r>
            <a:r>
              <a:rPr lang="de-DE" sz="1600" dirty="0"/>
              <a:t>(</a:t>
            </a:r>
            <a:r>
              <a:rPr lang="de-DE" sz="1600" b="1" dirty="0" err="1"/>
              <a:t>RealVector</a:t>
            </a:r>
            <a:r>
              <a:rPr lang="de-DE" sz="1600" b="1" dirty="0"/>
              <a:t> </a:t>
            </a:r>
            <a:r>
              <a:rPr lang="de-DE" sz="1600" b="1" dirty="0" err="1"/>
              <a:t>solution</a:t>
            </a:r>
            <a:r>
              <a:rPr lang="de-DE" sz="1600" dirty="0"/>
              <a:t>, </a:t>
            </a:r>
            <a:r>
              <a:rPr lang="de-DE" sz="1600" dirty="0" err="1"/>
              <a:t>IRandom</a:t>
            </a:r>
            <a:r>
              <a:rPr lang="de-DE" sz="1600" dirty="0"/>
              <a:t> </a:t>
            </a:r>
            <a:r>
              <a:rPr lang="de-DE" sz="1600" dirty="0" err="1"/>
              <a:t>random</a:t>
            </a:r>
            <a:r>
              <a:rPr lang="de-DE" sz="1600" dirty="0"/>
              <a:t>) {</a:t>
            </a:r>
            <a:br>
              <a:rPr lang="de-DE" sz="1600" dirty="0"/>
            </a:br>
            <a:r>
              <a:rPr lang="de-DE" sz="1600" dirty="0"/>
              <a:t>      </a:t>
            </a:r>
            <a:r>
              <a:rPr lang="de-DE" sz="1600" dirty="0" err="1">
                <a:solidFill>
                  <a:srgbClr val="000080"/>
                </a:solidFill>
              </a:rPr>
              <a:t>var</a:t>
            </a:r>
            <a:r>
              <a:rPr lang="de-DE" sz="1600" dirty="0"/>
              <a:t> </a:t>
            </a:r>
            <a:r>
              <a:rPr lang="de-DE" sz="1600" dirty="0" err="1"/>
              <a:t>quality</a:t>
            </a:r>
            <a:r>
              <a:rPr lang="de-DE" sz="1600" dirty="0"/>
              <a:t> = </a:t>
            </a:r>
            <a:r>
              <a:rPr lang="de-DE" sz="1600" dirty="0">
                <a:solidFill>
                  <a:srgbClr val="00008B"/>
                </a:solidFill>
              </a:rPr>
              <a:t>0.0</a:t>
            </a:r>
            <a:r>
              <a:rPr lang="de-DE" sz="1600" dirty="0"/>
              <a:t>;</a:t>
            </a:r>
            <a:br>
              <a:rPr lang="de-DE" sz="1600" dirty="0"/>
            </a:br>
            <a:r>
              <a:rPr lang="de-DE" sz="1600" dirty="0"/>
              <a:t>      </a:t>
            </a:r>
            <a:r>
              <a:rPr lang="de-DE" sz="1600" dirty="0" err="1"/>
              <a:t>quality</a:t>
            </a:r>
            <a:r>
              <a:rPr lang="de-DE" sz="1600" dirty="0"/>
              <a:t> = </a:t>
            </a:r>
            <a:r>
              <a:rPr lang="de-DE" sz="1600" b="1" dirty="0" err="1"/>
              <a:t>solution.</a:t>
            </a:r>
            <a:r>
              <a:rPr lang="de-DE" sz="1600" b="1" dirty="0" err="1">
                <a:solidFill>
                  <a:srgbClr val="191970"/>
                </a:solidFill>
              </a:rPr>
              <a:t>Sum</a:t>
            </a:r>
            <a:r>
              <a:rPr lang="de-DE" sz="1600" b="1" dirty="0"/>
              <a:t>(x =&gt; x * x);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>      </a:t>
            </a:r>
            <a:r>
              <a:rPr lang="de-DE" sz="1600" dirty="0" err="1">
                <a:solidFill>
                  <a:srgbClr val="000080"/>
                </a:solidFill>
              </a:rPr>
              <a:t>return</a:t>
            </a:r>
            <a:r>
              <a:rPr lang="de-DE" sz="1600" dirty="0"/>
              <a:t> </a:t>
            </a:r>
            <a:r>
              <a:rPr lang="de-DE" sz="1600" dirty="0" err="1"/>
              <a:t>quality</a:t>
            </a:r>
            <a:r>
              <a:rPr lang="de-DE" sz="1600" dirty="0"/>
              <a:t>;</a:t>
            </a:r>
            <a:br>
              <a:rPr lang="de-DE" sz="1600" dirty="0"/>
            </a:br>
            <a:r>
              <a:rPr lang="de-DE" sz="1600" dirty="0"/>
              <a:t> </a:t>
            </a:r>
            <a:r>
              <a:rPr lang="de-DE" sz="1600" dirty="0" smtClean="0"/>
              <a:t>}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 smtClean="0"/>
              <a:t>BasicAlgorithms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108070"/>
          </a:xfrm>
        </p:spPr>
        <p:txBody>
          <a:bodyPr>
            <a:normAutofit/>
          </a:bodyPr>
          <a:lstStyle/>
          <a:p>
            <a:r>
              <a:rPr lang="en-US" dirty="0" err="1"/>
              <a:t>BasicAlgorithms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Parameter-less </a:t>
            </a:r>
            <a:r>
              <a:rPr lang="en-US" dirty="0"/>
              <a:t>Population </a:t>
            </a:r>
            <a:r>
              <a:rPr lang="en-US" dirty="0" smtClean="0"/>
              <a:t>Pyramid </a:t>
            </a:r>
            <a:r>
              <a:rPr lang="en-US" dirty="0"/>
              <a:t>was implemented within one week</a:t>
            </a:r>
          </a:p>
          <a:p>
            <a:pPr lvl="1"/>
            <a:r>
              <a:rPr lang="en-US" dirty="0" smtClean="0"/>
              <a:t>Implement </a:t>
            </a:r>
            <a:r>
              <a:rPr lang="en-US" dirty="0" smtClean="0"/>
              <a:t>Run(…) so that it supports pause/resume</a:t>
            </a:r>
            <a:endParaRPr lang="en-US" dirty="0"/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</a:t>
            </a:r>
            <a:r>
              <a:rPr lang="en-US" dirty="0" smtClean="0"/>
              <a:t>has been added</a:t>
            </a:r>
          </a:p>
          <a:p>
            <a:pPr lvl="1"/>
            <a:r>
              <a:rPr lang="en-US" dirty="0" smtClean="0"/>
              <a:t>Specific </a:t>
            </a:r>
            <a:r>
              <a:rPr lang="en-US" dirty="0" smtClean="0"/>
              <a:t>algorithm is responsible for supporting </a:t>
            </a:r>
            <a:r>
              <a:rPr lang="en-US" dirty="0" smtClean="0"/>
              <a:t>pause/resume (</a:t>
            </a:r>
            <a:r>
              <a:rPr lang="en-US" dirty="0" err="1" smtClean="0"/>
              <a:t>CancellationToken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1035250" y="4776353"/>
            <a:ext cx="7909967" cy="177684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600" dirty="0" err="1" smtClean="0">
                <a:solidFill>
                  <a:srgbClr val="0000FF"/>
                </a:solidFill>
              </a:rPr>
              <a:t>protected</a:t>
            </a:r>
            <a:r>
              <a:rPr lang="de-AT" sz="1600" dirty="0" smtClean="0"/>
              <a:t> </a:t>
            </a:r>
            <a:r>
              <a:rPr lang="de-AT" sz="1600" dirty="0">
                <a:solidFill>
                  <a:srgbClr val="A52A2A"/>
                </a:solidFill>
              </a:rPr>
              <a:t>override</a:t>
            </a:r>
            <a:r>
              <a:rPr lang="de-AT" sz="1600" dirty="0"/>
              <a:t> </a:t>
            </a:r>
            <a:r>
              <a:rPr lang="de-AT" sz="1600" dirty="0">
                <a:solidFill>
                  <a:srgbClr val="FF0000"/>
                </a:solidFill>
              </a:rPr>
              <a:t>void</a:t>
            </a:r>
            <a:r>
              <a:rPr lang="de-AT" sz="1600" dirty="0"/>
              <a:t> </a:t>
            </a:r>
            <a:r>
              <a:rPr lang="de-AT" sz="1600" dirty="0">
                <a:solidFill>
                  <a:srgbClr val="191970"/>
                </a:solidFill>
              </a:rPr>
              <a:t>Run</a:t>
            </a:r>
            <a:r>
              <a:rPr lang="de-AT" sz="1600" dirty="0"/>
              <a:t>(CancellationToken cancellationToken) {</a:t>
            </a:r>
            <a:br>
              <a:rPr lang="de-AT" sz="1600" dirty="0"/>
            </a:br>
            <a:r>
              <a:rPr lang="de-AT" sz="1600" dirty="0"/>
              <a:t>  </a:t>
            </a:r>
            <a:r>
              <a:rPr lang="de-AT" sz="1600" dirty="0">
                <a:solidFill>
                  <a:srgbClr val="0000FF"/>
                </a:solidFill>
              </a:rPr>
              <a:t>while</a:t>
            </a:r>
            <a:r>
              <a:rPr lang="de-AT" sz="1600" dirty="0"/>
              <a:t> (ResultsIterations &lt; </a:t>
            </a:r>
            <a:r>
              <a:rPr lang="de-AT" sz="1600" dirty="0" err="1"/>
              <a:t>Iterations</a:t>
            </a:r>
            <a:r>
              <a:rPr lang="de-AT" sz="1600" dirty="0" smtClean="0"/>
              <a:t>) {</a:t>
            </a:r>
            <a:r>
              <a:rPr lang="de-AT" sz="1600" dirty="0"/>
              <a:t/>
            </a:r>
            <a:br>
              <a:rPr lang="de-AT" sz="1600" dirty="0"/>
            </a:br>
            <a:r>
              <a:rPr lang="de-AT" sz="1600" dirty="0"/>
              <a:t>    </a:t>
            </a:r>
            <a:r>
              <a:rPr lang="de-AT" sz="1600" dirty="0" err="1"/>
              <a:t>cancellationToken.</a:t>
            </a:r>
            <a:r>
              <a:rPr lang="de-AT" sz="1600" dirty="0" err="1">
                <a:solidFill>
                  <a:srgbClr val="191970"/>
                </a:solidFill>
              </a:rPr>
              <a:t>ThrowIfCancellationRequested</a:t>
            </a:r>
            <a:r>
              <a:rPr lang="de-AT" sz="1600" dirty="0" smtClean="0"/>
              <a:t>();</a:t>
            </a:r>
            <a:r>
              <a:rPr lang="de-AT" sz="1600" dirty="0"/>
              <a:t/>
            </a:r>
            <a:br>
              <a:rPr lang="de-AT" sz="1600" dirty="0"/>
            </a:br>
            <a:r>
              <a:rPr lang="de-AT" sz="1600" dirty="0"/>
              <a:t>    </a:t>
            </a:r>
            <a:r>
              <a:rPr lang="de-AT" sz="1600" dirty="0">
                <a:solidFill>
                  <a:srgbClr val="008000"/>
                </a:solidFill>
              </a:rPr>
              <a:t>// execute </a:t>
            </a:r>
            <a:r>
              <a:rPr lang="de-AT" sz="1600" dirty="0" err="1">
                <a:solidFill>
                  <a:srgbClr val="008000"/>
                </a:solidFill>
              </a:rPr>
              <a:t>one</a:t>
            </a:r>
            <a:r>
              <a:rPr lang="de-AT" sz="1600" dirty="0">
                <a:solidFill>
                  <a:srgbClr val="008000"/>
                </a:solidFill>
              </a:rPr>
              <a:t> </a:t>
            </a:r>
            <a:r>
              <a:rPr lang="de-AT" sz="1600" dirty="0" err="1" smtClean="0">
                <a:solidFill>
                  <a:srgbClr val="008000"/>
                </a:solidFill>
              </a:rPr>
              <a:t>iteration</a:t>
            </a:r>
            <a:r>
              <a:rPr lang="de-AT" sz="1600" dirty="0"/>
              <a:t/>
            </a:r>
            <a:br>
              <a:rPr lang="de-AT" sz="1600" dirty="0"/>
            </a:br>
            <a:r>
              <a:rPr lang="de-AT" sz="1600" dirty="0"/>
              <a:t>    ResultsIterations++;</a:t>
            </a:r>
            <a:br>
              <a:rPr lang="de-AT" sz="1600" dirty="0"/>
            </a:br>
            <a:r>
              <a:rPr lang="de-AT" sz="1600" dirty="0"/>
              <a:t>  </a:t>
            </a:r>
            <a:r>
              <a:rPr lang="de-AT" sz="1600" dirty="0" smtClean="0"/>
              <a:t>}</a:t>
            </a:r>
            <a:br>
              <a:rPr lang="de-AT" sz="1600" dirty="0" smtClean="0"/>
            </a:br>
            <a:r>
              <a:rPr lang="de-AT" sz="1600" dirty="0" smtClean="0"/>
              <a:t>}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4197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Algorithm.Start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an </a:t>
            </a:r>
            <a:r>
              <a:rPr lang="de-DE" dirty="0" err="1" smtClean="0"/>
              <a:t>async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endParaRPr lang="de-DE" dirty="0" smtClean="0"/>
          </a:p>
          <a:p>
            <a:r>
              <a:rPr lang="de-DE" dirty="0"/>
              <a:t>Sample </a:t>
            </a:r>
            <a:r>
              <a:rPr lang="de-DE" dirty="0" err="1"/>
              <a:t>tests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scripts</a:t>
            </a:r>
            <a:r>
              <a:rPr lang="de-DE" dirty="0" smtClean="0"/>
              <a:t> must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helper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smtClean="0"/>
              <a:t>Call Start </a:t>
            </a:r>
            <a:r>
              <a:rPr lang="de-DE" dirty="0" err="1" smtClean="0"/>
              <a:t>synchronously</a:t>
            </a:r>
            <a:endParaRPr lang="de-DE" dirty="0"/>
          </a:p>
          <a:p>
            <a:r>
              <a:rPr lang="de-DE" dirty="0" err="1" smtClean="0"/>
              <a:t>IExecutable.Start</a:t>
            </a:r>
            <a:r>
              <a:rPr lang="de-DE" dirty="0" smtClean="0"/>
              <a:t> </a:t>
            </a:r>
            <a:r>
              <a:rPr lang="de-DE" dirty="0"/>
              <a:t>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373678" y="4280015"/>
            <a:ext cx="3401984" cy="104740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endParaRPr lang="de-DE" sz="900" dirty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1197575" y="4432874"/>
            <a:ext cx="6520069" cy="178908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800" dirty="0">
                <a:solidFill>
                  <a:srgbClr val="000080"/>
                </a:solidFill>
              </a:rPr>
              <a:t>var</a:t>
            </a:r>
            <a:r>
              <a:rPr lang="de-AT" sz="1800" dirty="0"/>
              <a:t> ga = </a:t>
            </a:r>
            <a:r>
              <a:rPr lang="de-AT" sz="1800" dirty="0">
                <a:solidFill>
                  <a:srgbClr val="008B8B"/>
                </a:solidFill>
              </a:rPr>
              <a:t>new</a:t>
            </a:r>
            <a:r>
              <a:rPr lang="de-AT" sz="1800" dirty="0"/>
              <a:t> </a:t>
            </a:r>
            <a:r>
              <a:rPr lang="de-AT" sz="1800" dirty="0">
                <a:solidFill>
                  <a:srgbClr val="191970"/>
                </a:solidFill>
              </a:rPr>
              <a:t>GeneticAlgorithm</a:t>
            </a:r>
            <a:r>
              <a:rPr lang="de-AT" sz="1800" dirty="0"/>
              <a:t>()</a:t>
            </a:r>
            <a:br>
              <a:rPr lang="de-AT" sz="1800" dirty="0"/>
            </a:br>
            <a:r>
              <a:rPr lang="de-AT" sz="1800" dirty="0"/>
              <a:t/>
            </a:r>
            <a:br>
              <a:rPr lang="de-AT" sz="1800" dirty="0"/>
            </a:br>
            <a:r>
              <a:rPr lang="de-AT" sz="1800" dirty="0"/>
              <a:t>ga.</a:t>
            </a:r>
            <a:r>
              <a:rPr lang="de-AT" sz="1800" dirty="0">
                <a:solidFill>
                  <a:srgbClr val="191970"/>
                </a:solidFill>
              </a:rPr>
              <a:t>Start</a:t>
            </a:r>
            <a:r>
              <a:rPr lang="de-AT" sz="1800" dirty="0"/>
              <a:t>() </a:t>
            </a:r>
            <a:r>
              <a:rPr lang="de-AT" sz="18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800" dirty="0"/>
              <a:t/>
            </a:r>
            <a:br>
              <a:rPr lang="de-AT" sz="1800" dirty="0"/>
            </a:br>
            <a:r>
              <a:rPr lang="de-AT" sz="1800" dirty="0"/>
              <a:t>ga.</a:t>
            </a:r>
            <a:r>
              <a:rPr lang="de-AT" sz="1800" dirty="0">
                <a:solidFill>
                  <a:srgbClr val="191970"/>
                </a:solidFill>
              </a:rPr>
              <a:t>StartAsync</a:t>
            </a:r>
            <a:r>
              <a:rPr lang="de-AT" sz="1800" dirty="0"/>
              <a:t>() </a:t>
            </a:r>
            <a:r>
              <a:rPr lang="de-AT" sz="1800" dirty="0">
                <a:solidFill>
                  <a:srgbClr val="008000"/>
                </a:solidFill>
              </a:rPr>
              <a:t>// start asynchronously</a:t>
            </a:r>
            <a:r>
              <a:rPr lang="de-AT" sz="1800" dirty="0"/>
              <a:t/>
            </a:r>
            <a:br>
              <a:rPr lang="de-AT" sz="1800" dirty="0"/>
            </a:br>
            <a:r>
              <a:rPr lang="de-AT" sz="1800" dirty="0"/>
              <a:t>ga.</a:t>
            </a:r>
            <a:r>
              <a:rPr lang="de-AT" sz="1800" dirty="0">
                <a:solidFill>
                  <a:srgbClr val="191970"/>
                </a:solidFill>
              </a:rPr>
              <a:t>StartAsync</a:t>
            </a:r>
            <a:r>
              <a:rPr lang="de-AT" sz="1800" dirty="0"/>
              <a:t>().</a:t>
            </a:r>
            <a:r>
              <a:rPr lang="de-AT" sz="1800" dirty="0">
                <a:solidFill>
                  <a:srgbClr val="191970"/>
                </a:solidFill>
              </a:rPr>
              <a:t>Wait</a:t>
            </a:r>
            <a:r>
              <a:rPr lang="de-AT" sz="1800" dirty="0"/>
              <a:t>() </a:t>
            </a:r>
            <a:r>
              <a:rPr lang="de-AT" sz="1800" dirty="0">
                <a:solidFill>
                  <a:srgbClr val="008000"/>
                </a:solidFill>
              </a:rPr>
              <a:t>// start asynchronously and wait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</a:t>
            </a:r>
            <a:r>
              <a:rPr lang="de-DE" dirty="0" err="1" smtClean="0"/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consistent termination in all </a:t>
            </a:r>
            <a:r>
              <a:rPr lang="en-US" dirty="0" smtClean="0"/>
              <a:t>algorithms</a:t>
            </a:r>
            <a:endParaRPr lang="en-US" dirty="0" smtClean="0"/>
          </a:p>
          <a:p>
            <a:pPr lvl="1"/>
            <a:r>
              <a:rPr lang="en-US" dirty="0" smtClean="0"/>
              <a:t>Concept </a:t>
            </a:r>
            <a:r>
              <a:rPr lang="en-US" dirty="0" smtClean="0"/>
              <a:t>to better compare algorithm performances</a:t>
            </a:r>
          </a:p>
          <a:p>
            <a:pPr lvl="1"/>
            <a:r>
              <a:rPr lang="en-US" dirty="0" smtClean="0"/>
              <a:t>e.g. only allow 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evaluations for each algorithm</a:t>
            </a:r>
            <a:endParaRPr lang="en-US" baseline="30000" dirty="0" smtClean="0"/>
          </a:p>
          <a:p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</a:t>
            </a:r>
            <a:r>
              <a:rPr lang="en-US" dirty="0" smtClean="0"/>
              <a:t>termination </a:t>
            </a:r>
            <a:r>
              <a:rPr lang="en-US" dirty="0" smtClean="0"/>
              <a:t>criteria is not met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51723" y="4479235"/>
            <a:ext cx="6467060" cy="2078296"/>
            <a:chOff x="1647219" y="3910513"/>
            <a:chExt cx="6036469" cy="150733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7219" y="3910513"/>
              <a:ext cx="6036469" cy="150733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1665923" y="4149096"/>
              <a:ext cx="1064807" cy="1558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650587" y="4138077"/>
              <a:ext cx="956742" cy="1558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350"/>
            </a:p>
          </p:txBody>
        </p:sp>
      </p:grp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406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HeuristicLab 4.0</vt:lpstr>
      <vt:lpstr>HL 4.0 - Overview</vt:lpstr>
      <vt:lpstr>HeuristicLab</vt:lpstr>
      <vt:lpstr>Problem Development</vt:lpstr>
      <vt:lpstr>Shortcomings</vt:lpstr>
      <vt:lpstr>Individual will be replaced</vt:lpstr>
      <vt:lpstr>Pause for BasicAlgorithms</vt:lpstr>
      <vt:lpstr>Async Start/Stop for Algorithms</vt:lpstr>
      <vt:lpstr>New Termination Criteria</vt:lpstr>
      <vt:lpstr>New Persistence</vt:lpstr>
      <vt:lpstr>Plugin Infrastructure</vt:lpstr>
      <vt:lpstr>Plugin Information</vt:lpstr>
      <vt:lpstr>HeuristicLab Code Organization</vt:lpstr>
    </vt:vector>
  </TitlesOfParts>
  <Company>FH-Hagenberg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Kommenda Michael</cp:lastModifiedBy>
  <cp:revision>58</cp:revision>
  <dcterms:created xsi:type="dcterms:W3CDTF">2016-01-27T08:35:59Z</dcterms:created>
  <dcterms:modified xsi:type="dcterms:W3CDTF">2016-02-08T14:53:09Z</dcterms:modified>
</cp:coreProperties>
</file>