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8" autoAdjust="0"/>
    <p:restoredTop sz="94660"/>
  </p:normalViewPr>
  <p:slideViewPr>
    <p:cSldViewPr>
      <p:cViewPr varScale="1">
        <p:scale>
          <a:sx n="155" d="100"/>
          <a:sy n="155" d="100"/>
        </p:scale>
        <p:origin x="1068" y="1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24.07.2016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4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</a:t>
            </a:r>
            <a:r>
              <a:rPr lang="en-US" sz="1200" dirty="0" smtClean="0"/>
              <a:t>Algorithm (OSGA)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Parameter-less Population Pyramid (P3</a:t>
            </a:r>
            <a:r>
              <a:rPr lang="en-US" sz="1200" dirty="0" smtClean="0"/>
              <a:t>)</a:t>
            </a:r>
            <a:endParaRPr lang="en-US" sz="1200" dirty="0" smtClean="0"/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</a:t>
            </a:r>
            <a:r>
              <a:rPr lang="en-US" sz="1200" dirty="0" smtClean="0"/>
              <a:t>)</a:t>
            </a:r>
          </a:p>
          <a:p>
            <a:r>
              <a:rPr lang="en-US" sz="1200" dirty="0"/>
              <a:t>Aged-Layered Population Structure (ALPS</a:t>
            </a:r>
            <a:r>
              <a:rPr lang="en-US" sz="1200" dirty="0" smtClean="0"/>
              <a:t>)</a:t>
            </a:r>
            <a:endParaRPr lang="en-US" sz="1200" dirty="0"/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 (NCA)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r>
              <a:rPr lang="en-US" sz="1200" dirty="0" smtClean="0"/>
              <a:t>Gradient Boosted </a:t>
            </a:r>
            <a:r>
              <a:rPr lang="en-US" sz="1200" dirty="0" smtClean="0"/>
              <a:t>Trees</a:t>
            </a:r>
          </a:p>
          <a:p>
            <a:r>
              <a:rPr lang="en-US" sz="1200" dirty="0" smtClean="0"/>
              <a:t>Gradient Boosted Regression</a:t>
            </a:r>
            <a:endParaRPr lang="en-US" sz="1200" dirty="0" smtClean="0"/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 smtClean="0"/>
              <a:t>Test Problems (1-max, NK, HIFF, Deceptive Trap)</a:t>
            </a:r>
          </a:p>
          <a:p>
            <a:r>
              <a:rPr lang="en-US" sz="1400" dirty="0" smtClean="0"/>
              <a:t>Traveling </a:t>
            </a:r>
            <a:r>
              <a:rPr lang="en-US" sz="1400" dirty="0" smtClean="0"/>
              <a:t>Salesman</a:t>
            </a:r>
          </a:p>
          <a:p>
            <a:r>
              <a:rPr lang="en-US" sz="1400" dirty="0"/>
              <a:t>Probabilistic Traveling </a:t>
            </a:r>
            <a:r>
              <a:rPr lang="en-US" sz="1400" dirty="0" smtClean="0"/>
              <a:t>Salesman</a:t>
            </a:r>
            <a:endParaRPr lang="en-US" sz="1400" dirty="0"/>
          </a:p>
          <a:p>
            <a:r>
              <a:rPr lang="en-US" sz="1400" dirty="0"/>
              <a:t>Vehicle </a:t>
            </a:r>
            <a:r>
              <a:rPr lang="en-US" sz="1400" dirty="0" smtClean="0"/>
              <a:t>Routing (MDCVRPTW, PDPTW, …)</a:t>
            </a:r>
          </a:p>
          <a:p>
            <a:r>
              <a:rPr lang="en-US" sz="1400" dirty="0" smtClean="0"/>
              <a:t>Knapsack</a:t>
            </a:r>
          </a:p>
          <a:p>
            <a:r>
              <a:rPr lang="en-US" sz="1400" dirty="0" smtClean="0"/>
              <a:t>Bin Packing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smtClean="0"/>
              <a:t>Orienteering</a:t>
            </a:r>
            <a:endParaRPr lang="en-US" sz="1400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1277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 smtClean="0"/>
              <a:t>Robocode</a:t>
            </a:r>
            <a:endParaRPr lang="en-US" sz="1400" dirty="0" smtClean="0"/>
          </a:p>
          <a:p>
            <a:r>
              <a:rPr lang="en-US" sz="1400" dirty="0"/>
              <a:t>Grammatical </a:t>
            </a:r>
            <a:r>
              <a:rPr lang="en-US" sz="1400" dirty="0" smtClean="0"/>
              <a:t>Evolution</a:t>
            </a:r>
          </a:p>
          <a:p>
            <a:pPr lvl="1"/>
            <a:endParaRPr lang="en-US" sz="1000" dirty="0"/>
          </a:p>
          <a:p>
            <a:pPr marL="0" indent="0">
              <a:buNone/>
            </a:pPr>
            <a:r>
              <a:rPr lang="en-US" sz="1400" b="1" dirty="0" smtClean="0"/>
              <a:t>Additional </a:t>
            </a:r>
            <a:r>
              <a:rPr lang="en-US" sz="1400" b="1" dirty="0" smtClean="0"/>
              <a:t>Problems</a:t>
            </a:r>
          </a:p>
          <a:p>
            <a:r>
              <a:rPr lang="en-US" sz="1400" dirty="0" smtClean="0"/>
              <a:t>Single-/Multi-Objective </a:t>
            </a:r>
            <a:r>
              <a:rPr lang="en-US" sz="1400" dirty="0"/>
              <a:t>Test </a:t>
            </a:r>
            <a:r>
              <a:rPr lang="en-US" sz="1400" dirty="0" smtClean="0"/>
              <a:t>Functions</a:t>
            </a:r>
          </a:p>
          <a:p>
            <a:pPr lvl="1"/>
            <a:r>
              <a:rPr lang="en-US" sz="1000" dirty="0" smtClean="0"/>
              <a:t>Ackley, </a:t>
            </a:r>
            <a:r>
              <a:rPr lang="en-US" sz="1000" dirty="0" err="1" smtClean="0"/>
              <a:t>Griewank</a:t>
            </a:r>
            <a:r>
              <a:rPr lang="en-US" sz="1000" dirty="0" smtClean="0"/>
              <a:t>, </a:t>
            </a:r>
            <a:r>
              <a:rPr lang="en-US" sz="1000" dirty="0" err="1" smtClean="0"/>
              <a:t>Rastrigin</a:t>
            </a:r>
            <a:r>
              <a:rPr lang="en-US" sz="1000" dirty="0" smtClean="0"/>
              <a:t>, Sphere, etc.</a:t>
            </a:r>
            <a:endParaRPr lang="en-US" sz="1000" dirty="0"/>
          </a:p>
          <a:p>
            <a:r>
              <a:rPr lang="en-US" sz="1400" dirty="0" smtClean="0"/>
              <a:t>Programmable </a:t>
            </a:r>
            <a:r>
              <a:rPr lang="en-US" sz="1400" dirty="0"/>
              <a:t>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(generic TCP/IP,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  <a:endParaRPr lang="en-US" sz="14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 smtClean="0"/>
          </a:p>
          <a:p>
            <a:r>
              <a:rPr lang="de-AT" dirty="0" err="1" smtClean="0"/>
              <a:t>Optimize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existing</a:t>
            </a:r>
            <a:r>
              <a:rPr lang="de-AT" dirty="0" smtClean="0"/>
              <a:t> </a:t>
            </a:r>
            <a:r>
              <a:rPr lang="de-AT" dirty="0" err="1" smtClean="0"/>
              <a:t>simulation</a:t>
            </a:r>
            <a:r>
              <a:rPr lang="de-AT" dirty="0" smtClean="0"/>
              <a:t> </a:t>
            </a:r>
            <a:r>
              <a:rPr lang="de-AT" dirty="0" err="1" smtClean="0"/>
              <a:t>model</a:t>
            </a:r>
            <a:endParaRPr lang="de-AT" dirty="0" smtClean="0"/>
          </a:p>
          <a:p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necessary</a:t>
            </a:r>
            <a:r>
              <a:rPr lang="de-AT" dirty="0" smtClean="0"/>
              <a:t>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talk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endParaRPr lang="de-AT" dirty="0"/>
          </a:p>
          <a:p>
            <a:endParaRPr lang="de-AT" dirty="0" smtClean="0"/>
          </a:p>
          <a:p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caches</a:t>
            </a:r>
            <a:r>
              <a:rPr lang="de-DE" dirty="0" smtClean="0"/>
              <a:t> </a:t>
            </a:r>
            <a:r>
              <a:rPr lang="de-DE" dirty="0" err="1" smtClean="0"/>
              <a:t>solutions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Encoding</a:t>
            </a:r>
            <a:r>
              <a:rPr lang="de-DE" dirty="0" smtClean="0"/>
              <a:t>: The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describes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, e.g. a </a:t>
            </a:r>
            <a:r>
              <a:rPr lang="de-DE" dirty="0" err="1" smtClean="0"/>
              <a:t>vector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integer </a:t>
            </a:r>
            <a:r>
              <a:rPr lang="de-DE" dirty="0" err="1" smtClean="0"/>
              <a:t>values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 smtClean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 smtClean="0"/>
              <a:t>SupportScript</a:t>
            </a:r>
            <a:r>
              <a:rPr lang="de-DE" dirty="0" smtClean="0"/>
              <a:t>: Additional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analyzing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candidates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a </a:t>
            </a:r>
            <a:r>
              <a:rPr lang="de-DE" dirty="0" err="1" smtClean="0"/>
              <a:t>neighborhood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Latest</a:t>
            </a:r>
            <a:r>
              <a:rPr lang="de-DE" dirty="0" smtClean="0"/>
              <a:t> Version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Tutorial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website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dev.heuristiclab.com/trac.fcgi/browser/trunk/documentation/Tutorials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Encoding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IntegerVectorEncoding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Encoding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for</a:t>
            </a:r>
            <a:r>
              <a:rPr lang="de-DE" dirty="0" smtClean="0"/>
              <a:t> all 6 </a:t>
            </a:r>
            <a:r>
              <a:rPr lang="de-DE" dirty="0" err="1" smtClean="0"/>
              <a:t>dimensions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columns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 smtClean="0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(Scilab)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 cart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unknown parameter values of a simulation model </a:t>
            </a:r>
          </a:p>
          <a:p>
            <a:r>
              <a:rPr lang="en-US" dirty="0" smtClean="0"/>
              <a:t>Measure movements of an electric cart with known power</a:t>
            </a:r>
          </a:p>
          <a:p>
            <a:r>
              <a:rPr lang="en-US" dirty="0" smtClean="0"/>
              <a:t>Adapt parameters of an simulation model to match those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friction coefficients d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F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and mass m</a:t>
            </a:r>
          </a:p>
          <a:p>
            <a:r>
              <a:rPr lang="en-US" sz="2800" dirty="0" smtClean="0"/>
              <a:t>Voltage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A</a:t>
            </a:r>
            <a:r>
              <a:rPr lang="en-US" sz="2800" dirty="0"/>
              <a:t> </a:t>
            </a:r>
            <a:r>
              <a:rPr lang="en-US" sz="2800" dirty="0" smtClean="0"/>
              <a:t>and initial values for position x, velocity v and amperage </a:t>
            </a:r>
            <a:r>
              <a:rPr lang="en-US" sz="2800" dirty="0" err="1" smtClean="0"/>
              <a:t>i</a:t>
            </a:r>
            <a:r>
              <a:rPr lang="en-US" sz="2800" baseline="-25000" dirty="0" err="1" smtClean="0"/>
              <a:t>A</a:t>
            </a:r>
            <a:r>
              <a:rPr lang="en-US" sz="2800" dirty="0" smtClean="0"/>
              <a:t> are known</a:t>
            </a:r>
          </a:p>
          <a:p>
            <a:r>
              <a:rPr lang="en-US" sz="2800" dirty="0" smtClean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 Scilab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HeuristicLab</a:t>
            </a:r>
            <a:endParaRPr lang="de-DE" dirty="0"/>
          </a:p>
          <a:p>
            <a:endParaRPr lang="de-DE" dirty="0"/>
          </a:p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scripts</a:t>
            </a:r>
            <a:r>
              <a:rPr lang="de-DE" dirty="0" smtClean="0"/>
              <a:t> in </a:t>
            </a:r>
            <a:r>
              <a:rPr lang="de-DE" dirty="0"/>
              <a:t>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path</a:t>
            </a:r>
            <a:br>
              <a:rPr lang="en-US" dirty="0" smtClean="0"/>
            </a:br>
            <a:r>
              <a:rPr lang="en-US" dirty="0" smtClean="0"/>
              <a:t>to Scilab scripts</a:t>
            </a:r>
          </a:p>
          <a:p>
            <a:r>
              <a:rPr lang="en-US" dirty="0" smtClean="0"/>
              <a:t>Initialization script</a:t>
            </a:r>
          </a:p>
          <a:p>
            <a:r>
              <a:rPr lang="en-US" dirty="0" smtClean="0"/>
              <a:t>Evaluation script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Sets constants and time intervals</a:t>
            </a:r>
          </a:p>
          <a:p>
            <a:r>
              <a:rPr lang="en-US" dirty="0" smtClean="0"/>
              <a:t>Loads the simulation model</a:t>
            </a:r>
          </a:p>
          <a:p>
            <a:r>
              <a:rPr lang="en-US" dirty="0" smtClean="0"/>
              <a:t>Reads the measured values from a csv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Configures and runs the simulation with values from HeuristicLab</a:t>
            </a:r>
            <a:endParaRPr lang="en-US" dirty="0"/>
          </a:p>
          <a:p>
            <a:r>
              <a:rPr lang="en-US" dirty="0" smtClean="0"/>
              <a:t>Calculates quality as sum of absolute errors between simulated and measured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problem size</a:t>
            </a:r>
          </a:p>
          <a:p>
            <a:r>
              <a:rPr lang="en-US" dirty="0" smtClean="0"/>
              <a:t>Configure parameter names</a:t>
            </a:r>
          </a:p>
          <a:p>
            <a:r>
              <a:rPr lang="en-US" dirty="0" smtClean="0"/>
              <a:t>Parameter names are created as variables in Scilab</a:t>
            </a:r>
          </a:p>
          <a:p>
            <a:r>
              <a:rPr lang="en-US" dirty="0" smtClean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CMA-ES</a:t>
            </a:r>
          </a:p>
          <a:p>
            <a:r>
              <a:rPr lang="en-US" dirty="0" smtClean="0"/>
              <a:t>Drop problem </a:t>
            </a:r>
            <a:br>
              <a:rPr lang="en-US" dirty="0" smtClean="0"/>
            </a:br>
            <a:r>
              <a:rPr lang="en-US" dirty="0" smtClean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</a:t>
            </a:r>
            <a:r>
              <a:rPr lang="en-US" dirty="0" smtClean="0"/>
              <a:t>50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Optimal values (m = 1.5, d1 = 1, FC = 0.5)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</a:t>
            </a:r>
            <a:r>
              <a:rPr lang="en-US" dirty="0" smtClean="0"/>
              <a:t>3.3.14 </a:t>
            </a:r>
            <a:r>
              <a:rPr lang="en-US" dirty="0" smtClean="0"/>
              <a:t>“</a:t>
            </a:r>
            <a:r>
              <a:rPr lang="en-US" dirty="0" smtClean="0"/>
              <a:t>Denver”</a:t>
            </a:r>
            <a:endParaRPr lang="en-US" dirty="0" smtClean="0"/>
          </a:p>
          <a:p>
            <a:pPr lvl="2"/>
            <a:r>
              <a:rPr lang="en-US" dirty="0" smtClean="0"/>
              <a:t>released on </a:t>
            </a:r>
            <a:r>
              <a:rPr lang="en-US" dirty="0" smtClean="0"/>
              <a:t>July 24th</a:t>
            </a:r>
            <a:r>
              <a:rPr lang="en-US" dirty="0" smtClean="0"/>
              <a:t>, </a:t>
            </a:r>
            <a:r>
              <a:rPr lang="en-US" dirty="0" smtClean="0"/>
              <a:t>2016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III:</a:t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Singleobjective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/>
          </a:p>
          <a:p>
            <a:pPr lvl="1"/>
            <a:r>
              <a:rPr lang="de-DE" sz="2000" dirty="0" err="1" smtClean="0"/>
              <a:t>Solving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Styblinski</a:t>
            </a:r>
            <a:r>
              <a:rPr lang="de-DE" sz="2000" dirty="0" smtClean="0"/>
              <a:t>-Tang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 smtClean="0"/>
          </a:p>
          <a:p>
            <a:r>
              <a:rPr lang="de-AT" dirty="0" err="1" smtClean="0"/>
              <a:t>Multiobjective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pPr lvl="1"/>
            <a:r>
              <a:rPr lang="de-AT" sz="2000" dirty="0" err="1" smtClean="0"/>
              <a:t>Solving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/>
          </a:p>
          <a:p>
            <a:r>
              <a:rPr lang="de-AT" dirty="0" smtClean="0"/>
              <a:t>Non-linear </a:t>
            </a:r>
            <a:r>
              <a:rPr lang="de-AT" dirty="0" err="1" smtClean="0"/>
              <a:t>Curve</a:t>
            </a:r>
            <a:r>
              <a:rPr lang="de-AT" dirty="0" smtClean="0"/>
              <a:t> Fitting</a:t>
            </a:r>
          </a:p>
          <a:p>
            <a:pPr lvl="1"/>
            <a:r>
              <a:rPr lang="de-AT" sz="2000" dirty="0" smtClean="0"/>
              <a:t>Fitting a 2 dimensional </a:t>
            </a:r>
            <a:r>
              <a:rPr lang="de-AT" sz="2000" dirty="0" err="1" smtClean="0"/>
              <a:t>Gaussian</a:t>
            </a:r>
            <a:r>
              <a:rPr lang="de-AT" sz="2000" dirty="0" smtClean="0"/>
              <a:t> </a:t>
            </a:r>
            <a:r>
              <a:rPr lang="de-AT" sz="2000" dirty="0" err="1" smtClean="0"/>
              <a:t>distribution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noisy</a:t>
            </a:r>
            <a:r>
              <a:rPr lang="de-AT" sz="2000" dirty="0" smtClean="0"/>
              <a:t> </a:t>
            </a:r>
            <a:r>
              <a:rPr lang="de-AT" sz="2000" dirty="0" err="1" smtClean="0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(single-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C# Editor for Writing the Problem Definition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Styblinski-Tang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endParaRPr lang="de-DE" dirty="0" smtClean="0"/>
          </a:p>
          <a:p>
            <a:pPr lvl="1"/>
            <a:r>
              <a:rPr lang="de-DE" dirty="0" smtClean="0"/>
              <a:t>20-dimensional real-</a:t>
            </a:r>
            <a:r>
              <a:rPr lang="de-DE" dirty="0" err="1" smtClean="0"/>
              <a:t>valued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de-DE" sz="1200" b="1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CMA Evolution </a:t>
            </a:r>
            <a:r>
              <a:rPr lang="de-DE" dirty="0" err="1" smtClean="0"/>
              <a:t>Strategy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</a:t>
            </a:r>
            <a:r>
              <a:rPr lang="en-US" dirty="0" smtClean="0"/>
              <a:t>3.3.14 “Denver”</a:t>
            </a:r>
            <a:endParaRPr lang="en-US" dirty="0" smtClean="0"/>
          </a:p>
          <a:p>
            <a:pPr lvl="2"/>
            <a:r>
              <a:rPr lang="en-US" dirty="0" smtClean="0"/>
              <a:t>released on </a:t>
            </a:r>
            <a:r>
              <a:rPr lang="en-US" dirty="0" smtClean="0"/>
              <a:t>July 24th</a:t>
            </a:r>
            <a:r>
              <a:rPr lang="en-US" dirty="0"/>
              <a:t>, </a:t>
            </a:r>
            <a:r>
              <a:rPr lang="en-US" dirty="0" smtClean="0"/>
              <a:t>2016</a:t>
            </a:r>
            <a:endParaRPr lang="en-US" dirty="0" smtClean="0"/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3.3.14 </a:t>
            </a:r>
            <a:r>
              <a:rPr lang="en-US" dirty="0" smtClean="0"/>
              <a:t>tag</a:t>
            </a:r>
          </a:p>
          <a:p>
            <a:pPr lvl="2"/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svn.heuristiclab.com/svn/core/tags/3.3.14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Parameters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Analyzer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Check </a:t>
            </a:r>
            <a:r>
              <a:rPr lang="de-DE" dirty="0" err="1" smtClean="0"/>
              <a:t>CMAAnalyzer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61950" lvl="1" indent="-361950"/>
            <a:r>
              <a:rPr lang="de-DE" dirty="0" err="1" smtClean="0"/>
              <a:t>InitialSigma</a:t>
            </a:r>
            <a:r>
              <a:rPr lang="de-DE" dirty="0" smtClean="0"/>
              <a:t>: 2</a:t>
            </a:r>
          </a:p>
          <a:p>
            <a:pPr marL="361950" lvl="1" indent="-361950"/>
            <a:r>
              <a:rPr lang="de-DE" dirty="0" err="1" smtClean="0"/>
              <a:t>MaximumGenerations</a:t>
            </a:r>
            <a:r>
              <a:rPr lang="de-DE" dirty="0" smtClean="0"/>
              <a:t>: 200</a:t>
            </a:r>
          </a:p>
          <a:p>
            <a:pPr marL="361950" lvl="1" indent="-361950"/>
            <a:r>
              <a:rPr lang="de-DE" dirty="0" err="1" smtClean="0"/>
              <a:t>PopulationSize</a:t>
            </a:r>
            <a:r>
              <a:rPr lang="de-DE" dirty="0" smtClean="0"/>
              <a:t>: 50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Fonseca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Fleming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(multi-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 smtClean="0"/>
              <a:t>10-dimensional </a:t>
            </a: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NSGA-II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150+ plugins in </a:t>
            </a:r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3.3.14</a:t>
            </a:r>
            <a:endParaRPr lang="en-US" dirty="0" smtClean="0"/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Set Crossover: SBX</a:t>
            </a:r>
          </a:p>
          <a:p>
            <a:r>
              <a:rPr lang="de-DE" dirty="0" smtClean="0"/>
              <a:t>Set </a:t>
            </a:r>
            <a:r>
              <a:rPr lang="de-DE" dirty="0" err="1" smtClean="0"/>
              <a:t>Mutator</a:t>
            </a:r>
            <a:r>
              <a:rPr lang="de-DE" dirty="0" smtClean="0"/>
              <a:t>: </a:t>
            </a:r>
            <a:r>
              <a:rPr lang="de-DE" dirty="0" err="1" smtClean="0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: Fitting a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noisy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then</a:t>
            </a:r>
            <a:r>
              <a:rPr lang="de-DE" dirty="0" smtClean="0"/>
              <a:t> fit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probability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k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For</a:t>
            </a:r>
            <a:r>
              <a:rPr lang="de-DE" dirty="0" smtClean="0"/>
              <a:t>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a total </a:t>
            </a:r>
            <a:r>
              <a:rPr lang="de-DE" dirty="0" err="1" smtClean="0"/>
              <a:t>of</a:t>
            </a:r>
            <a:r>
              <a:rPr lang="de-DE" dirty="0" smtClean="0"/>
              <a:t> 5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dirty="0" smtClean="0"/>
              <a:t>μ (2 </a:t>
            </a:r>
            <a:r>
              <a:rPr lang="de-DE" dirty="0" err="1" smtClean="0"/>
              <a:t>dimensions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Σ (3 </a:t>
            </a:r>
            <a:r>
              <a:rPr lang="de-DE" dirty="0" err="1" smtClean="0"/>
              <a:t>dimensions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symmetry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Source: http</a:t>
            </a:r>
            <a:r>
              <a:rPr lang="de-DE" sz="1200" dirty="0"/>
              <a:t>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C# Script</a:t>
            </a:r>
          </a:p>
          <a:p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generates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endParaRPr lang="de-DE" dirty="0" smtClean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hitting</a:t>
            </a:r>
            <a:r>
              <a:rPr lang="de-DE" dirty="0" smtClean="0"/>
              <a:t> F5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data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generated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matrix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appear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single-</a:t>
            </a:r>
            <a:r>
              <a:rPr lang="de-DE" dirty="0" err="1" smtClean="0"/>
              <a:t>objective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 smtClean="0"/>
          </a:p>
          <a:p>
            <a:r>
              <a:rPr lang="de-DE" dirty="0" err="1" smtClean="0"/>
              <a:t>Drag‘n‘drop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problem‘s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 smtClean="0"/>
          </a:p>
          <a:p>
            <a:r>
              <a:rPr lang="de-DE" dirty="0" smtClean="0"/>
              <a:t>Code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 smtClean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Note </a:t>
            </a:r>
            <a:r>
              <a:rPr lang="de-DE" dirty="0" err="1" smtClean="0"/>
              <a:t>that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took</a:t>
            </a:r>
            <a:r>
              <a:rPr lang="de-DE" dirty="0" smtClean="0"/>
              <a:t> care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degenerate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estimation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a double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infinity</a:t>
            </a:r>
            <a:r>
              <a:rPr lang="de-DE" dirty="0" smtClean="0"/>
              <a:t>,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goodness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fit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, e.g. CMA-ES</a:t>
            </a:r>
          </a:p>
          <a:p>
            <a:r>
              <a:rPr lang="de-DE" dirty="0" smtClean="0"/>
              <a:t>Drop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sz="2000" dirty="0" err="1" smtClean="0"/>
              <a:t>MaximumGenerations</a:t>
            </a:r>
            <a:r>
              <a:rPr lang="de-DE" sz="2000" dirty="0" smtClean="0"/>
              <a:t>: 200</a:t>
            </a:r>
          </a:p>
          <a:p>
            <a:pPr lvl="1"/>
            <a:r>
              <a:rPr lang="de-DE" sz="2000" dirty="0" err="1" smtClean="0"/>
              <a:t>InitialSigma</a:t>
            </a:r>
            <a:r>
              <a:rPr lang="de-DE" sz="2000" dirty="0" smtClean="0"/>
              <a:t>: 5</a:t>
            </a:r>
          </a:p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 smtClean="0"/>
              <a:t>statistical </a:t>
            </a:r>
            <a:r>
              <a:rPr lang="en-US" dirty="0"/>
              <a:t>tests and automated statistical </a:t>
            </a:r>
            <a:r>
              <a:rPr lang="en-US" dirty="0" smtClean="0"/>
              <a:t>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4020</Words>
  <Application>Microsoft Office PowerPoint</Application>
  <PresentationFormat>Bildschirmpräsentation (4:3)</PresentationFormat>
  <Paragraphs>1063</Paragraphs>
  <Slides>100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Wagner Stefan</cp:lastModifiedBy>
  <cp:revision>269</cp:revision>
  <dcterms:created xsi:type="dcterms:W3CDTF">2011-02-08T10:23:16Z</dcterms:created>
  <dcterms:modified xsi:type="dcterms:W3CDTF">2016-07-24T01:24:10Z</dcterms:modified>
</cp:coreProperties>
</file>