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301" r:id="rId28"/>
    <p:sldId id="292" r:id="rId29"/>
    <p:sldId id="307" r:id="rId30"/>
    <p:sldId id="304" r:id="rId31"/>
    <p:sldId id="309" r:id="rId32"/>
    <p:sldId id="302" r:id="rId33"/>
    <p:sldId id="310" r:id="rId34"/>
    <p:sldId id="416" r:id="rId35"/>
    <p:sldId id="316" r:id="rId36"/>
    <p:sldId id="314" r:id="rId37"/>
    <p:sldId id="317" r:id="rId38"/>
    <p:sldId id="417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1" r:id="rId58"/>
    <p:sldId id="330" r:id="rId59"/>
    <p:sldId id="332" r:id="rId60"/>
    <p:sldId id="345" r:id="rId61"/>
    <p:sldId id="344" r:id="rId62"/>
    <p:sldId id="343" r:id="rId63"/>
    <p:sldId id="342" r:id="rId64"/>
    <p:sldId id="341" r:id="rId65"/>
    <p:sldId id="340" r:id="rId66"/>
    <p:sldId id="339" r:id="rId67"/>
    <p:sldId id="338" r:id="rId68"/>
    <p:sldId id="337" r:id="rId69"/>
    <p:sldId id="336" r:id="rId70"/>
    <p:sldId id="335" r:id="rId71"/>
    <p:sldId id="358" r:id="rId72"/>
    <p:sldId id="394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395" r:id="rId91"/>
    <p:sldId id="396" r:id="rId92"/>
    <p:sldId id="397" r:id="rId93"/>
    <p:sldId id="398" r:id="rId94"/>
    <p:sldId id="399" r:id="rId95"/>
    <p:sldId id="400" r:id="rId96"/>
    <p:sldId id="401" r:id="rId97"/>
    <p:sldId id="402" r:id="rId98"/>
    <p:sldId id="403" r:id="rId99"/>
    <p:sldId id="404" r:id="rId100"/>
    <p:sldId id="373" r:id="rId101"/>
    <p:sldId id="372" r:id="rId102"/>
    <p:sldId id="371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4660"/>
  </p:normalViewPr>
  <p:slideViewPr>
    <p:cSldViewPr>
      <p:cViewPr varScale="1">
        <p:scale>
          <a:sx n="125" d="100"/>
          <a:sy n="125" d="100"/>
        </p:scale>
        <p:origin x="13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20.11.2015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emf"/><Relationship Id="rId4" Type="http://schemas.openxmlformats.org/officeDocument/2006/relationships/image" Target="../media/image103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7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3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850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available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a </a:t>
            </a:r>
            <a:r>
              <a:rPr lang="de-AT" dirty="0" err="1" smtClean="0"/>
              <a:t>benchmark</a:t>
            </a:r>
            <a:r>
              <a:rPr lang="de-AT" dirty="0" smtClean="0"/>
              <a:t> </a:t>
            </a:r>
            <a:r>
              <a:rPr lang="de-AT" dirty="0" err="1" smtClean="0"/>
              <a:t>problem</a:t>
            </a:r>
            <a:r>
              <a:rPr lang="de-AT" dirty="0" smtClean="0"/>
              <a:t> </a:t>
            </a:r>
            <a:r>
              <a:rPr lang="de-AT" dirty="0" err="1" smtClean="0"/>
              <a:t>instance</a:t>
            </a:r>
            <a:r>
              <a:rPr lang="de-AT" dirty="0" smtClean="0"/>
              <a:t> in 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405472"/>
            <a:ext cx="6477719" cy="48712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(MATLAB, Simulink, </a:t>
            </a:r>
            <a:r>
              <a:rPr lang="en-US" dirty="0" err="1" smtClean="0"/>
              <a:t>SciLab</a:t>
            </a:r>
            <a:r>
              <a:rPr lang="en-US" dirty="0" smtClean="0"/>
              <a:t>, </a:t>
            </a:r>
            <a:r>
              <a:rPr lang="en-US" dirty="0" err="1" smtClean="0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 smtClean="0"/>
              <a:t>Parameter-less Population Pyramid (P3)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</a:p>
          <a:p>
            <a:r>
              <a:rPr lang="en-US" sz="1400" dirty="0" smtClean="0"/>
              <a:t>NK[P,Q]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 smtClean="0"/>
              <a:t>OneMax</a:t>
            </a:r>
            <a:endParaRPr lang="en-US" sz="1400" dirty="0" smtClean="0"/>
          </a:p>
          <a:p>
            <a:r>
              <a:rPr lang="en-US" sz="1400" smtClean="0"/>
              <a:t>Orienteering</a:t>
            </a:r>
            <a:endParaRPr lang="en-US" sz="1400" dirty="0" smtClean="0"/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 smtClean="0"/>
              <a:t>trap</a:t>
            </a:r>
            <a:endParaRPr lang="de-AT" sz="1400" dirty="0"/>
          </a:p>
          <a:p>
            <a:r>
              <a:rPr lang="de-AT" sz="1400" dirty="0" err="1"/>
              <a:t>Deceptive</a:t>
            </a:r>
            <a:r>
              <a:rPr lang="de-AT" sz="1400" dirty="0"/>
              <a:t> </a:t>
            </a:r>
            <a:r>
              <a:rPr lang="de-AT" sz="1400" dirty="0" err="1"/>
              <a:t>trap</a:t>
            </a:r>
            <a:r>
              <a:rPr lang="de-AT" sz="1400" dirty="0"/>
              <a:t> </a:t>
            </a:r>
            <a:r>
              <a:rPr lang="de-AT" sz="1400" dirty="0" err="1" smtClean="0"/>
              <a:t>step</a:t>
            </a:r>
            <a:endParaRPr lang="de-AT" sz="1400" dirty="0"/>
          </a:p>
          <a:p>
            <a:r>
              <a:rPr lang="de-AT" sz="1400" dirty="0" smtClean="0"/>
              <a:t>HIFF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</a:t>
            </a:r>
            <a:r>
              <a:rPr lang="en-US" sz="1400" dirty="0" smtClean="0"/>
              <a:t>Problem</a:t>
            </a:r>
          </a:p>
          <a:p>
            <a:r>
              <a:rPr lang="en-US" sz="1400" dirty="0" smtClean="0"/>
              <a:t>Programmable Problem</a:t>
            </a:r>
            <a:endParaRPr lang="en-US" sz="1400" dirty="0"/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530" y="1412775"/>
            <a:ext cx="6526940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bgerundetes Rechteck 7"/>
          <p:cNvSpPr/>
          <p:nvPr/>
        </p:nvSpPr>
        <p:spPr>
          <a:xfrm>
            <a:off x="4868333" y="2133600"/>
            <a:ext cx="2861733" cy="3936999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326904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887" y="1995488"/>
            <a:ext cx="4552950" cy="2867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1334177" y="1412776"/>
            <a:ext cx="6476566" cy="4870378"/>
            <a:chOff x="1334177" y="1412776"/>
            <a:chExt cx="6476566" cy="487037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4177" y="1412776"/>
              <a:ext cx="6476566" cy="48703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6"/>
            <p:cNvSpPr/>
            <p:nvPr/>
          </p:nvSpPr>
          <p:spPr bwMode="auto">
            <a:xfrm>
              <a:off x="1588837" y="2285897"/>
              <a:ext cx="509320" cy="436560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1" name="Group 10"/>
          <p:cNvGrpSpPr/>
          <p:nvPr/>
        </p:nvGrpSpPr>
        <p:grpSpPr>
          <a:xfrm>
            <a:off x="1331552" y="1412775"/>
            <a:ext cx="6481865" cy="4874363"/>
            <a:chOff x="1331552" y="1412775"/>
            <a:chExt cx="6481865" cy="4874363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552" y="1412775"/>
              <a:ext cx="6481865" cy="487436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Abgerundetes Rechteck 5"/>
            <p:cNvSpPr/>
            <p:nvPr/>
          </p:nvSpPr>
          <p:spPr bwMode="auto">
            <a:xfrm>
              <a:off x="1654076" y="2662850"/>
              <a:ext cx="5663937" cy="237329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Abgerundetes Rechteck 6"/>
            <p:cNvSpPr/>
            <p:nvPr/>
          </p:nvSpPr>
          <p:spPr bwMode="auto">
            <a:xfrm>
              <a:off x="1733186" y="3207953"/>
              <a:ext cx="5584827" cy="258018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 descr="D:\SVN\swagner\Administration\Profilfoto FH neu (klein)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1628800"/>
            <a:ext cx="128111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5" y="3717032"/>
            <a:ext cx="1281111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4725144"/>
            <a:ext cx="3352800" cy="147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Runs – </a:t>
            </a:r>
            <a:r>
              <a:rPr lang="de-AT" dirty="0" err="1" smtClean="0"/>
              <a:t>Tabular</a:t>
            </a:r>
            <a:r>
              <a:rPr lang="de-AT" dirty="0" smtClean="0"/>
              <a:t> 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785362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smtClean="0"/>
              <a:t>Multi-Line 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10505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3.3.12 “Madrid" released on July 13th, 2015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grpSp>
        <p:nvGrpSpPr>
          <p:cNvPr id="9" name="Group 8"/>
          <p:cNvGrpSpPr/>
          <p:nvPr/>
        </p:nvGrpSpPr>
        <p:grpSpPr>
          <a:xfrm>
            <a:off x="1333258" y="1412776"/>
            <a:ext cx="7270074" cy="4877181"/>
            <a:chOff x="1333258" y="1412776"/>
            <a:chExt cx="7270074" cy="487718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258" y="1412776"/>
              <a:ext cx="6477000" cy="48771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3789040"/>
              <a:ext cx="1943100" cy="1943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</a:t>
            </a:r>
            <a:r>
              <a:rPr lang="de-AT" dirty="0" smtClean="0"/>
              <a:t>(</a:t>
            </a:r>
            <a:r>
              <a:rPr lang="de-AT" dirty="0" err="1" smtClean="0"/>
              <a:t>x</a:t>
            </a:r>
            <a:r>
              <a:rPr lang="de-AT" baseline="-25000" dirty="0" err="1" smtClean="0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Data Analysis in </a:t>
            </a:r>
            <a:r>
              <a:rPr lang="en-US" sz="3600" dirty="0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</a:t>
            </a:r>
            <a:r>
              <a:rPr lang="en-US" dirty="0" smtClean="0"/>
              <a:t>using </a:t>
            </a:r>
            <a:r>
              <a:rPr lang="en-US" dirty="0"/>
              <a:t>genetic programming</a:t>
            </a:r>
          </a:p>
          <a:p>
            <a:pPr lvl="3"/>
            <a:endParaRPr lang="en-US" dirty="0"/>
          </a:p>
          <a:p>
            <a:r>
              <a:rPr lang="en-US" dirty="0" smtClean="0"/>
              <a:t>External Libraries:</a:t>
            </a:r>
          </a:p>
          <a:p>
            <a:pPr lvl="1"/>
            <a:r>
              <a:rPr lang="en-US" dirty="0" smtClean="0"/>
              <a:t>Linear Regression, Logistic Regression, </a:t>
            </a:r>
          </a:p>
          <a:p>
            <a:pPr lvl="1"/>
            <a:r>
              <a:rPr lang="en-US" dirty="0" smtClean="0"/>
              <a:t>k-Nearest </a:t>
            </a:r>
            <a:r>
              <a:rPr lang="en-US" dirty="0" err="1" smtClean="0"/>
              <a:t>Neighbours</a:t>
            </a:r>
            <a:r>
              <a:rPr lang="en-US" dirty="0" smtClean="0"/>
              <a:t>, k-Means, </a:t>
            </a:r>
          </a:p>
          <a:p>
            <a:pPr lvl="1"/>
            <a:r>
              <a:rPr lang="en-US" dirty="0" smtClean="0"/>
              <a:t>Random Forest, Support Vector Machines, </a:t>
            </a:r>
            <a:br>
              <a:rPr lang="en-US" dirty="0" smtClean="0"/>
            </a:br>
            <a:r>
              <a:rPr lang="en-US" dirty="0" smtClean="0"/>
              <a:t>Neural Networks, Gaussian Processes</a:t>
            </a:r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5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</a:t>
            </a:r>
            <a:r>
              <a:rPr lang="en-US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available as benchmark problem instance in HeuristicLab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Demonstration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1"/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3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3"/>
            <a:endParaRPr lang="de-DE" dirty="0" smtClean="0"/>
          </a:p>
          <a:p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</a:t>
            </a:r>
            <a:r>
              <a:rPr lang="en-US" dirty="0" smtClean="0"/>
              <a:t>3.3.13 “</a:t>
            </a:r>
            <a:r>
              <a:rPr lang="en-US" dirty="0" err="1" smtClean="0"/>
              <a:t>Windischgarsten</a:t>
            </a:r>
            <a:r>
              <a:rPr lang="en-US" dirty="0" smtClean="0"/>
              <a:t>"</a:t>
            </a:r>
            <a:endParaRPr lang="en-US" dirty="0" smtClean="0"/>
          </a:p>
          <a:p>
            <a:pPr lvl="2"/>
            <a:r>
              <a:rPr lang="en-US" dirty="0" smtClean="0"/>
              <a:t>released on </a:t>
            </a:r>
            <a:r>
              <a:rPr lang="en-US" dirty="0"/>
              <a:t>November 20th, 2015</a:t>
            </a:r>
            <a:endParaRPr lang="en-US" dirty="0" smtClean="0"/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</a:t>
            </a:r>
            <a:r>
              <a:rPr lang="en-US" dirty="0" smtClean="0"/>
              <a:t>3.3.13 </a:t>
            </a:r>
            <a:r>
              <a:rPr lang="en-US" dirty="0" smtClean="0"/>
              <a:t>tag</a:t>
            </a:r>
          </a:p>
          <a:p>
            <a:pPr lvl="2"/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svn.heuristiclab.com/svn/core/tags/3.3.13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4.5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3" y="2132856"/>
            <a:ext cx="2065372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smtClean="0"/>
              <a:t>150+ </a:t>
            </a:r>
            <a:r>
              <a:rPr lang="en-US" dirty="0" smtClean="0"/>
              <a:t>plugins </a:t>
            </a:r>
            <a:r>
              <a:rPr lang="en-US" dirty="0" smtClean="0"/>
              <a:t>in </a:t>
            </a:r>
            <a:r>
              <a:rPr lang="en-US" dirty="0" err="1" smtClean="0"/>
              <a:t>HeuristicLab</a:t>
            </a:r>
            <a:r>
              <a:rPr lang="en-US" dirty="0" smtClean="0"/>
              <a:t> </a:t>
            </a:r>
            <a:r>
              <a:rPr lang="en-US" dirty="0" smtClean="0"/>
              <a:t>3.3.13</a:t>
            </a:r>
            <a:endParaRPr lang="en-US" dirty="0" smtClean="0"/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err="1"/>
              <a:t>e</a:t>
            </a:r>
            <a:r>
              <a:rPr lang="de-DE" dirty="0" err="1" smtClean="0"/>
              <a:t>valuation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err="1"/>
              <a:t>m</a:t>
            </a:r>
            <a:r>
              <a:rPr lang="de-DE" dirty="0" err="1" smtClean="0"/>
              <a:t>utation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141" y="1413141"/>
            <a:ext cx="6477719" cy="4871244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33197" y="2132856"/>
            <a:ext cx="2074708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Excel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85000" lnSpcReduction="1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correct</a:t>
            </a:r>
            <a:r>
              <a:rPr lang="de-DE" dirty="0" smtClean="0"/>
              <a:t> </a:t>
            </a:r>
            <a:r>
              <a:rPr lang="de-DE" dirty="0" err="1" smtClean="0"/>
              <a:t>predictions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3263</Words>
  <Application>Microsoft Office PowerPoint</Application>
  <PresentationFormat>On-screen Show (4:3)</PresentationFormat>
  <Paragraphs>1106</Paragraphs>
  <Slides>123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123</vt:i4>
      </vt:variant>
    </vt:vector>
  </HeadingPairs>
  <TitlesOfParts>
    <vt:vector size="126" baseType="lpstr">
      <vt:lpstr>Arial</vt:lpstr>
      <vt:lpstr>Calibri</vt:lpstr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Scripts</vt:lpstr>
      <vt:lpstr>Debugging Algorithms</vt:lpstr>
      <vt:lpstr>Agenda</vt:lpstr>
      <vt:lpstr>Demonstration Part II: Data-based Modeling</vt:lpstr>
      <vt:lpstr>Introduction to Data-based Modeling</vt:lpstr>
      <vt:lpstr>Data Analysis in HeuristicLab</vt:lpstr>
      <vt:lpstr>Case Study: Regression</vt:lpstr>
      <vt:lpstr>Demonstration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210</cp:revision>
  <dcterms:created xsi:type="dcterms:W3CDTF">2011-02-08T10:23:16Z</dcterms:created>
  <dcterms:modified xsi:type="dcterms:W3CDTF">2015-11-20T12:43:49Z</dcterms:modified>
</cp:coreProperties>
</file>