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0"/>
  </p:notesMasterIdLst>
  <p:sldIdLst>
    <p:sldId id="256" r:id="rId2"/>
    <p:sldId id="413" r:id="rId3"/>
    <p:sldId id="427" r:id="rId4"/>
    <p:sldId id="430" r:id="rId5"/>
    <p:sldId id="428" r:id="rId6"/>
    <p:sldId id="436" r:id="rId7"/>
    <p:sldId id="440" r:id="rId8"/>
    <p:sldId id="451" r:id="rId9"/>
    <p:sldId id="448" r:id="rId10"/>
    <p:sldId id="450" r:id="rId11"/>
    <p:sldId id="449" r:id="rId12"/>
    <p:sldId id="452" r:id="rId13"/>
    <p:sldId id="453" r:id="rId14"/>
    <p:sldId id="454" r:id="rId15"/>
    <p:sldId id="435" r:id="rId16"/>
    <p:sldId id="464" r:id="rId17"/>
    <p:sldId id="441" r:id="rId18"/>
    <p:sldId id="446" r:id="rId19"/>
    <p:sldId id="434" r:id="rId20"/>
    <p:sldId id="447" r:id="rId21"/>
    <p:sldId id="432" r:id="rId22"/>
    <p:sldId id="442" r:id="rId23"/>
    <p:sldId id="445" r:id="rId24"/>
    <p:sldId id="455" r:id="rId25"/>
    <p:sldId id="456" r:id="rId26"/>
    <p:sldId id="457" r:id="rId27"/>
    <p:sldId id="458" r:id="rId28"/>
    <p:sldId id="443" r:id="rId29"/>
    <p:sldId id="433" r:id="rId30"/>
    <p:sldId id="438" r:id="rId31"/>
    <p:sldId id="439" r:id="rId32"/>
    <p:sldId id="444" r:id="rId33"/>
    <p:sldId id="459" r:id="rId34"/>
    <p:sldId id="460" r:id="rId35"/>
    <p:sldId id="461" r:id="rId36"/>
    <p:sldId id="462" r:id="rId37"/>
    <p:sldId id="463" r:id="rId38"/>
    <p:sldId id="412" r:id="rId3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4660"/>
  </p:normalViewPr>
  <p:slideViewPr>
    <p:cSldViewPr>
      <p:cViewPr varScale="1">
        <p:scale>
          <a:sx n="72" d="100"/>
          <a:sy n="72" d="100"/>
        </p:scale>
        <p:origin x="145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08.07.2015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trac.fcgi/wiki/Research" TargetMode="External"/><Relationship Id="rId2" Type="http://schemas.openxmlformats.org/officeDocument/2006/relationships/hyperlink" Target="http://dev.heuristiclab.com/trac.fcgi/wiki/Documentation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youtube.com/heuristiclab" TargetMode="External"/><Relationship Id="rId4" Type="http://schemas.openxmlformats.org/officeDocument/2006/relationships/hyperlink" Target="mailto:heuristiclab@googlegroups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Programming HeuristicLab</a:t>
            </a:r>
            <a:br>
              <a:rPr lang="en-US" dirty="0" smtClean="0"/>
            </a:br>
            <a:endParaRPr lang="en-US" sz="27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Scheibenpflug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Untertitel 2"/>
          <p:cNvSpPr txBox="1">
            <a:spLocks/>
          </p:cNvSpPr>
          <p:nvPr/>
        </p:nvSpPr>
        <p:spPr>
          <a:xfrm>
            <a:off x="0" y="2901516"/>
            <a:ext cx="9144000" cy="766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Algorithms and Problems</a:t>
            </a:r>
            <a:endParaRPr lang="en-US" dirty="0" smtClean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Implement getter for convenience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Getter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 smtClean="0"/>
              <a:t>Getter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99592" y="2299449"/>
            <a:ext cx="8244565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99592" y="4083608"/>
            <a:ext cx="7479933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89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6347531" cy="4525963"/>
          </a:xfrm>
        </p:spPr>
        <p:txBody>
          <a:bodyPr/>
          <a:lstStyle/>
          <a:p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</a:p>
          <a:p>
            <a:endParaRPr lang="de-AT" dirty="0" smtClean="0"/>
          </a:p>
          <a:p>
            <a:endParaRPr lang="de-AT" dirty="0"/>
          </a:p>
          <a:p>
            <a:endParaRPr lang="de-AT" dirty="0" smtClean="0"/>
          </a:p>
          <a:p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92088" y="4593610"/>
            <a:ext cx="3779912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PopulationSizeParameter.Value.Value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42;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793661" y="2276872"/>
            <a:ext cx="8170827" cy="83099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defaultCrossover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Problem.Operators.OfType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&gt;().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FirstOrDefault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foreach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Problem.Operators.OfType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&gt;().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OrderBy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(x =&gt;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x.Name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CrossoverParameter.ValidValues.Add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CrossoverParameter.Value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defaultCrossover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54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Lookup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Defining</a:t>
            </a:r>
            <a:r>
              <a:rPr lang="de-AT" dirty="0" smtClean="0"/>
              <a:t> </a:t>
            </a:r>
            <a:r>
              <a:rPr lang="de-AT" dirty="0" err="1" smtClean="0"/>
              <a:t>lookup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:</a:t>
            </a:r>
          </a:p>
          <a:p>
            <a:endParaRPr lang="de-AT" dirty="0"/>
          </a:p>
          <a:p>
            <a:endParaRPr lang="de-AT" dirty="0" smtClean="0"/>
          </a:p>
          <a:p>
            <a:endParaRPr lang="de-AT" dirty="0"/>
          </a:p>
          <a:p>
            <a:r>
              <a:rPr lang="de-AT" dirty="0" err="1" smtClean="0"/>
              <a:t>Defining</a:t>
            </a:r>
            <a:r>
              <a:rPr lang="de-AT" dirty="0" smtClean="0"/>
              <a:t> </a:t>
            </a:r>
            <a:r>
              <a:rPr lang="de-AT" dirty="0" err="1" smtClean="0"/>
              <a:t>lookup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population</a:t>
            </a:r>
            <a:r>
              <a:rPr lang="de-AT" dirty="0" smtClean="0"/>
              <a:t> </a:t>
            </a:r>
            <a:r>
              <a:rPr lang="de-AT" dirty="0" err="1" smtClean="0"/>
              <a:t>size</a:t>
            </a:r>
            <a:r>
              <a:rPr lang="de-AT" dirty="0" smtClean="0"/>
              <a:t>: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18321" y="2280724"/>
            <a:ext cx="7056784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used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to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18321" y="4615312"/>
            <a:ext cx="6632917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818321" y="2967395"/>
            <a:ext cx="7989688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818321" y="5307164"/>
            <a:ext cx="7649851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11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Use</a:t>
            </a:r>
            <a:r>
              <a:rPr lang="de-AT" dirty="0" smtClean="0"/>
              <a:t> Lookup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Set </a:t>
            </a:r>
            <a:r>
              <a:rPr lang="de-AT" dirty="0" err="1"/>
              <a:t>crossover</a:t>
            </a:r>
            <a:r>
              <a:rPr lang="de-AT" dirty="0"/>
              <a:t> </a:t>
            </a:r>
            <a:r>
              <a:rPr lang="de-AT" dirty="0" err="1"/>
              <a:t>parameter</a:t>
            </a:r>
            <a:r>
              <a:rPr lang="de-AT" dirty="0"/>
              <a:t>:</a:t>
            </a:r>
          </a:p>
          <a:p>
            <a:endParaRPr lang="de-AT" dirty="0"/>
          </a:p>
          <a:p>
            <a:endParaRPr lang="de-AT" dirty="0"/>
          </a:p>
          <a:p>
            <a:r>
              <a:rPr lang="de-AT" dirty="0" smtClean="0"/>
              <a:t>Set </a:t>
            </a:r>
            <a:r>
              <a:rPr lang="de-AT" dirty="0" err="1"/>
              <a:t>PopulationSize</a:t>
            </a:r>
            <a:r>
              <a:rPr lang="de-AT" dirty="0"/>
              <a:t> </a:t>
            </a:r>
            <a:r>
              <a:rPr lang="de-AT" dirty="0" err="1"/>
              <a:t>parameter</a:t>
            </a:r>
            <a:r>
              <a:rPr lang="de-AT" dirty="0"/>
              <a:t>: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55576" y="2275363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CrossoverParameter.Value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ga.CrossoverParameter.ValidValues.Single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(x 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x.GetType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==  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typeof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OrderCrossover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  <a:endParaRPr lang="de-DE" altLang="de-DE" sz="3200" dirty="0">
              <a:latin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755576" y="4154596"/>
            <a:ext cx="56886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PopulationSizeParameter.Value.Value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= 42; </a:t>
            </a:r>
            <a:endParaRPr lang="de-DE" altLang="de-DE" sz="3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70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Lookup Parameter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the genetic algorithm, a placeholder looks up the crossover that it executes:</a:t>
            </a:r>
          </a:p>
          <a:p>
            <a:pPr lvl="1"/>
            <a:r>
              <a:rPr lang="en-GB" dirty="0" smtClean="0"/>
              <a:t>Create placeholder</a:t>
            </a:r>
          </a:p>
          <a:p>
            <a:pPr lvl="1"/>
            <a:endParaRPr lang="en-GB" sz="1800" dirty="0"/>
          </a:p>
          <a:p>
            <a:pPr lvl="1"/>
            <a:r>
              <a:rPr lang="en-GB" dirty="0" smtClean="0"/>
              <a:t>Set the name of operator to lookup</a:t>
            </a:r>
          </a:p>
          <a:p>
            <a:pPr lvl="1"/>
            <a:endParaRPr lang="en-GB" sz="1800" dirty="0" smtClean="0"/>
          </a:p>
          <a:p>
            <a:pPr lvl="1"/>
            <a:r>
              <a:rPr lang="en-GB" dirty="0" smtClean="0"/>
              <a:t>In the placeholder operator</a:t>
            </a:r>
          </a:p>
          <a:p>
            <a:pPr lvl="1"/>
            <a:endParaRPr lang="en-GB" sz="1800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289720" y="4022996"/>
            <a:ext cx="473008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crossover.OperatorParameter.ActualName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289720" y="3176832"/>
            <a:ext cx="412812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Placeholder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Placeholder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285601" y="4869160"/>
            <a:ext cx="6450632" cy="10156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OperationCollection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OperationCollection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.Apply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());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OperatorParameter.ActualValue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!=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null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next.Insert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(0, 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ExecutionContext.CreateOperation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94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Scopes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4474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 scope is a node in the scope tree</a:t>
            </a:r>
          </a:p>
          <a:p>
            <a:r>
              <a:rPr lang="en-US" dirty="0" smtClean="0"/>
              <a:t>Contains link to parent and sub-scopes</a:t>
            </a:r>
          </a:p>
          <a:p>
            <a:r>
              <a:rPr lang="en-US" dirty="0" smtClean="0"/>
              <a:t>Contains variables (e.g., solutions or their quality)</a:t>
            </a:r>
          </a:p>
          <a:p>
            <a:r>
              <a:rPr lang="en-US" dirty="0" smtClean="0"/>
              <a:t>Operators usually work on scopes (either directly or through parameters)</a:t>
            </a:r>
          </a:p>
          <a:p>
            <a:r>
              <a:rPr lang="en-US" dirty="0" smtClean="0"/>
              <a:t>Example - Selection: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337" y="4044950"/>
            <a:ext cx="6245326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33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Scopes – Debug Engine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r="3633"/>
          <a:stretch/>
        </p:blipFill>
        <p:spPr>
          <a:xfrm>
            <a:off x="457200" y="1580485"/>
            <a:ext cx="2168659" cy="432338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1424" y="1586853"/>
            <a:ext cx="2250696" cy="431701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8673" y="1580484"/>
            <a:ext cx="2247397" cy="4323382"/>
          </a:xfrm>
          <a:prstGeom prst="rect">
            <a:avLst/>
          </a:prstGeom>
        </p:spPr>
      </p:pic>
      <p:sp>
        <p:nvSpPr>
          <p:cNvPr id="10" name="Pfeil nach rechts 9"/>
          <p:cNvSpPr/>
          <p:nvPr/>
        </p:nvSpPr>
        <p:spPr>
          <a:xfrm>
            <a:off x="2731103" y="3310127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feil nach rechts 10"/>
          <p:cNvSpPr/>
          <p:nvPr/>
        </p:nvSpPr>
        <p:spPr>
          <a:xfrm>
            <a:off x="5796136" y="3310127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53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Operators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Inherit from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SingleSuccessorOperator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Override 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Apply()</a:t>
            </a:r>
            <a:r>
              <a:rPr lang="en-US" dirty="0" smtClean="0"/>
              <a:t> method</a:t>
            </a:r>
          </a:p>
          <a:p>
            <a:r>
              <a:rPr lang="en-US" dirty="0" smtClean="0"/>
              <a:t>Must return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base.Apply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lvl="1"/>
            <a:r>
              <a:rPr lang="en-US" dirty="0" smtClean="0"/>
              <a:t>Returns successor operation</a:t>
            </a:r>
          </a:p>
          <a:p>
            <a:r>
              <a:rPr lang="en-US" dirty="0" smtClean="0"/>
              <a:t>Use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ExecutionContext</a:t>
            </a:r>
            <a:r>
              <a:rPr lang="en-US" dirty="0" smtClean="0"/>
              <a:t> to access scopes</a:t>
            </a:r>
          </a:p>
          <a:p>
            <a:r>
              <a:rPr lang="en-US" dirty="0" smtClean="0"/>
              <a:t>Or better: Use parameters to retrieve scopes, values from scopes or manipulate them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357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Instrumented Operators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690864" cy="4349080"/>
          </a:xfrm>
        </p:spPr>
        <p:txBody>
          <a:bodyPr>
            <a:normAutofit fontScale="700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GB" sz="3200" dirty="0" smtClean="0"/>
              <a:t>Inherit from 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InstrumentedOperator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Override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InstrumentedApply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Must return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base.InstrumentedApply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US" dirty="0" smtClean="0"/>
              <a:t>Allows to configure before and after actions</a:t>
            </a:r>
          </a:p>
          <a:p>
            <a:r>
              <a:rPr lang="en-US" dirty="0" smtClean="0"/>
              <a:t>Useful for analyzers, additional functionality,… without changing the algorithm</a:t>
            </a:r>
          </a:p>
          <a:p>
            <a:r>
              <a:rPr lang="en-US" dirty="0" smtClean="0"/>
              <a:t>Think of aspect-oriented programming</a:t>
            </a:r>
            <a:endParaRPr lang="en-US" dirty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4926" y="1988840"/>
            <a:ext cx="3373739" cy="24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5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196751"/>
            <a:ext cx="6984776" cy="527545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Operators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3" name="Legende mit Linie 2 2"/>
          <p:cNvSpPr/>
          <p:nvPr/>
        </p:nvSpPr>
        <p:spPr>
          <a:xfrm>
            <a:off x="6228184" y="2636912"/>
            <a:ext cx="2622376" cy="149035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9732"/>
              <a:gd name="adj6" fmla="val -695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parameter for retrieving „Value“ (default name, can be configure with </a:t>
            </a:r>
            <a:r>
              <a:rPr lang="en-US" dirty="0" err="1" smtClean="0"/>
              <a:t>ActualValue</a:t>
            </a:r>
            <a:r>
              <a:rPr lang="en-US" dirty="0" smtClean="0"/>
              <a:t>) from scope or parent scopes</a:t>
            </a:r>
            <a:endParaRPr lang="en-US" dirty="0"/>
          </a:p>
        </p:txBody>
      </p:sp>
      <p:sp>
        <p:nvSpPr>
          <p:cNvPr id="9" name="Legende mit Linie 2 8"/>
          <p:cNvSpPr/>
          <p:nvPr/>
        </p:nvSpPr>
        <p:spPr>
          <a:xfrm>
            <a:off x="6372200" y="4653136"/>
            <a:ext cx="2160240" cy="88211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8390"/>
              <a:gd name="adj6" fmla="val -1221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If the value is not found it can also be created in </a:t>
            </a:r>
            <a:r>
              <a:rPr lang="en-US" smtClean="0"/>
              <a:t>the scope </a:t>
            </a:r>
            <a:endParaRPr lang="en-US" dirty="0"/>
          </a:p>
        </p:txBody>
      </p:sp>
      <p:sp>
        <p:nvSpPr>
          <p:cNvPr id="10" name="Rechteck 9"/>
          <p:cNvSpPr/>
          <p:nvPr/>
        </p:nvSpPr>
        <p:spPr>
          <a:xfrm>
            <a:off x="3203848" y="1579778"/>
            <a:ext cx="1584176" cy="1584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/>
          <p:cNvSpPr/>
          <p:nvPr/>
        </p:nvSpPr>
        <p:spPr>
          <a:xfrm>
            <a:off x="1043608" y="5517232"/>
            <a:ext cx="2448272" cy="1980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Rechteck 11"/>
          <p:cNvSpPr/>
          <p:nvPr/>
        </p:nvSpPr>
        <p:spPr>
          <a:xfrm>
            <a:off x="1259632" y="5966934"/>
            <a:ext cx="1440160" cy="1983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Legende mit Linie 2 12"/>
          <p:cNvSpPr/>
          <p:nvPr/>
        </p:nvSpPr>
        <p:spPr>
          <a:xfrm>
            <a:off x="3720510" y="407833"/>
            <a:ext cx="2723697" cy="89969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32804"/>
              <a:gd name="adj6" fmla="val -42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operator that increments a value from the scope by „Increment“</a:t>
            </a:r>
            <a:endParaRPr lang="en-US" dirty="0"/>
          </a:p>
        </p:txBody>
      </p:sp>
      <p:sp>
        <p:nvSpPr>
          <p:cNvPr id="14" name="Legende mit Linie 2 13"/>
          <p:cNvSpPr/>
          <p:nvPr/>
        </p:nvSpPr>
        <p:spPr>
          <a:xfrm>
            <a:off x="6096000" y="1469680"/>
            <a:ext cx="2220416" cy="73687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1802"/>
              <a:gd name="adj6" fmla="val -743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 easier access to parameter 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88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 Algorithm </a:t>
            </a:r>
            <a:r>
              <a:rPr lang="en-US" dirty="0"/>
              <a:t>M</a:t>
            </a:r>
            <a:r>
              <a:rPr lang="en-US" dirty="0" smtClean="0"/>
              <a:t>odel</a:t>
            </a:r>
          </a:p>
          <a:p>
            <a:r>
              <a:rPr lang="en-US" dirty="0" smtClean="0"/>
              <a:t>Parameters, Operators and Scopes</a:t>
            </a:r>
          </a:p>
          <a:p>
            <a:r>
              <a:rPr lang="en-US" dirty="0" smtClean="0"/>
              <a:t>Algorithms</a:t>
            </a:r>
          </a:p>
          <a:p>
            <a:r>
              <a:rPr lang="en-US" dirty="0" smtClean="0"/>
              <a:t>Problems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026" y="3284984"/>
            <a:ext cx="6087774" cy="2841179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2915816" y="3573016"/>
            <a:ext cx="3888432" cy="10801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6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Algorithms and Problems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Different ways how to implement algorithms and problems</a:t>
            </a:r>
          </a:p>
          <a:p>
            <a:r>
              <a:rPr lang="en-GB" dirty="0" smtClean="0"/>
              <a:t>Algorithms</a:t>
            </a:r>
          </a:p>
          <a:p>
            <a:pPr lvl="1"/>
            <a:r>
              <a:rPr lang="en-GB" dirty="0" smtClean="0"/>
              <a:t>Flexible: Inherit from 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HeuristicOptimizationEngineAlgorithm</a:t>
            </a: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GB" dirty="0"/>
              <a:t>Easy: Inherit from 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BasicAlgorithm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 smtClean="0"/>
              <a:t>Problems</a:t>
            </a:r>
          </a:p>
          <a:p>
            <a:pPr lvl="1"/>
            <a:r>
              <a:rPr lang="en-GB" dirty="0" smtClean="0"/>
              <a:t>Flexible: Inherit from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SingleObjectiveHeuristicOptimizationProblem</a:t>
            </a: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GB" dirty="0"/>
              <a:t>Easy: Inherit from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Single|Multi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ObjectiveBasicProblem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98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 classes/Interfaces </a:t>
            </a:r>
            <a:br>
              <a:rPr lang="en-US" dirty="0" smtClean="0"/>
            </a:br>
            <a:r>
              <a:rPr lang="en-US" dirty="0" smtClean="0"/>
              <a:t>for algorithms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908720"/>
            <a:ext cx="4752528" cy="5484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55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</a:t>
            </a:r>
            <a:r>
              <a:rPr lang="en-US" dirty="0" smtClean="0"/>
              <a:t>classes/Interfaces for </a:t>
            </a:r>
            <a:r>
              <a:rPr lang="en-US" dirty="0"/>
              <a:t>algorithms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IExecutable</a:t>
            </a:r>
            <a:r>
              <a:rPr lang="en-US" dirty="0" smtClean="0"/>
              <a:t> (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Executable</a:t>
            </a:r>
            <a:r>
              <a:rPr lang="en-US" dirty="0" smtClean="0"/>
              <a:t>): </a:t>
            </a:r>
          </a:p>
          <a:p>
            <a:pPr lvl="1"/>
            <a:r>
              <a:rPr lang="en-US" dirty="0" smtClean="0"/>
              <a:t>Defines methods for starting, stopping, etc. of algorithms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IOptimizer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Contains a run collection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Contains a problem on which the algorithm is applied as well as a result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Base class, implements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IAlgorithm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EngineAlgorithm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Extensions for execution with an engine (operator graph, scope, engine)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HeuristicOptimizationEngineAlgorithm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Specifies problem: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IHeuristicOptimizationProblem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84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</a:t>
            </a:r>
            <a:r>
              <a:rPr lang="en-US" dirty="0" smtClean="0"/>
              <a:t>an HL algorithm </a:t>
            </a:r>
            <a:r>
              <a:rPr lang="en-US" dirty="0"/>
              <a:t>do?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Create operator graph of algorithm by chaining together operators (the actual algorithm)</a:t>
            </a:r>
          </a:p>
          <a:p>
            <a:r>
              <a:rPr lang="en-US" dirty="0" smtClean="0"/>
              <a:t>Offer user configuration options through parameters</a:t>
            </a:r>
          </a:p>
          <a:p>
            <a:r>
              <a:rPr lang="en-US" dirty="0" smtClean="0"/>
              <a:t>Discover operators from the operators collection of the problem/encoding</a:t>
            </a:r>
          </a:p>
          <a:p>
            <a:r>
              <a:rPr lang="en-US" dirty="0" smtClean="0"/>
              <a:t>Parameterize/wire (react to changes in operators) operators where necessary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463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BasicAlgorithm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Creating an operator graph can be quite tricky</a:t>
            </a:r>
          </a:p>
          <a:p>
            <a:r>
              <a:rPr lang="en-GB" dirty="0" smtClean="0"/>
              <a:t>Wiring operators is error-prone</a:t>
            </a:r>
          </a:p>
          <a:p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BasicAlgorithms</a:t>
            </a:r>
            <a:r>
              <a:rPr lang="en-GB" dirty="0" smtClean="0"/>
              <a:t> are </a:t>
            </a:r>
          </a:p>
          <a:p>
            <a:pPr lvl="1"/>
            <a:r>
              <a:rPr lang="en-GB" dirty="0" smtClean="0"/>
              <a:t>Easy to implement</a:t>
            </a:r>
          </a:p>
          <a:p>
            <a:pPr lvl="1"/>
            <a:r>
              <a:rPr lang="en-GB" dirty="0" smtClean="0"/>
              <a:t>No boilerplate code</a:t>
            </a:r>
          </a:p>
          <a:p>
            <a:pPr lvl="1"/>
            <a:r>
              <a:rPr lang="en-GB" dirty="0" smtClean="0"/>
              <a:t>Hard-coded (no operator graph)</a:t>
            </a:r>
          </a:p>
          <a:p>
            <a:pPr lvl="1"/>
            <a:r>
              <a:rPr lang="en-GB" dirty="0" smtClean="0"/>
              <a:t>Don’t support pausing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573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</a:t>
            </a:r>
            <a:r>
              <a:rPr lang="en-US" dirty="0" smtClean="0"/>
              <a:t>classes/Interfaces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for </a:t>
            </a:r>
            <a:r>
              <a:rPr lang="en-US" dirty="0" err="1" smtClean="0"/>
              <a:t>BasicAlgorithm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099" y="1023300"/>
            <a:ext cx="4195801" cy="48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54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BasicAlgorithm</a:t>
            </a:r>
            <a:r>
              <a:rPr lang="en-GB" dirty="0" smtClean="0"/>
              <a:t> - Interface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Implement the Run method</a:t>
            </a:r>
          </a:p>
          <a:p>
            <a:endParaRPr lang="en-GB" dirty="0"/>
          </a:p>
          <a:p>
            <a:r>
              <a:rPr lang="en-GB" dirty="0" smtClean="0"/>
              <a:t>Optional: Fix problem type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27584" y="2204864"/>
            <a:ext cx="6408712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protected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Run(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 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54051" y="3519183"/>
            <a:ext cx="4687502" cy="15696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altLang="de-DE" sz="1200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typeof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Problem { 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 }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27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/>
          <a:srcRect r="7354"/>
          <a:stretch/>
        </p:blipFill>
        <p:spPr>
          <a:xfrm>
            <a:off x="5220072" y="4565104"/>
            <a:ext cx="3441551" cy="16002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– Random Search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35496" y="1580014"/>
            <a:ext cx="820891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/>
              <a:t>     </a:t>
            </a:r>
            <a:r>
              <a:rPr lang="de-DE" sz="1400" b="1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protected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de-DE" sz="14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de-DE" sz="14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de-DE" sz="14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Run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  </a:t>
            </a: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DoubleValue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Results.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Result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BestQuality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100000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cancellationToken.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ThrowIfCancellationRequested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BinaryVector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b = </a:t>
            </a:r>
            <a:r>
              <a:rPr lang="de-DE" sz="14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BinaryVector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Problem.Length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r>
              <a:rPr lang="de-DE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Problem.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(b,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Problem.Maximization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&amp;&amp;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&gt;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bestQuality.Value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bestQuality.Value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} 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(!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Problem.Maximization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&amp;&amp;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&lt;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bestQuality.Value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bestQuality.Value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}        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}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}</a:t>
            </a:r>
            <a:endParaRPr lang="en-GB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48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Problems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Use encodings for representing solutions</a:t>
            </a:r>
          </a:p>
          <a:p>
            <a:r>
              <a:rPr lang="en-US" dirty="0" smtClean="0"/>
              <a:t>Encodings consist of solution candidate definitions and corresponding operators</a:t>
            </a:r>
          </a:p>
          <a:p>
            <a:r>
              <a:rPr lang="en-US" dirty="0" smtClean="0"/>
              <a:t>Problems contain </a:t>
            </a:r>
          </a:p>
          <a:p>
            <a:pPr lvl="1"/>
            <a:r>
              <a:rPr lang="en-US" dirty="0" smtClean="0"/>
              <a:t>the evaluator</a:t>
            </a:r>
          </a:p>
          <a:p>
            <a:pPr lvl="1"/>
            <a:r>
              <a:rPr lang="en-US" dirty="0" smtClean="0"/>
              <a:t>the solution creator</a:t>
            </a:r>
          </a:p>
          <a:p>
            <a:r>
              <a:rPr lang="en-US" dirty="0" smtClean="0"/>
              <a:t>Define maximization or minimization</a:t>
            </a:r>
          </a:p>
          <a:p>
            <a:r>
              <a:rPr lang="en-US" dirty="0" smtClean="0"/>
              <a:t>Contain the „problem data“ (e.g., a distance matrix, a simulation, a function definition), usually supplied by a problem instance provider</a:t>
            </a:r>
          </a:p>
          <a:p>
            <a:r>
              <a:rPr lang="en-US" dirty="0" smtClean="0"/>
              <a:t>Can be single- or multi-objective</a:t>
            </a:r>
          </a:p>
          <a:p>
            <a:r>
              <a:rPr lang="en-US" dirty="0" smtClean="0"/>
              <a:t>Configured with parameters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97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Architecture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860" y="1417638"/>
            <a:ext cx="5808280" cy="472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2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Parameters</a:t>
            </a:r>
            <a:r>
              <a:rPr lang="en-US" dirty="0"/>
              <a:t>, Operators and </a:t>
            </a:r>
            <a:r>
              <a:rPr lang="en-US" dirty="0" smtClean="0"/>
              <a:t>Scopes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03" y="1628800"/>
            <a:ext cx="6486939" cy="324036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9966" y="1611511"/>
            <a:ext cx="2198747" cy="412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88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 classes/Interfaces for problems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160" y="1812921"/>
            <a:ext cx="6307681" cy="420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87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</a:t>
            </a:r>
            <a:r>
              <a:rPr lang="en-US" dirty="0" smtClean="0"/>
              <a:t>classes/Interfaces </a:t>
            </a:r>
            <a:r>
              <a:rPr lang="en-US" dirty="0"/>
              <a:t>for problems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IProblem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Contains the operators collection; all operators that can be used by the problem, algorithm and user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IHeuristicOptimizationProblem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Defines solution creator and evaluator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Problem</a:t>
            </a:r>
            <a:r>
              <a:rPr lang="en-US" dirty="0" smtClean="0"/>
              <a:t>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HeuristicOptimizationProblem</a:t>
            </a:r>
            <a:r>
              <a:rPr lang="en-US" dirty="0" smtClean="0"/>
              <a:t> and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Single/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MultiObjectiveHeuristicOptimizationProblem</a:t>
            </a:r>
            <a:r>
              <a:rPr lang="en-US" dirty="0" smtClean="0"/>
              <a:t> provide abstract base classes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904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Recap: What does a HL problem do?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Defines used encoding</a:t>
            </a:r>
          </a:p>
          <a:p>
            <a:r>
              <a:rPr lang="en-US" dirty="0" smtClean="0"/>
              <a:t>Defines single/multi objective</a:t>
            </a:r>
          </a:p>
          <a:p>
            <a:r>
              <a:rPr lang="en-US" dirty="0" smtClean="0"/>
              <a:t>Defines min/maximization</a:t>
            </a:r>
          </a:p>
          <a:p>
            <a:r>
              <a:rPr lang="en-US" dirty="0" smtClean="0"/>
              <a:t>Discovers correct operators</a:t>
            </a:r>
          </a:p>
          <a:p>
            <a:pPr lvl="1"/>
            <a:r>
              <a:rPr lang="en-US" dirty="0" smtClean="0"/>
              <a:t>Are used by the algorithm</a:t>
            </a:r>
          </a:p>
          <a:p>
            <a:r>
              <a:rPr lang="en-US" dirty="0" smtClean="0"/>
              <a:t>Wires/parameterizes </a:t>
            </a:r>
            <a:r>
              <a:rPr lang="en-US" dirty="0" smtClean="0"/>
              <a:t>operators</a:t>
            </a:r>
          </a:p>
          <a:p>
            <a:r>
              <a:rPr lang="en-US" dirty="0" smtClean="0"/>
              <a:t>Wires/parameterizes parameters</a:t>
            </a:r>
            <a:endParaRPr lang="en-US" dirty="0" smtClean="0"/>
          </a:p>
          <a:p>
            <a:r>
              <a:rPr lang="en-US" dirty="0" smtClean="0"/>
              <a:t>Loads problem data using a corresponding problem instance provider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96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BasicProblem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Similar concept as 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BasicAlgorithm</a:t>
            </a: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 smtClean="0"/>
              <a:t>Makes implementing new problems easier</a:t>
            </a:r>
          </a:p>
          <a:p>
            <a:r>
              <a:rPr lang="en-GB" dirty="0" smtClean="0"/>
              <a:t>No </a:t>
            </a:r>
            <a:r>
              <a:rPr lang="en-GB" dirty="0" err="1" smtClean="0"/>
              <a:t>wireing</a:t>
            </a:r>
            <a:r>
              <a:rPr lang="en-GB" dirty="0" smtClean="0"/>
              <a:t>/operators necessary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3200" dirty="0"/>
              <a:t>Use automatic encoding configuration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3200" dirty="0"/>
              <a:t>Don’t work with all algorithm </a:t>
            </a:r>
            <a:r>
              <a:rPr lang="en-GB" sz="3200" dirty="0" smtClean="0"/>
              <a:t>types, e.g., algorithms that use very specific operators</a:t>
            </a:r>
          </a:p>
          <a:p>
            <a:pPr marL="742950" lvl="2" indent="-342900"/>
            <a:r>
              <a:rPr lang="en-GB" dirty="0" smtClean="0"/>
              <a:t>Simulated Annealing</a:t>
            </a:r>
          </a:p>
          <a:p>
            <a:pPr marL="742950" lvl="2" indent="-342900"/>
            <a:r>
              <a:rPr lang="en-GB" dirty="0" smtClean="0"/>
              <a:t>Scatter Search</a:t>
            </a:r>
          </a:p>
          <a:p>
            <a:pPr marL="742950" lvl="2" indent="-342900"/>
            <a:r>
              <a:rPr lang="en-GB" dirty="0" smtClean="0"/>
              <a:t>Particle Swarm Optimization</a:t>
            </a:r>
          </a:p>
          <a:p>
            <a:pPr marL="742950" lvl="2" indent="-342900"/>
            <a:endParaRPr lang="en-GB" dirty="0"/>
          </a:p>
          <a:p>
            <a:pPr marL="342900" lvl="1" indent="-342900">
              <a:buFont typeface="Arial" pitchFamily="34" charset="0"/>
              <a:buChar char="•"/>
            </a:pPr>
            <a:endParaRPr lang="en-GB" sz="32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141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</a:t>
            </a:r>
            <a:r>
              <a:rPr lang="en-US" dirty="0" smtClean="0"/>
              <a:t>classes/Interfaces </a:t>
            </a:r>
            <a:r>
              <a:rPr lang="en-US" dirty="0"/>
              <a:t>for </a:t>
            </a:r>
            <a:r>
              <a:rPr lang="en-US" dirty="0" err="1" smtClean="0"/>
              <a:t>BasicProblem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748" y="1628800"/>
            <a:ext cx="6024505" cy="443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95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BasicProblem</a:t>
            </a:r>
            <a:r>
              <a:rPr lang="en-GB" dirty="0" smtClean="0"/>
              <a:t> - Interface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Define encoding</a:t>
            </a:r>
          </a:p>
          <a:p>
            <a:endParaRPr lang="en-GB" dirty="0"/>
          </a:p>
          <a:p>
            <a:r>
              <a:rPr lang="en-GB" dirty="0" smtClean="0"/>
              <a:t>Define maximization or minimization</a:t>
            </a:r>
          </a:p>
          <a:p>
            <a:endParaRPr lang="en-GB" dirty="0"/>
          </a:p>
          <a:p>
            <a:r>
              <a:rPr lang="en-GB" dirty="0" smtClean="0"/>
              <a:t>Evaluate a solution and return quality</a:t>
            </a:r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27584" y="3395311"/>
            <a:ext cx="259080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Maximization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 }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27584" y="4622237"/>
            <a:ext cx="590465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827584" y="2266071"/>
            <a:ext cx="687625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MyNewProblem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: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SingleObjectiveBasicProblem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BinaryVectorEncoding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65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BasicProblem</a:t>
            </a:r>
            <a:r>
              <a:rPr lang="en-GB" dirty="0"/>
              <a:t> -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Until now only GA variants can use the problem</a:t>
            </a:r>
          </a:p>
          <a:p>
            <a:r>
              <a:rPr lang="en-GB" dirty="0" smtClean="0"/>
              <a:t>Implement neighbourhood function to also use trajectory-based metaheuristics</a:t>
            </a:r>
          </a:p>
          <a:p>
            <a:endParaRPr lang="en-GB" dirty="0" smtClean="0"/>
          </a:p>
          <a:p>
            <a:r>
              <a:rPr lang="en-GB" dirty="0" smtClean="0"/>
              <a:t>Optional: </a:t>
            </a:r>
            <a:r>
              <a:rPr lang="en-GB" dirty="0"/>
              <a:t>Add analysis code for tracking results</a:t>
            </a:r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27584" y="3796823"/>
            <a:ext cx="704854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IEnumerable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GetNeighbors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27584" y="5445224"/>
            <a:ext cx="740858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Analyze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[]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[]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ResultCollection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96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BasicProblem</a:t>
            </a:r>
            <a:r>
              <a:rPr lang="en-GB" dirty="0" smtClean="0"/>
              <a:t> – Example: </a:t>
            </a:r>
            <a:r>
              <a:rPr lang="en-GB" dirty="0" err="1" smtClean="0"/>
              <a:t>OneMax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31540" y="1595319"/>
            <a:ext cx="83889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: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SingleObjectiveBasicProblem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BinaryVectorEncoding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&gt; {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() { } 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[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StorableConstructor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protected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deserializing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: </a:t>
            </a:r>
            <a:r>
              <a:rPr lang="de-DE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deserializing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{ }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alg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endParaRPr lang="de-DE" sz="16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de-DE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alg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{ }    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IDeepCloneable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Clone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</a:t>
            </a:r>
            <a:r>
              <a:rPr lang="de-DE" sz="16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this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}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Maximization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1600" dirty="0" err="1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de-DE" sz="16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; } }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(Individual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endParaRPr lang="de-DE" sz="16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  <a:r>
              <a:rPr lang="de-DE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		     </a:t>
            </a:r>
            <a:r>
              <a:rPr lang="de-DE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16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individual.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BinaryVector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().</a:t>
            </a:r>
            <a:r>
              <a:rPr lang="de-DE" sz="16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Count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(b =&gt; b);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}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}</a:t>
            </a:r>
            <a:endParaRPr lang="en-GB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18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204864"/>
            <a:ext cx="91440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dev.heuristiclab.com/trac.fcgi/wiki/Documentation</a:t>
            </a:r>
            <a:r>
              <a:rPr lang="en-US" sz="2800" dirty="0" smtClean="0"/>
              <a:t> 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dirty="0">
                <a:hlinkClick r:id="rId3"/>
              </a:rPr>
              <a:t>http://</a:t>
            </a:r>
            <a:r>
              <a:rPr lang="en-US" sz="2800" dirty="0" smtClean="0">
                <a:hlinkClick r:id="rId3"/>
              </a:rPr>
              <a:t>dev.heuristiclab.com/trac.fcgi/wiki/Research</a:t>
            </a:r>
            <a:r>
              <a:rPr lang="en-US" sz="2800" dirty="0" smtClean="0"/>
              <a:t> 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4"/>
              </a:rPr>
              <a:t>heuristiclab@googlegroups.com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5"/>
              </a:rPr>
              <a:t>http://www.youtube.com/heuristiclab</a:t>
            </a:r>
            <a:endParaRPr lang="en-US" sz="2800" dirty="0" smtClean="0"/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HL Algorithm </a:t>
            </a:r>
            <a:r>
              <a:rPr lang="en-US" dirty="0" smtClean="0"/>
              <a:t>Model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Typically, HL algorithms are constructed by chaining together operators </a:t>
            </a:r>
          </a:p>
          <a:p>
            <a:r>
              <a:rPr lang="en-US" dirty="0" smtClean="0"/>
              <a:t>An engine executes these operators</a:t>
            </a:r>
          </a:p>
          <a:p>
            <a:pPr lvl="1"/>
            <a:r>
              <a:rPr lang="en-US" dirty="0" smtClean="0"/>
              <a:t>Enables pausing and debugging</a:t>
            </a:r>
          </a:p>
          <a:p>
            <a:pPr lvl="1"/>
            <a:r>
              <a:rPr lang="en-US" dirty="0" smtClean="0"/>
              <a:t> Available engines:</a:t>
            </a:r>
          </a:p>
          <a:p>
            <a:pPr lvl="2"/>
            <a:r>
              <a:rPr lang="en-US" dirty="0" smtClean="0"/>
              <a:t>Sequential engine</a:t>
            </a:r>
          </a:p>
          <a:p>
            <a:pPr lvl="2"/>
            <a:r>
              <a:rPr lang="en-US" dirty="0" smtClean="0"/>
              <a:t>Parallel engine</a:t>
            </a:r>
          </a:p>
          <a:p>
            <a:pPr lvl="2"/>
            <a:r>
              <a:rPr lang="en-US" dirty="0" smtClean="0"/>
              <a:t>Debug engine</a:t>
            </a:r>
          </a:p>
          <a:p>
            <a:pPr lvl="2"/>
            <a:r>
              <a:rPr lang="en-US" dirty="0" smtClean="0"/>
              <a:t>(Hive engine)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298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 Algorithm Model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363" y="1561712"/>
            <a:ext cx="4841274" cy="460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62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70984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Used to configure algorithms, problems and operators</a:t>
            </a:r>
          </a:p>
          <a:p>
            <a:r>
              <a:rPr lang="en-US" dirty="0" smtClean="0"/>
              <a:t>Used for accessing variables in the scope</a:t>
            </a:r>
          </a:p>
          <a:p>
            <a:r>
              <a:rPr lang="en-US" dirty="0" smtClean="0"/>
              <a:t>E.g., population size, analyzers, crossover operator</a:t>
            </a:r>
          </a:p>
          <a:p>
            <a:r>
              <a:rPr lang="en-US" dirty="0" smtClean="0"/>
              <a:t>Operators </a:t>
            </a:r>
          </a:p>
          <a:p>
            <a:pPr lvl="1"/>
            <a:r>
              <a:rPr lang="en-US" dirty="0" smtClean="0"/>
              <a:t>Look up these parameters from the algorithm, problem or scope</a:t>
            </a:r>
          </a:p>
          <a:p>
            <a:pPr lvl="1"/>
            <a:r>
              <a:rPr lang="en-US" dirty="0" smtClean="0"/>
              <a:t>Use them to store values (in the scope tree)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651" y="2060848"/>
            <a:ext cx="2951845" cy="291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82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3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ValueParameter</a:t>
            </a:r>
            <a:r>
              <a:rPr lang="en-US" sz="3800" dirty="0" smtClean="0"/>
              <a:t>:</a:t>
            </a:r>
          </a:p>
          <a:p>
            <a:pPr lvl="1"/>
            <a:r>
              <a:rPr lang="en-US" dirty="0" smtClean="0"/>
              <a:t>Stores a value (Item) that can be looked up; e.g., mutation rate, crossover operator,…</a:t>
            </a:r>
          </a:p>
          <a:p>
            <a:endParaRPr lang="en-US" dirty="0" smtClean="0"/>
          </a:p>
          <a:p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LookupParameter</a:t>
            </a:r>
            <a:r>
              <a:rPr lang="en-US" sz="3800" dirty="0"/>
              <a:t>: </a:t>
            </a:r>
          </a:p>
          <a:p>
            <a:pPr lvl="1"/>
            <a:r>
              <a:rPr lang="en-US" dirty="0" smtClean="0"/>
              <a:t>Looks up parameters/items (variables) from the scope/parent scopes. </a:t>
            </a:r>
          </a:p>
          <a:p>
            <a:endParaRPr lang="en-US" dirty="0" smtClean="0"/>
          </a:p>
          <a:p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ConstrainedValueParameter</a:t>
            </a:r>
            <a:r>
              <a:rPr lang="en-US" sz="3800" dirty="0"/>
              <a:t>:</a:t>
            </a:r>
          </a:p>
          <a:p>
            <a:pPr lvl="1"/>
            <a:r>
              <a:rPr lang="en-US" dirty="0" smtClean="0"/>
              <a:t>Contains a list of selectable values. </a:t>
            </a:r>
          </a:p>
          <a:p>
            <a:endParaRPr lang="en-US" dirty="0" smtClean="0"/>
          </a:p>
          <a:p>
            <a:r>
              <a:rPr lang="en-US" sz="3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ScopeTreeLookupParameter</a:t>
            </a:r>
            <a:r>
              <a:rPr lang="en-US" sz="3800" dirty="0" smtClean="0"/>
              <a:t>: </a:t>
            </a:r>
            <a:endParaRPr lang="en-US" sz="3800" dirty="0"/>
          </a:p>
          <a:p>
            <a:pPr lvl="1"/>
            <a:r>
              <a:rPr lang="en-US" dirty="0" smtClean="0"/>
              <a:t>Goes down the scope tree and looks up variables.</a:t>
            </a:r>
          </a:p>
          <a:p>
            <a:endParaRPr lang="en-US" dirty="0" smtClean="0"/>
          </a:p>
          <a:p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ScopeParameter</a:t>
            </a:r>
            <a:r>
              <a:rPr lang="en-US" sz="3800" dirty="0"/>
              <a:t>:</a:t>
            </a:r>
          </a:p>
          <a:p>
            <a:pPr lvl="1"/>
            <a:r>
              <a:rPr lang="en-US" dirty="0" smtClean="0"/>
              <a:t>Returns the current scope. </a:t>
            </a:r>
          </a:p>
          <a:p>
            <a:pPr lvl="1"/>
            <a:endParaRPr lang="en-US" dirty="0" smtClean="0"/>
          </a:p>
          <a:p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ValueLookupParameter</a:t>
            </a:r>
            <a:r>
              <a:rPr lang="en-US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OptionalConstrainedValueParameter</a:t>
            </a:r>
            <a:r>
              <a:rPr lang="en-US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OperatorParameter</a:t>
            </a:r>
            <a:r>
              <a:rPr lang="en-US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FixedValueParameter</a:t>
            </a:r>
            <a:r>
              <a:rPr lang="en-US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OptionalValueParameter</a:t>
            </a:r>
            <a:r>
              <a:rPr lang="en-US" sz="3800" dirty="0"/>
              <a:t>,…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495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Everything that is a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ParameterizedNamedItem</a:t>
            </a:r>
            <a:r>
              <a:rPr lang="en-US" dirty="0" smtClean="0"/>
              <a:t> has a parameters collection</a:t>
            </a:r>
          </a:p>
          <a:p>
            <a:r>
              <a:rPr lang="en-US" dirty="0" smtClean="0"/>
              <a:t>Normally used in the following way:</a:t>
            </a:r>
          </a:p>
          <a:p>
            <a:pPr lvl="1"/>
            <a:r>
              <a:rPr lang="en-US" dirty="0" smtClean="0"/>
              <a:t>Add parameter to parameters collection</a:t>
            </a:r>
            <a:endParaRPr lang="en-US" dirty="0"/>
          </a:p>
          <a:p>
            <a:pPr lvl="1"/>
            <a:r>
              <a:rPr lang="en-US" dirty="0" smtClean="0"/>
              <a:t>Implement getter for convenience</a:t>
            </a:r>
            <a:endParaRPr lang="en-US" dirty="0"/>
          </a:p>
          <a:p>
            <a:pPr lvl="1"/>
            <a:r>
              <a:rPr lang="en-US" dirty="0" smtClean="0"/>
              <a:t>Use parameter</a:t>
            </a:r>
          </a:p>
          <a:p>
            <a:pPr lvl="1"/>
            <a:r>
              <a:rPr lang="en-US" dirty="0" smtClean="0"/>
              <a:t>Lookup parameter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044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 parameter to </a:t>
            </a:r>
            <a:r>
              <a:rPr lang="en-US" dirty="0" smtClean="0"/>
              <a:t>parameters </a:t>
            </a:r>
            <a:r>
              <a:rPr lang="en-US" dirty="0"/>
              <a:t>collection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199" y="1600200"/>
            <a:ext cx="6347531" cy="4525963"/>
          </a:xfrm>
        </p:spPr>
        <p:txBody>
          <a:bodyPr/>
          <a:lstStyle/>
          <a:p>
            <a:r>
              <a:rPr lang="de-AT" dirty="0" smtClean="0"/>
              <a:t>The Crossover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enables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user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select</a:t>
            </a:r>
            <a:r>
              <a:rPr lang="de-AT" dirty="0" smtClean="0"/>
              <a:t> different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operators</a:t>
            </a:r>
            <a:r>
              <a:rPr lang="de-AT" dirty="0" smtClean="0"/>
              <a:t>:</a:t>
            </a:r>
          </a:p>
          <a:p>
            <a:endParaRPr lang="de-AT" dirty="0"/>
          </a:p>
          <a:p>
            <a:r>
              <a:rPr lang="de-AT" dirty="0" smtClean="0"/>
              <a:t>The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a </a:t>
            </a:r>
            <a:r>
              <a:rPr lang="de-AT" dirty="0" err="1" smtClean="0"/>
              <a:t>freely</a:t>
            </a:r>
            <a:r>
              <a:rPr lang="de-AT" dirty="0" smtClean="0"/>
              <a:t> </a:t>
            </a:r>
            <a:r>
              <a:rPr lang="de-AT" dirty="0" err="1" smtClean="0"/>
              <a:t>configurable</a:t>
            </a:r>
            <a:r>
              <a:rPr lang="de-AT" dirty="0" smtClean="0"/>
              <a:t> integer </a:t>
            </a:r>
            <a:r>
              <a:rPr lang="de-AT" dirty="0" err="1" smtClean="0"/>
              <a:t>value</a:t>
            </a:r>
            <a:r>
              <a:rPr lang="de-AT" dirty="0" smtClean="0"/>
              <a:t>:</a:t>
            </a:r>
          </a:p>
          <a:p>
            <a:endParaRPr lang="de-AT" dirty="0" smtClean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47936" y="3194496"/>
            <a:ext cx="6200328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used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to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747936" y="4812244"/>
            <a:ext cx="6200328" cy="44627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size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(100))); </a:t>
            </a:r>
            <a:endParaRPr kumimoji="0" lang="de-DE" altLang="de-DE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r="24394"/>
          <a:stretch/>
        </p:blipFill>
        <p:spPr>
          <a:xfrm>
            <a:off x="6804731" y="2060848"/>
            <a:ext cx="2231765" cy="291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50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1222</Words>
  <Application>Microsoft Office PowerPoint</Application>
  <PresentationFormat>Bildschirmpräsentation (4:3)</PresentationFormat>
  <Paragraphs>379</Paragraphs>
  <Slides>38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38</vt:i4>
      </vt:variant>
    </vt:vector>
  </HeadingPairs>
  <TitlesOfParts>
    <vt:vector size="43" baseType="lpstr">
      <vt:lpstr>Arial</vt:lpstr>
      <vt:lpstr>Calibri</vt:lpstr>
      <vt:lpstr>Consolas</vt:lpstr>
      <vt:lpstr>Courier New</vt:lpstr>
      <vt:lpstr>Larissa-Design</vt:lpstr>
      <vt:lpstr>Programming HeuristicLab </vt:lpstr>
      <vt:lpstr>Overview</vt:lpstr>
      <vt:lpstr>Parameters, Operators and Scopes</vt:lpstr>
      <vt:lpstr>HL Algorithm Model</vt:lpstr>
      <vt:lpstr>HL Algorithm Model</vt:lpstr>
      <vt:lpstr>Parameters</vt:lpstr>
      <vt:lpstr>Parameters</vt:lpstr>
      <vt:lpstr>Parameters</vt:lpstr>
      <vt:lpstr>Add parameter to parameters collection</vt:lpstr>
      <vt:lpstr>Implement getter for convenience</vt:lpstr>
      <vt:lpstr>Use parameter</vt:lpstr>
      <vt:lpstr>Lookup Parameter</vt:lpstr>
      <vt:lpstr>Use Lookup Parameter</vt:lpstr>
      <vt:lpstr>Use Lookup Parameter</vt:lpstr>
      <vt:lpstr>Scopes</vt:lpstr>
      <vt:lpstr>Scopes – Debug Engine</vt:lpstr>
      <vt:lpstr>Operators</vt:lpstr>
      <vt:lpstr>Instrumented Operators</vt:lpstr>
      <vt:lpstr>Operators</vt:lpstr>
      <vt:lpstr>Algorithms and Problems</vt:lpstr>
      <vt:lpstr>Base classes/Interfaces  for algorithms</vt:lpstr>
      <vt:lpstr>Base classes/Interfaces for algorithms</vt:lpstr>
      <vt:lpstr>What does an HL algorithm do?</vt:lpstr>
      <vt:lpstr>BasicAlgorithm</vt:lpstr>
      <vt:lpstr>Base classes/Interfaces  for BasicAlgorithm</vt:lpstr>
      <vt:lpstr>BasicAlgorithm - Interface</vt:lpstr>
      <vt:lpstr>Example – Random Search</vt:lpstr>
      <vt:lpstr>Problems</vt:lpstr>
      <vt:lpstr>Problem Architecture</vt:lpstr>
      <vt:lpstr>Base classes/Interfaces for problems</vt:lpstr>
      <vt:lpstr>Base classes/Interfaces for problems</vt:lpstr>
      <vt:lpstr>Recap: What does a HL problem do?</vt:lpstr>
      <vt:lpstr>BasicProblem</vt:lpstr>
      <vt:lpstr>Base classes/Interfaces for BasicProblem</vt:lpstr>
      <vt:lpstr>BasicProblem - Interface</vt:lpstr>
      <vt:lpstr>BasicProblem - Interface</vt:lpstr>
      <vt:lpstr>BasicProblem – Example: OneMax</vt:lpstr>
      <vt:lpstr>Useful Links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scheibenpflug.a@gmail.com</cp:lastModifiedBy>
  <cp:revision>513</cp:revision>
  <dcterms:created xsi:type="dcterms:W3CDTF">2011-02-08T10:23:16Z</dcterms:created>
  <dcterms:modified xsi:type="dcterms:W3CDTF">2015-07-08T20:14:26Z</dcterms:modified>
</cp:coreProperties>
</file>