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433" r:id="rId3"/>
    <p:sldId id="434" r:id="rId4"/>
    <p:sldId id="413" r:id="rId5"/>
    <p:sldId id="427" r:id="rId6"/>
    <p:sldId id="414" r:id="rId7"/>
    <p:sldId id="415" r:id="rId8"/>
    <p:sldId id="431" r:id="rId9"/>
    <p:sldId id="432" r:id="rId10"/>
    <p:sldId id="416" r:id="rId11"/>
    <p:sldId id="417" r:id="rId12"/>
    <p:sldId id="419" r:id="rId13"/>
    <p:sldId id="418" r:id="rId14"/>
    <p:sldId id="421" r:id="rId15"/>
    <p:sldId id="420" r:id="rId16"/>
    <p:sldId id="422" r:id="rId17"/>
    <p:sldId id="423" r:id="rId18"/>
    <p:sldId id="435" r:id="rId19"/>
    <p:sldId id="424" r:id="rId20"/>
    <p:sldId id="428" r:id="rId21"/>
    <p:sldId id="430" r:id="rId22"/>
    <p:sldId id="429" r:id="rId23"/>
    <p:sldId id="412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0" d="100"/>
          <a:sy n="120" d="100"/>
        </p:scale>
        <p:origin x="3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24.03.2015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158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539830" y="717482"/>
            <a:ext cx="216024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dirty="0" smtClean="0"/>
              <a:t>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Call cloning constructor </a:t>
            </a:r>
            <a:r>
              <a:rPr lang="en-US" dirty="0" smtClean="0"/>
              <a:t>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serializable has to be marked with the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StorableClass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de-AT" dirty="0" smtClean="0"/>
              <a:t>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r>
              <a:rPr lang="en-US" dirty="0" smtClean="0"/>
              <a:t> attribute</a:t>
            </a:r>
          </a:p>
          <a:p>
            <a:r>
              <a:rPr lang="en-US" dirty="0" smtClean="0"/>
              <a:t>Storable constructor has to be implemented</a:t>
            </a:r>
          </a:p>
          <a:p>
            <a:r>
              <a:rPr lang="en-US" dirty="0" smtClean="0"/>
              <a:t>Optional: Define hooks with attribute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StorableHook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Item[]</a:t>
            </a:r>
            <a:r>
              <a:rPr lang="de-AT" dirty="0" smtClean="0"/>
              <a:t>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smtClean="0"/>
              <a:t>Data types include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PercentValue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HeuristicLab.Collections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/Core</a:t>
            </a:r>
            <a:r>
              <a:rPr lang="en-US" dirty="0" smtClean="0"/>
              <a:t> (and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</a:t>
            </a:r>
            <a:r>
              <a:rPr lang="en-US" dirty="0" smtClean="0"/>
              <a:t>., </a:t>
            </a:r>
            <a:r>
              <a:rPr lang="en-US" dirty="0" smtClean="0"/>
              <a:t>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and Collections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1755324"/>
            <a:ext cx="8229600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results.Add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"MWIPS"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intRating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/ 1000))); 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7200" y="2544267"/>
            <a:ext cx="6673945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doubleValue.Value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resultValue.Value.Average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57200" y="3527137"/>
            <a:ext cx="8229600" cy="20621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Storable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CovarianceSum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terms.Select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(t =&gt; 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t.GetNumberOfParameters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numberOfVariables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)).</a:t>
            </a:r>
            <a:r>
              <a:rPr lang="de-DE" altLang="de-DE" sz="16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5515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to define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lang="en-US" dirty="0" smtClean="0"/>
              <a:t>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UserControl</a:t>
            </a:r>
            <a:r>
              <a:rPr lang="en-US" dirty="0" smtClean="0"/>
              <a:t>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AsynchronousContentView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ItemView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is set by HeuristicLab or manually</a:t>
            </a:r>
          </a:p>
          <a:p>
            <a:r>
              <a:rPr lang="en-US" dirty="0" smtClean="0"/>
              <a:t>React on events (</a:t>
            </a:r>
            <a:r>
              <a:rPr lang="en-US" smtClean="0"/>
              <a:t>e.g</a:t>
            </a:r>
            <a:r>
              <a:rPr lang="en-US" smtClean="0"/>
              <a:t>.,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OnContentChanged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(De)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HeuristicLab (HL) is quite a big project</a:t>
            </a:r>
          </a:p>
          <a:p>
            <a:r>
              <a:rPr lang="en-GB" dirty="0" smtClean="0"/>
              <a:t>As of 3.3.11:</a:t>
            </a:r>
          </a:p>
          <a:p>
            <a:pPr lvl="1"/>
            <a:r>
              <a:rPr lang="en-GB" dirty="0" smtClean="0"/>
              <a:t>5 VS solutions containing 187 projects</a:t>
            </a:r>
          </a:p>
          <a:p>
            <a:pPr lvl="1"/>
            <a:r>
              <a:rPr lang="en-GB" dirty="0" smtClean="0"/>
              <a:t>Lines of code: 665.559  + 887.820 (</a:t>
            </a:r>
            <a:r>
              <a:rPr lang="en-GB" dirty="0"/>
              <a:t>EXT) = </a:t>
            </a:r>
            <a:r>
              <a:rPr lang="en-GB" dirty="0" smtClean="0"/>
              <a:t>1.553.379 LOC</a:t>
            </a:r>
          </a:p>
          <a:p>
            <a:pPr lvl="1"/>
            <a:r>
              <a:rPr lang="en-GB" dirty="0" smtClean="0"/>
              <a:t>368 unit tests</a:t>
            </a:r>
          </a:p>
          <a:p>
            <a:pPr lvl="1"/>
            <a:r>
              <a:rPr lang="en-GB" dirty="0" smtClean="0"/>
              <a:t>Quite a lot of feature branches in the SVN repository</a:t>
            </a:r>
          </a:p>
          <a:p>
            <a:r>
              <a:rPr lang="en-GB" dirty="0" smtClean="0"/>
              <a:t>There are certain patterns/concepts that are used throughout all that code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8592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132856"/>
            <a:ext cx="6471643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logview.Content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log;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365104"/>
            <a:ext cx="741682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MainFormManager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.MainForm.ShowContent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(log); 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29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is a special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ContentView</a:t>
            </a:r>
            <a:r>
              <a:rPr lang="en-US" dirty="0" smtClean="0"/>
              <a:t> that changes it‘s appearance based on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marks a view for a certain content type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looks up the view based on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 and uses it to display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Useful for views that can contain different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060206"/>
            <a:ext cx="3992124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8" name="Abgerundetes Rechteck 7"/>
          <p:cNvSpPr/>
          <p:nvPr/>
        </p:nvSpPr>
        <p:spPr>
          <a:xfrm>
            <a:off x="4932040" y="5157192"/>
            <a:ext cx="305800" cy="311075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28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Points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 can be extended in multiple ways</a:t>
            </a:r>
          </a:p>
          <a:p>
            <a:pPr lvl="1"/>
            <a:r>
              <a:rPr lang="en-GB" dirty="0" smtClean="0"/>
              <a:t>Plugins</a:t>
            </a:r>
          </a:p>
          <a:p>
            <a:pPr lvl="1"/>
            <a:r>
              <a:rPr lang="en-GB" dirty="0" smtClean="0"/>
              <a:t>User-Defined algorithm</a:t>
            </a:r>
          </a:p>
          <a:p>
            <a:pPr lvl="1"/>
            <a:r>
              <a:rPr lang="en-GB" dirty="0" smtClean="0"/>
              <a:t>User-Defined problem</a:t>
            </a:r>
          </a:p>
          <a:p>
            <a:pPr lvl="1"/>
            <a:r>
              <a:rPr lang="en-GB" dirty="0" smtClean="0"/>
              <a:t>Programmable operators</a:t>
            </a:r>
          </a:p>
          <a:p>
            <a:pPr lvl="1"/>
            <a:r>
              <a:rPr lang="en-GB" dirty="0" smtClean="0"/>
              <a:t>C# Script</a:t>
            </a:r>
          </a:p>
          <a:p>
            <a:pPr lvl="1"/>
            <a:r>
              <a:rPr lang="en-GB" dirty="0" smtClean="0"/>
              <a:t>Programmable 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9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/>
              <a:t>Deep Cloning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PluginBase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smtClean="0"/>
              <a:t>Plugin Infrastructure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sources\bin</a:t>
            </a:r>
            <a:r>
              <a:rPr lang="en-US" dirty="0" smtClean="0"/>
              <a:t> (output path of project should be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“..\..\bin\“</a:t>
            </a:r>
            <a:r>
              <a:rPr lang="en-US" dirty="0" smtClean="0"/>
              <a:t>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860</Words>
  <Application>Microsoft Office PowerPoint</Application>
  <PresentationFormat>Bildschirmpräsentation (4:3)</PresentationFormat>
  <Paragraphs>205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Consolas</vt:lpstr>
      <vt:lpstr>Courier New</vt:lpstr>
      <vt:lpstr>Larissa-Design</vt:lpstr>
      <vt:lpstr>Programming HeuristicLab </vt:lpstr>
      <vt:lpstr>Introduction</vt:lpstr>
      <vt:lpstr>Extension Points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Data Types and 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324</cp:revision>
  <dcterms:created xsi:type="dcterms:W3CDTF">2011-02-08T10:23:16Z</dcterms:created>
  <dcterms:modified xsi:type="dcterms:W3CDTF">2015-03-24T09:31:12Z</dcterms:modified>
</cp:coreProperties>
</file>