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41" r:id="rId17"/>
    <p:sldId id="446" r:id="rId18"/>
    <p:sldId id="434" r:id="rId19"/>
    <p:sldId id="447" r:id="rId20"/>
    <p:sldId id="432" r:id="rId21"/>
    <p:sldId id="442" r:id="rId22"/>
    <p:sldId id="445" r:id="rId23"/>
    <p:sldId id="455" r:id="rId24"/>
    <p:sldId id="456" r:id="rId25"/>
    <p:sldId id="457" r:id="rId26"/>
    <p:sldId id="458" r:id="rId27"/>
    <p:sldId id="443" r:id="rId28"/>
    <p:sldId id="433" r:id="rId29"/>
    <p:sldId id="438" r:id="rId30"/>
    <p:sldId id="439" r:id="rId31"/>
    <p:sldId id="444" r:id="rId32"/>
    <p:sldId id="459" r:id="rId33"/>
    <p:sldId id="460" r:id="rId34"/>
    <p:sldId id="461" r:id="rId35"/>
    <p:sldId id="462" r:id="rId36"/>
    <p:sldId id="463" r:id="rId37"/>
    <p:sldId id="412" r:id="rId3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16" d="100"/>
          <a:sy n="116" d="100"/>
        </p:scale>
        <p:origin x="49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20.02.2015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00844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568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/>
              <a:t>SingleSuccessorOperator</a:t>
            </a:r>
            <a:endParaRPr lang="en-US" dirty="0" smtClean="0"/>
          </a:p>
          <a:p>
            <a:r>
              <a:rPr lang="en-US" dirty="0" smtClean="0"/>
              <a:t>Override the Apply()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/>
              <a:t>base.Apply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/>
              <a:t>InstrumentedOperator</a:t>
            </a:r>
            <a:endParaRPr lang="en-US" dirty="0"/>
          </a:p>
          <a:p>
            <a:r>
              <a:rPr lang="en-US" dirty="0"/>
              <a:t>Override </a:t>
            </a:r>
            <a:r>
              <a:rPr lang="en-US" dirty="0" err="1" smtClean="0"/>
              <a:t>InstrumentedApply</a:t>
            </a:r>
            <a:r>
              <a:rPr lang="en-US" dirty="0" smtClean="0"/>
              <a:t>()</a:t>
            </a:r>
            <a:endParaRPr lang="en-US" dirty="0"/>
          </a:p>
          <a:p>
            <a:r>
              <a:rPr lang="en-US" dirty="0"/>
              <a:t>Must return </a:t>
            </a:r>
            <a:r>
              <a:rPr lang="en-US" dirty="0" err="1" smtClean="0"/>
              <a:t>base.InstrumentedApply</a:t>
            </a:r>
            <a:r>
              <a:rPr lang="en-US" dirty="0" smtClean="0"/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</a:t>
            </a:r>
            <a:r>
              <a:rPr lang="en-US" smtClean="0"/>
              <a:t>without changing </a:t>
            </a:r>
            <a:r>
              <a:rPr lang="en-US" dirty="0" smtClean="0"/>
              <a:t>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/>
              <a:t>HeuristicOptimizationEngineAlgorithm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err="1" smtClean="0"/>
              <a:t>BasicAlgorithm</a:t>
            </a:r>
            <a:endParaRPr lang="en-GB" dirty="0"/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/>
              <a:t>SingleObjectiveHeuristicOptimizationProblem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smtClean="0"/>
              <a:t>[</a:t>
            </a:r>
            <a:r>
              <a:rPr lang="en-GB" dirty="0" err="1" smtClean="0"/>
              <a:t>Single|Multi</a:t>
            </a:r>
            <a:r>
              <a:rPr lang="en-GB" dirty="0" smtClean="0"/>
              <a:t>]</a:t>
            </a:r>
            <a:r>
              <a:rPr lang="en-GB" dirty="0" err="1" smtClean="0"/>
              <a:t>ObjectiveBasicProblem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r>
              <a:rPr lang="en-US" dirty="0" smtClean="0"/>
              <a:t>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IExecutable</a:t>
            </a:r>
            <a:r>
              <a:rPr lang="en-US" dirty="0" smtClean="0"/>
              <a:t> (Executable):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/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/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/>
              <a:t>Algorithm: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/>
              <a:t>IAlgorithm</a:t>
            </a:r>
            <a:endParaRPr lang="en-US" dirty="0" smtClean="0"/>
          </a:p>
          <a:p>
            <a:r>
              <a:rPr lang="en-US" dirty="0" err="1" smtClean="0"/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/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/>
              <a:t>IHeuristicOptimizationProblem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</a:t>
            </a:r>
            <a:r>
              <a:rPr lang="en-US" dirty="0" smtClean="0"/>
              <a:t>problem/encoding</a:t>
            </a:r>
            <a:endParaRPr lang="en-US" dirty="0" smtClean="0"/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/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580112" y="1988840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protected</a:t>
            </a:r>
            <a:r>
              <a:rPr lang="de-DE" dirty="0"/>
              <a:t> 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 </a:t>
            </a:r>
            <a:r>
              <a:rPr lang="de-DE" dirty="0" err="1">
                <a:solidFill>
                  <a:srgbClr val="FF0000"/>
                </a:solidFill>
              </a:rPr>
              <a:t>void</a:t>
            </a:r>
            <a:r>
              <a:rPr lang="de-DE" dirty="0"/>
              <a:t> </a:t>
            </a:r>
            <a:r>
              <a:rPr lang="de-DE" b="1" dirty="0">
                <a:solidFill>
                  <a:srgbClr val="191970"/>
                </a:solidFill>
              </a:rPr>
              <a:t>Run</a:t>
            </a:r>
            <a:r>
              <a:rPr lang="de-DE" dirty="0"/>
              <a:t>(</a:t>
            </a:r>
            <a:r>
              <a:rPr lang="de-DE" dirty="0" err="1"/>
              <a:t>CancellationToken</a:t>
            </a:r>
            <a:r>
              <a:rPr lang="de-DE" dirty="0"/>
              <a:t> </a:t>
            </a:r>
            <a:r>
              <a:rPr lang="de-DE" dirty="0" err="1"/>
              <a:t>cancellationToken</a:t>
            </a:r>
            <a:r>
              <a:rPr lang="de-DE" dirty="0"/>
              <a:t>)  </a:t>
            </a:r>
            <a:r>
              <a:rPr lang="de-DE" dirty="0" smtClean="0"/>
              <a:t>{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/>
              <a:t>DoubleValue</a:t>
            </a:r>
            <a:r>
              <a:rPr lang="de-DE" dirty="0"/>
              <a:t> </a:t>
            </a:r>
            <a:r>
              <a:rPr lang="de-DE" dirty="0" err="1"/>
              <a:t>bestQuality</a:t>
            </a:r>
            <a:r>
              <a:rPr lang="de-DE" dirty="0"/>
              <a:t> =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DoubleValue</a:t>
            </a:r>
            <a:r>
              <a:rPr lang="de-DE" dirty="0"/>
              <a:t>(</a:t>
            </a:r>
            <a:r>
              <a:rPr lang="de-DE" dirty="0">
                <a:solidFill>
                  <a:srgbClr val="00008B"/>
                </a:solidFill>
              </a:rPr>
              <a:t>0.0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/>
              <a:t>Results.</a:t>
            </a:r>
            <a:r>
              <a:rPr lang="de-DE" b="1" dirty="0" err="1">
                <a:solidFill>
                  <a:srgbClr val="191970"/>
                </a:solidFill>
              </a:rPr>
              <a:t>Add</a:t>
            </a:r>
            <a:r>
              <a:rPr lang="de-DE" dirty="0"/>
              <a:t>(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Result</a:t>
            </a:r>
            <a:r>
              <a:rPr lang="de-DE" dirty="0"/>
              <a:t>(</a:t>
            </a:r>
            <a:r>
              <a:rPr lang="de-DE" dirty="0">
                <a:solidFill>
                  <a:srgbClr val="0000FF"/>
                </a:solidFill>
              </a:rPr>
              <a:t>"</a:t>
            </a:r>
            <a:r>
              <a:rPr lang="de-DE" dirty="0" err="1">
                <a:solidFill>
                  <a:srgbClr val="0000FF"/>
                </a:solidFill>
              </a:rPr>
              <a:t>BestQuality</a:t>
            </a:r>
            <a:r>
              <a:rPr lang="de-DE" dirty="0">
                <a:solidFill>
                  <a:srgbClr val="0000FF"/>
                </a:solidFill>
              </a:rPr>
              <a:t>"</a:t>
            </a:r>
            <a:r>
              <a:rPr lang="de-DE" dirty="0"/>
              <a:t>, </a:t>
            </a:r>
            <a:r>
              <a:rPr lang="de-DE" dirty="0" err="1"/>
              <a:t>bestQuality</a:t>
            </a:r>
            <a:r>
              <a:rPr lang="de-DE" dirty="0"/>
              <a:t>));</a:t>
            </a:r>
            <a:br>
              <a:rPr lang="de-DE" dirty="0"/>
            </a:br>
            <a:r>
              <a:rPr lang="de-DE" dirty="0"/>
              <a:t>        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b="1" dirty="0" err="1">
                <a:solidFill>
                  <a:srgbClr val="0000FF"/>
                </a:solidFill>
              </a:rPr>
              <a:t>for</a:t>
            </a:r>
            <a:r>
              <a:rPr lang="de-DE" dirty="0"/>
              <a:t>(</a:t>
            </a:r>
            <a:r>
              <a:rPr lang="de-DE" b="1" dirty="0" err="1">
                <a:solidFill>
                  <a:srgbClr val="FF0000"/>
                </a:solidFill>
              </a:rPr>
              <a:t>int</a:t>
            </a:r>
            <a:r>
              <a:rPr lang="de-DE" dirty="0"/>
              <a:t> i = </a:t>
            </a:r>
            <a:r>
              <a:rPr lang="de-DE" dirty="0">
                <a:solidFill>
                  <a:srgbClr val="00008B"/>
                </a:solidFill>
              </a:rPr>
              <a:t>0</a:t>
            </a:r>
            <a:r>
              <a:rPr lang="de-DE" dirty="0"/>
              <a:t>; i &lt; </a:t>
            </a:r>
            <a:r>
              <a:rPr lang="de-DE" dirty="0">
                <a:solidFill>
                  <a:srgbClr val="00008B"/>
                </a:solidFill>
              </a:rPr>
              <a:t>100000</a:t>
            </a:r>
            <a:r>
              <a:rPr lang="de-DE" dirty="0"/>
              <a:t>; i++) {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dirty="0" err="1"/>
              <a:t>cancellationToken.</a:t>
            </a:r>
            <a:r>
              <a:rPr lang="de-DE" b="1" dirty="0" err="1">
                <a:solidFill>
                  <a:srgbClr val="191970"/>
                </a:solidFill>
              </a:rPr>
              <a:t>ThrowIfCancellationRequested</a:t>
            </a:r>
            <a:r>
              <a:rPr lang="de-DE" dirty="0"/>
              <a:t>();</a:t>
            </a:r>
            <a:br>
              <a:rPr lang="de-DE" dirty="0"/>
            </a:br>
            <a:r>
              <a:rPr lang="de-DE" dirty="0"/>
              <a:t>            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dirty="0" err="1"/>
              <a:t>BinaryVector</a:t>
            </a:r>
            <a:r>
              <a:rPr lang="de-DE" dirty="0"/>
              <a:t> b =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BinaryVector</a:t>
            </a:r>
            <a:r>
              <a:rPr lang="de-DE" dirty="0"/>
              <a:t>(</a:t>
            </a:r>
            <a:r>
              <a:rPr lang="de-DE" dirty="0" err="1"/>
              <a:t>Problem.Length</a:t>
            </a:r>
            <a:r>
              <a:rPr lang="de-DE" dirty="0"/>
              <a:t>, </a:t>
            </a:r>
            <a:r>
              <a:rPr lang="de-DE" dirty="0" err="1"/>
              <a:t>random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b="1" dirty="0">
                <a:solidFill>
                  <a:srgbClr val="FF0000"/>
                </a:solidFill>
              </a:rPr>
              <a:t>double</a:t>
            </a:r>
            <a:r>
              <a:rPr lang="de-DE" dirty="0"/>
              <a:t> </a:t>
            </a:r>
            <a:r>
              <a:rPr lang="de-DE" dirty="0" err="1"/>
              <a:t>curQuality</a:t>
            </a:r>
            <a:r>
              <a:rPr lang="de-DE" dirty="0"/>
              <a:t> = </a:t>
            </a:r>
            <a:r>
              <a:rPr lang="de-DE" dirty="0" err="1"/>
              <a:t>Problem.</a:t>
            </a:r>
            <a:r>
              <a:rPr lang="de-DE" b="1" dirty="0" err="1">
                <a:solidFill>
                  <a:srgbClr val="191970"/>
                </a:solidFill>
              </a:rPr>
              <a:t>Evaluate</a:t>
            </a:r>
            <a:r>
              <a:rPr lang="de-DE" dirty="0"/>
              <a:t>(b, </a:t>
            </a:r>
            <a:r>
              <a:rPr lang="de-DE" dirty="0" err="1"/>
              <a:t>random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   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b="1" dirty="0" err="1">
                <a:solidFill>
                  <a:srgbClr val="0000FF"/>
                </a:solidFill>
              </a:rPr>
              <a:t>if</a:t>
            </a:r>
            <a:r>
              <a:rPr lang="de-DE" dirty="0"/>
              <a:t>(</a:t>
            </a:r>
            <a:r>
              <a:rPr lang="de-DE" dirty="0" err="1"/>
              <a:t>Problem.Maximization</a:t>
            </a:r>
            <a:r>
              <a:rPr lang="de-DE" dirty="0"/>
              <a:t> &amp;&amp; </a:t>
            </a:r>
            <a:r>
              <a:rPr lang="de-DE" dirty="0" err="1"/>
              <a:t>curQuality</a:t>
            </a:r>
            <a:r>
              <a:rPr lang="de-DE" dirty="0"/>
              <a:t> &gt; </a:t>
            </a:r>
            <a:r>
              <a:rPr lang="de-DE" dirty="0" err="1"/>
              <a:t>bestQuality.Value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     </a:t>
            </a:r>
            <a:r>
              <a:rPr lang="de-DE" dirty="0" err="1"/>
              <a:t>bestQuality.Value</a:t>
            </a:r>
            <a:r>
              <a:rPr lang="de-DE" dirty="0"/>
              <a:t> = </a:t>
            </a:r>
            <a:r>
              <a:rPr lang="de-DE" dirty="0" err="1"/>
              <a:t>curQuality</a:t>
            </a:r>
            <a:r>
              <a:rPr lang="de-DE" dirty="0"/>
              <a:t>; </a:t>
            </a:r>
            <a:br>
              <a:rPr lang="de-DE" dirty="0"/>
            </a:br>
            <a:r>
              <a:rPr lang="de-DE" dirty="0"/>
              <a:t>            } </a:t>
            </a:r>
            <a:r>
              <a:rPr lang="de-DE" b="1" dirty="0" err="1">
                <a:solidFill>
                  <a:srgbClr val="0000FF"/>
                </a:solidFill>
              </a:rPr>
              <a:t>else</a:t>
            </a:r>
            <a:r>
              <a:rPr lang="de-DE" dirty="0"/>
              <a:t> </a:t>
            </a:r>
            <a:r>
              <a:rPr lang="de-DE" b="1" dirty="0" err="1">
                <a:solidFill>
                  <a:srgbClr val="0000FF"/>
                </a:solidFill>
              </a:rPr>
              <a:t>if</a:t>
            </a:r>
            <a:r>
              <a:rPr lang="de-DE" dirty="0"/>
              <a:t>(!</a:t>
            </a:r>
            <a:r>
              <a:rPr lang="de-DE" dirty="0" err="1"/>
              <a:t>Problem.Maximization</a:t>
            </a:r>
            <a:r>
              <a:rPr lang="de-DE" dirty="0"/>
              <a:t> &amp;&amp; </a:t>
            </a:r>
            <a:r>
              <a:rPr lang="de-DE" dirty="0" err="1"/>
              <a:t>curQuality</a:t>
            </a:r>
            <a:r>
              <a:rPr lang="de-DE" dirty="0"/>
              <a:t> &lt; </a:t>
            </a:r>
            <a:r>
              <a:rPr lang="de-DE" dirty="0" err="1"/>
              <a:t>bestQuality.Value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     </a:t>
            </a:r>
            <a:r>
              <a:rPr lang="de-DE" dirty="0" err="1"/>
              <a:t>bestQuality.Value</a:t>
            </a:r>
            <a:r>
              <a:rPr lang="de-DE" dirty="0"/>
              <a:t> = </a:t>
            </a:r>
            <a:r>
              <a:rPr lang="de-DE" dirty="0" err="1"/>
              <a:t>curQuality</a:t>
            </a:r>
            <a:r>
              <a:rPr lang="de-DE" dirty="0"/>
              <a:t>; </a:t>
            </a:r>
            <a:br>
              <a:rPr lang="de-DE" dirty="0"/>
            </a:br>
            <a:r>
              <a:rPr lang="de-DE" dirty="0"/>
              <a:t>            }         </a:t>
            </a:r>
            <a:br>
              <a:rPr lang="de-DE" dirty="0"/>
            </a:br>
            <a:r>
              <a:rPr lang="de-DE" dirty="0"/>
              <a:t>         }</a:t>
            </a:r>
            <a:br>
              <a:rPr lang="de-DE" dirty="0"/>
            </a:br>
            <a:r>
              <a:rPr lang="de-DE" dirty="0"/>
              <a:t>      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 a distance matrix, a simulation, a function definition), usually supplied by a </a:t>
            </a:r>
            <a:r>
              <a:rPr lang="en-US" dirty="0" err="1" smtClean="0"/>
              <a:t>ProblemInstanceProvider</a:t>
            </a:r>
            <a:endParaRPr lang="en-US" dirty="0" smtClean="0"/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/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/>
              <a:t>Problem, </a:t>
            </a:r>
            <a:r>
              <a:rPr lang="en-US" dirty="0" err="1" smtClean="0"/>
              <a:t>HeuristicOptimizationProblem</a:t>
            </a:r>
            <a:r>
              <a:rPr lang="en-US" dirty="0" smtClean="0"/>
              <a:t> and Single/</a:t>
            </a:r>
            <a:r>
              <a:rPr lang="en-US" dirty="0" err="1" smtClean="0"/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/>
              <a:t>BasicAlgorithm</a:t>
            </a:r>
            <a:endParaRPr lang="en-GB" dirty="0" smtClean="0"/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</a:t>
            </a:r>
            <a:r>
              <a:rPr lang="en-GB" sz="3200" dirty="0"/>
              <a:t>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8480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18480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class</a:t>
            </a:r>
            <a:r>
              <a:rPr lang="de-DE" dirty="0"/>
              <a:t> </a:t>
            </a:r>
            <a:r>
              <a:rPr lang="de-DE" dirty="0" err="1"/>
              <a:t>OneMaxProblem</a:t>
            </a:r>
            <a:r>
              <a:rPr lang="de-DE" dirty="0"/>
              <a:t> : </a:t>
            </a:r>
            <a:r>
              <a:rPr lang="de-DE" dirty="0" err="1"/>
              <a:t>SingleObjectiveBasicProblem</a:t>
            </a:r>
            <a:r>
              <a:rPr lang="de-DE" dirty="0"/>
              <a:t>&lt;</a:t>
            </a:r>
            <a:r>
              <a:rPr lang="de-DE" dirty="0" err="1"/>
              <a:t>BinaryVectorEncoding</a:t>
            </a:r>
            <a:r>
              <a:rPr lang="de-DE" dirty="0"/>
              <a:t>&gt; {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() { } </a:t>
            </a:r>
            <a:br>
              <a:rPr lang="de-DE" dirty="0"/>
            </a:br>
            <a:r>
              <a:rPr lang="de-DE" dirty="0"/>
              <a:t>      [</a:t>
            </a:r>
            <a:r>
              <a:rPr lang="de-DE" dirty="0" err="1"/>
              <a:t>StorableConstructor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protected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b="1" dirty="0" err="1">
                <a:solidFill>
                  <a:srgbClr val="FF0000"/>
                </a:solidFill>
              </a:rPr>
              <a:t>bool</a:t>
            </a:r>
            <a:r>
              <a:rPr lang="de-DE" dirty="0"/>
              <a:t> </a:t>
            </a:r>
            <a:r>
              <a:rPr lang="de-DE" dirty="0" err="1"/>
              <a:t>deserializing</a:t>
            </a:r>
            <a:r>
              <a:rPr lang="de-DE" dirty="0"/>
              <a:t>) : </a:t>
            </a:r>
            <a:r>
              <a:rPr lang="de-DE" b="1" dirty="0" err="1"/>
              <a:t>base</a:t>
            </a:r>
            <a:r>
              <a:rPr lang="de-DE" dirty="0"/>
              <a:t>(</a:t>
            </a:r>
            <a:r>
              <a:rPr lang="de-DE" dirty="0" err="1"/>
              <a:t>deserializing</a:t>
            </a:r>
            <a:r>
              <a:rPr lang="de-DE" dirty="0"/>
              <a:t>) { }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dirty="0" err="1"/>
              <a:t>OneMaxProblem</a:t>
            </a:r>
            <a:r>
              <a:rPr lang="de-DE" dirty="0"/>
              <a:t> </a:t>
            </a:r>
            <a:r>
              <a:rPr lang="de-DE" dirty="0" err="1"/>
              <a:t>alg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 </a:t>
            </a:r>
            <a:r>
              <a:rPr lang="de-DE" dirty="0" err="1"/>
              <a:t>cloner</a:t>
            </a:r>
            <a:r>
              <a:rPr lang="de-DE" dirty="0"/>
              <a:t>) : </a:t>
            </a:r>
            <a:r>
              <a:rPr lang="de-DE" b="1" dirty="0" err="1"/>
              <a:t>base</a:t>
            </a:r>
            <a:r>
              <a:rPr lang="de-DE" dirty="0"/>
              <a:t>(</a:t>
            </a:r>
            <a:r>
              <a:rPr lang="de-DE" dirty="0" err="1"/>
              <a:t>alg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) { }    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dirty="0" err="1"/>
              <a:t>IDeepCloneable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Clone</a:t>
            </a:r>
            <a:r>
              <a:rPr lang="de-DE" dirty="0"/>
              <a:t>(</a:t>
            </a:r>
            <a:r>
              <a:rPr lang="de-DE" dirty="0" err="1"/>
              <a:t>Cloner</a:t>
            </a:r>
            <a:r>
              <a:rPr lang="de-DE" dirty="0"/>
              <a:t> </a:t>
            </a:r>
            <a:r>
              <a:rPr lang="de-DE" dirty="0" err="1"/>
              <a:t>cloner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b="1" dirty="0" err="1"/>
              <a:t>this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}</a:t>
            </a:r>
            <a:br>
              <a:rPr lang="de-DE" dirty="0"/>
            </a:br>
            <a:r>
              <a:rPr lang="de-DE" dirty="0"/>
              <a:t>      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b="1" dirty="0" err="1">
                <a:solidFill>
                  <a:srgbClr val="FF0000"/>
                </a:solidFill>
              </a:rPr>
              <a:t>bool</a:t>
            </a:r>
            <a:r>
              <a:rPr lang="de-DE" dirty="0"/>
              <a:t> </a:t>
            </a:r>
            <a:r>
              <a:rPr lang="de-DE" dirty="0" err="1"/>
              <a:t>Maximization</a:t>
            </a:r>
            <a:r>
              <a:rPr lang="de-DE" dirty="0"/>
              <a:t> { </a:t>
            </a:r>
            <a:r>
              <a:rPr lang="de-DE" dirty="0" err="1">
                <a:solidFill>
                  <a:srgbClr val="8B4513"/>
                </a:solidFill>
              </a:rPr>
              <a:t>get</a:t>
            </a:r>
            <a:r>
              <a:rPr lang="de-DE" dirty="0"/>
              <a:t>{ 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b="1" dirty="0" err="1">
                <a:solidFill>
                  <a:srgbClr val="008B8B"/>
                </a:solidFill>
              </a:rPr>
              <a:t>true</a:t>
            </a:r>
            <a:r>
              <a:rPr lang="de-DE" dirty="0"/>
              <a:t>; } }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b="1" dirty="0">
                <a:solidFill>
                  <a:srgbClr val="FF0000"/>
                </a:solidFill>
              </a:rPr>
              <a:t>double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Evaluate</a:t>
            </a:r>
            <a:r>
              <a:rPr lang="de-DE" dirty="0"/>
              <a:t>(Individual </a:t>
            </a:r>
            <a:r>
              <a:rPr lang="de-DE" dirty="0" err="1"/>
              <a:t>individual</a:t>
            </a:r>
            <a:r>
              <a:rPr lang="de-DE" dirty="0"/>
              <a:t>, </a:t>
            </a:r>
            <a:r>
              <a:rPr lang="de-DE" dirty="0" err="1"/>
              <a:t>IRandom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dirty="0" err="1"/>
              <a:t>individual.</a:t>
            </a:r>
            <a:r>
              <a:rPr lang="de-DE" b="1" dirty="0" err="1">
                <a:solidFill>
                  <a:srgbClr val="191970"/>
                </a:solidFill>
              </a:rPr>
              <a:t>BinaryVector</a:t>
            </a:r>
            <a:r>
              <a:rPr lang="de-DE" dirty="0"/>
              <a:t>().</a:t>
            </a:r>
            <a:r>
              <a:rPr lang="de-DE" b="1" dirty="0">
                <a:solidFill>
                  <a:srgbClr val="191970"/>
                </a:solidFill>
              </a:rPr>
              <a:t>Count</a:t>
            </a:r>
            <a:r>
              <a:rPr lang="de-DE" dirty="0"/>
              <a:t>(b =&gt; b);</a:t>
            </a:r>
            <a:br>
              <a:rPr lang="de-DE" dirty="0"/>
            </a:br>
            <a:r>
              <a:rPr lang="de-DE" dirty="0"/>
              <a:t>      }</a:t>
            </a:r>
            <a:br>
              <a:rPr lang="de-DE" dirty="0"/>
            </a:br>
            <a:r>
              <a:rPr lang="de-DE" dirty="0"/>
              <a:t>   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/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up. E.g. mutation rate, crossover operator,…</a:t>
            </a:r>
          </a:p>
          <a:p>
            <a:endParaRPr lang="en-US" dirty="0" smtClean="0"/>
          </a:p>
          <a:p>
            <a:r>
              <a:rPr lang="en-US" sz="3800" dirty="0" err="1"/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/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/>
              <a:t>ScopeTreeLookupParameter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/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/>
              <a:t>ValueLookupParameter</a:t>
            </a:r>
            <a:r>
              <a:rPr lang="en-US" sz="3800" dirty="0"/>
              <a:t>, </a:t>
            </a:r>
            <a:r>
              <a:rPr lang="en-US" sz="3800" dirty="0" err="1"/>
              <a:t>OptionalConstrainedValueParameter</a:t>
            </a:r>
            <a:r>
              <a:rPr lang="en-US" sz="3800" dirty="0"/>
              <a:t>, </a:t>
            </a:r>
            <a:r>
              <a:rPr lang="en-US" sz="3800" dirty="0" err="1"/>
              <a:t>OperatorParameter</a:t>
            </a:r>
            <a:r>
              <a:rPr lang="en-US" sz="3800" dirty="0"/>
              <a:t>, </a:t>
            </a:r>
            <a:r>
              <a:rPr lang="en-US" sz="3800" dirty="0" err="1"/>
              <a:t>FixedValueParameter</a:t>
            </a:r>
            <a:r>
              <a:rPr lang="en-US" sz="3800" dirty="0"/>
              <a:t>, </a:t>
            </a:r>
            <a:r>
              <a:rPr lang="en-US" sz="3800" dirty="0" err="1"/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/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Parameters 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4402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04402" y="4850347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Microsoft Office PowerPoint</Application>
  <PresentationFormat>Bildschirmpräsentation (4:3)</PresentationFormat>
  <Paragraphs>372</Paragraphs>
  <Slides>37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1" baseType="lpstr">
      <vt:lpstr>Arial</vt:lpstr>
      <vt:lpstr>Calibri</vt:lpstr>
      <vt:lpstr>Consolas</vt:lpstr>
      <vt:lpstr>Larissa-Design</vt:lpstr>
      <vt:lpstr>Programming HeuristicLab </vt:lpstr>
      <vt:lpstr>Overview</vt:lpstr>
      <vt:lpstr>Where are we?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472</cp:revision>
  <dcterms:created xsi:type="dcterms:W3CDTF">2011-02-08T10:23:16Z</dcterms:created>
  <dcterms:modified xsi:type="dcterms:W3CDTF">2015-02-20T14:54:12Z</dcterms:modified>
</cp:coreProperties>
</file>