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5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413" r:id="rId14"/>
    <p:sldId id="390" r:id="rId15"/>
    <p:sldId id="388" r:id="rId16"/>
    <p:sldId id="270" r:id="rId17"/>
    <p:sldId id="288" r:id="rId18"/>
    <p:sldId id="289" r:id="rId19"/>
    <p:sldId id="290" r:id="rId20"/>
    <p:sldId id="291" r:id="rId21"/>
    <p:sldId id="297" r:id="rId22"/>
    <p:sldId id="296" r:id="rId23"/>
    <p:sldId id="299" r:id="rId24"/>
    <p:sldId id="298" r:id="rId25"/>
    <p:sldId id="300" r:id="rId26"/>
    <p:sldId id="294" r:id="rId27"/>
    <p:sldId id="301" r:id="rId28"/>
    <p:sldId id="292" r:id="rId29"/>
    <p:sldId id="307" r:id="rId30"/>
    <p:sldId id="304" r:id="rId31"/>
    <p:sldId id="309" r:id="rId32"/>
    <p:sldId id="302" r:id="rId33"/>
    <p:sldId id="310" r:id="rId34"/>
    <p:sldId id="416" r:id="rId35"/>
    <p:sldId id="316" r:id="rId36"/>
    <p:sldId id="314" r:id="rId37"/>
    <p:sldId id="317" r:id="rId38"/>
    <p:sldId id="417" r:id="rId39"/>
    <p:sldId id="303" r:id="rId40"/>
    <p:sldId id="308" r:id="rId41"/>
    <p:sldId id="393" r:id="rId42"/>
    <p:sldId id="305" r:id="rId43"/>
    <p:sldId id="318" r:id="rId44"/>
    <p:sldId id="313" r:id="rId45"/>
    <p:sldId id="312" r:id="rId46"/>
    <p:sldId id="311" r:id="rId47"/>
    <p:sldId id="319" r:id="rId48"/>
    <p:sldId id="320" r:id="rId49"/>
    <p:sldId id="321" r:id="rId50"/>
    <p:sldId id="293" r:id="rId51"/>
    <p:sldId id="415" r:id="rId52"/>
    <p:sldId id="322" r:id="rId53"/>
    <p:sldId id="391" r:id="rId54"/>
    <p:sldId id="389" r:id="rId55"/>
    <p:sldId id="323" r:id="rId56"/>
    <p:sldId id="324" r:id="rId57"/>
    <p:sldId id="331" r:id="rId58"/>
    <p:sldId id="330" r:id="rId59"/>
    <p:sldId id="332" r:id="rId60"/>
    <p:sldId id="345" r:id="rId61"/>
    <p:sldId id="344" r:id="rId62"/>
    <p:sldId id="343" r:id="rId63"/>
    <p:sldId id="342" r:id="rId64"/>
    <p:sldId id="341" r:id="rId65"/>
    <p:sldId id="340" r:id="rId66"/>
    <p:sldId id="339" r:id="rId67"/>
    <p:sldId id="338" r:id="rId68"/>
    <p:sldId id="337" r:id="rId69"/>
    <p:sldId id="336" r:id="rId70"/>
    <p:sldId id="335" r:id="rId71"/>
    <p:sldId id="358" r:id="rId72"/>
    <p:sldId id="394" r:id="rId73"/>
    <p:sldId id="356" r:id="rId74"/>
    <p:sldId id="355" r:id="rId75"/>
    <p:sldId id="354" r:id="rId76"/>
    <p:sldId id="353" r:id="rId77"/>
    <p:sldId id="352" r:id="rId78"/>
    <p:sldId id="351" r:id="rId79"/>
    <p:sldId id="350" r:id="rId80"/>
    <p:sldId id="349" r:id="rId81"/>
    <p:sldId id="348" r:id="rId82"/>
    <p:sldId id="347" r:id="rId83"/>
    <p:sldId id="380" r:id="rId84"/>
    <p:sldId id="379" r:id="rId85"/>
    <p:sldId id="378" r:id="rId86"/>
    <p:sldId id="377" r:id="rId87"/>
    <p:sldId id="376" r:id="rId88"/>
    <p:sldId id="375" r:id="rId89"/>
    <p:sldId id="374" r:id="rId90"/>
    <p:sldId id="395" r:id="rId91"/>
    <p:sldId id="396" r:id="rId92"/>
    <p:sldId id="397" r:id="rId93"/>
    <p:sldId id="398" r:id="rId94"/>
    <p:sldId id="399" r:id="rId95"/>
    <p:sldId id="400" r:id="rId96"/>
    <p:sldId id="401" r:id="rId97"/>
    <p:sldId id="402" r:id="rId98"/>
    <p:sldId id="403" r:id="rId99"/>
    <p:sldId id="404" r:id="rId100"/>
    <p:sldId id="373" r:id="rId101"/>
    <p:sldId id="372" r:id="rId102"/>
    <p:sldId id="371" r:id="rId103"/>
    <p:sldId id="405" r:id="rId104"/>
    <p:sldId id="381" r:id="rId105"/>
    <p:sldId id="361" r:id="rId106"/>
    <p:sldId id="387" r:id="rId107"/>
    <p:sldId id="386" r:id="rId108"/>
    <p:sldId id="385" r:id="rId109"/>
    <p:sldId id="384" r:id="rId110"/>
    <p:sldId id="383" r:id="rId111"/>
    <p:sldId id="382" r:id="rId112"/>
    <p:sldId id="406" r:id="rId113"/>
    <p:sldId id="407" r:id="rId114"/>
    <p:sldId id="408" r:id="rId115"/>
    <p:sldId id="409" r:id="rId116"/>
    <p:sldId id="410" r:id="rId117"/>
    <p:sldId id="392" r:id="rId118"/>
    <p:sldId id="326" r:id="rId119"/>
    <p:sldId id="329" r:id="rId120"/>
    <p:sldId id="278" r:id="rId121"/>
    <p:sldId id="327" r:id="rId122"/>
    <p:sldId id="414" r:id="rId123"/>
    <p:sldId id="412" r:id="rId1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8" autoAdjust="0"/>
    <p:restoredTop sz="94660"/>
  </p:normalViewPr>
  <p:slideViewPr>
    <p:cSldViewPr>
      <p:cViewPr varScale="1">
        <p:scale>
          <a:sx n="70" d="100"/>
          <a:sy n="70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14.09.2014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emf"/><Relationship Id="rId4" Type="http://schemas.openxmlformats.org/officeDocument/2006/relationships/image" Target="../media/image103.e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vn.heuristiclab.com/svn/core/stable" TargetMode="External"/><Relationship Id="rId4" Type="http://schemas.openxmlformats.org/officeDocument/2006/relationships/hyperlink" Target="http://svn.heuristiclab.com/svn/core/tags/3.3.10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850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available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a </a:t>
            </a:r>
            <a:r>
              <a:rPr lang="de-AT" dirty="0" err="1" smtClean="0"/>
              <a:t>benchmark</a:t>
            </a:r>
            <a:r>
              <a:rPr lang="de-AT" dirty="0" smtClean="0"/>
              <a:t> </a:t>
            </a:r>
            <a:r>
              <a:rPr lang="de-AT" dirty="0" err="1" smtClean="0"/>
              <a:t>problem</a:t>
            </a:r>
            <a:r>
              <a:rPr lang="de-AT" dirty="0" smtClean="0"/>
              <a:t> </a:t>
            </a:r>
            <a:r>
              <a:rPr lang="de-AT" dirty="0" err="1" smtClean="0"/>
              <a:t>instance</a:t>
            </a:r>
            <a:r>
              <a:rPr lang="de-AT" dirty="0" smtClean="0"/>
              <a:t> in 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405472"/>
            <a:ext cx="6477719" cy="4871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(MATLAB, Simulink, </a:t>
            </a:r>
            <a:r>
              <a:rPr lang="en-US" dirty="0" err="1" smtClean="0"/>
              <a:t>SciLab</a:t>
            </a:r>
            <a:r>
              <a:rPr lang="en-US" dirty="0" smtClean="0"/>
              <a:t>, </a:t>
            </a:r>
            <a:r>
              <a:rPr lang="en-US" dirty="0" err="1" smtClean="0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550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evolution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arbitrary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(</a:t>
            </a:r>
            <a:r>
              <a:rPr lang="de-AT" dirty="0" err="1" smtClean="0"/>
              <a:t>Robocode</a:t>
            </a:r>
            <a:r>
              <a:rPr lang="de-AT" dirty="0" smtClean="0"/>
              <a:t>, </a:t>
            </a:r>
            <a:r>
              <a:rPr lang="de-AT" dirty="0" err="1" smtClean="0"/>
              <a:t>controller</a:t>
            </a:r>
            <a:r>
              <a:rPr lang="de-AT" dirty="0" smtClean="0"/>
              <a:t>, etc.)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 smtClean="0"/>
              <a:t>Statistics</a:t>
            </a:r>
            <a:endParaRPr lang="de-AT" dirty="0"/>
          </a:p>
          <a:p>
            <a:pPr lvl="1"/>
            <a:r>
              <a:rPr lang="en-US" dirty="0" smtClean="0"/>
              <a:t>implement statistical tests and automated statistical analysis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Algorithm</a:t>
            </a:r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121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 smtClean="0"/>
              <a:t>group</a:t>
            </a:r>
            <a:r>
              <a:rPr lang="de-AT" dirty="0" smtClean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123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hlinkClick r:id="rId2"/>
              </a:rPr>
              <a:t>http://dev.heuristiclab.com</a:t>
            </a:r>
            <a:endParaRPr lang="en-US" sz="36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3600" dirty="0" smtClean="0">
                <a:hlinkClick r:id="rId3"/>
              </a:rPr>
              <a:t>heuristiclab@googlegroups.com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4"/>
              </a:rPr>
              <a:t>http://www.youtube.com/heuristiclab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5"/>
              </a:rPr>
              <a:t>http://www.facebook.com/heuristiclab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Vehicle Routing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err="1"/>
              <a:t>OneMax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Genetic Programming Problems</a:t>
            </a:r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/>
              <a:t>Single-Objective Test Function</a:t>
            </a:r>
          </a:p>
          <a:p>
            <a:r>
              <a:rPr lang="en-US" sz="1400" dirty="0"/>
              <a:t>User-defined Problem</a:t>
            </a:r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Anylogic</a:t>
            </a:r>
            <a:r>
              <a:rPr lang="en-US" sz="1400" dirty="0" smtClean="0"/>
              <a:t>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r>
              <a:rPr lang="en-US" sz="1400" dirty="0" smtClean="0"/>
              <a:t>Grammatical Evolution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530" y="1412775"/>
            <a:ext cx="6526940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bgerundetes Rechteck 7"/>
          <p:cNvSpPr/>
          <p:nvPr/>
        </p:nvSpPr>
        <p:spPr>
          <a:xfrm>
            <a:off x="4868333" y="2133600"/>
            <a:ext cx="2861733" cy="3936999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326904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887" y="1995488"/>
            <a:ext cx="4552950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10" name="Group 9"/>
          <p:cNvGrpSpPr/>
          <p:nvPr/>
        </p:nvGrpSpPr>
        <p:grpSpPr>
          <a:xfrm>
            <a:off x="1334177" y="1412776"/>
            <a:ext cx="6476566" cy="4870378"/>
            <a:chOff x="1334177" y="1412776"/>
            <a:chExt cx="6476566" cy="487037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4177" y="1412776"/>
              <a:ext cx="6476566" cy="48703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6"/>
            <p:cNvSpPr/>
            <p:nvPr/>
          </p:nvSpPr>
          <p:spPr bwMode="auto">
            <a:xfrm>
              <a:off x="1588837" y="2285897"/>
              <a:ext cx="509320" cy="436560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1" name="Group 10"/>
          <p:cNvGrpSpPr/>
          <p:nvPr/>
        </p:nvGrpSpPr>
        <p:grpSpPr>
          <a:xfrm>
            <a:off x="1331552" y="1412775"/>
            <a:ext cx="6481865" cy="4874363"/>
            <a:chOff x="1331552" y="1412775"/>
            <a:chExt cx="6481865" cy="4874363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552" y="1412775"/>
              <a:ext cx="6481865" cy="487436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Abgerundetes Rechteck 5"/>
            <p:cNvSpPr/>
            <p:nvPr/>
          </p:nvSpPr>
          <p:spPr bwMode="auto">
            <a:xfrm>
              <a:off x="1654076" y="2662850"/>
              <a:ext cx="5663937" cy="237329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bgerundetes Rechteck 6"/>
            <p:cNvSpPr/>
            <p:nvPr/>
          </p:nvSpPr>
          <p:spPr bwMode="auto">
            <a:xfrm>
              <a:off x="1733186" y="3207953"/>
              <a:ext cx="5584827" cy="258018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Full professor for business intelligence (since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 descr="D:\SVN\swagner\Administration\Profilfoto FH neu (klein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1628800"/>
            <a:ext cx="128111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3717032"/>
            <a:ext cx="1281111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725144"/>
            <a:ext cx="3352800" cy="147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Runs – </a:t>
            </a:r>
            <a:r>
              <a:rPr lang="de-AT" dirty="0" err="1" smtClean="0"/>
              <a:t>Tabular</a:t>
            </a:r>
            <a:r>
              <a:rPr lang="de-AT" dirty="0" smtClean="0"/>
              <a:t> View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624451"/>
            <a:ext cx="6477719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85362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smtClean="0"/>
              <a:t>Multi-Line 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973" y="1624451"/>
            <a:ext cx="6454054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10505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3.3.10 "Vancouver" released on July 10th, 2014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Scripts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  <p:grpSp>
        <p:nvGrpSpPr>
          <p:cNvPr id="9" name="Group 8"/>
          <p:cNvGrpSpPr/>
          <p:nvPr/>
        </p:nvGrpSpPr>
        <p:grpSpPr>
          <a:xfrm>
            <a:off x="1333258" y="1412776"/>
            <a:ext cx="7270074" cy="4877181"/>
            <a:chOff x="1333258" y="1412776"/>
            <a:chExt cx="7270074" cy="487718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258" y="1412776"/>
              <a:ext cx="6477000" cy="48771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3789040"/>
              <a:ext cx="1943100" cy="1943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177528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</a:t>
            </a:r>
            <a:r>
              <a:rPr lang="de-AT" dirty="0" smtClean="0"/>
              <a:t>(</a:t>
            </a:r>
            <a:r>
              <a:rPr lang="de-AT" dirty="0" err="1" smtClean="0"/>
              <a:t>x</a:t>
            </a:r>
            <a:r>
              <a:rPr lang="de-AT" baseline="-25000" dirty="0" err="1" smtClean="0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Data Analysis in </a:t>
            </a:r>
            <a:r>
              <a:rPr lang="en-US" sz="3600" dirty="0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</a:t>
            </a:r>
            <a:r>
              <a:rPr lang="en-US" dirty="0" smtClean="0"/>
              <a:t>using </a:t>
            </a:r>
            <a:r>
              <a:rPr lang="en-US" dirty="0"/>
              <a:t>genetic programming</a:t>
            </a:r>
          </a:p>
          <a:p>
            <a:pPr lvl="3"/>
            <a:endParaRPr lang="en-US" dirty="0"/>
          </a:p>
          <a:p>
            <a:r>
              <a:rPr lang="en-US" dirty="0" smtClean="0"/>
              <a:t>External Libraries:</a:t>
            </a:r>
          </a:p>
          <a:p>
            <a:pPr lvl="1"/>
            <a:r>
              <a:rPr lang="en-US" dirty="0" smtClean="0"/>
              <a:t>Linear Regression, Logistic Regression, </a:t>
            </a:r>
          </a:p>
          <a:p>
            <a:pPr lvl="1"/>
            <a:r>
              <a:rPr lang="en-US" dirty="0" smtClean="0"/>
              <a:t>k-Nearest </a:t>
            </a:r>
            <a:r>
              <a:rPr lang="en-US" dirty="0" err="1" smtClean="0"/>
              <a:t>Neighbours</a:t>
            </a:r>
            <a:r>
              <a:rPr lang="en-US" dirty="0" smtClean="0"/>
              <a:t>, k-Means, </a:t>
            </a:r>
          </a:p>
          <a:p>
            <a:pPr lvl="1"/>
            <a:r>
              <a:rPr lang="en-US" dirty="0" smtClean="0"/>
              <a:t>Random Forest, Support Vector Machines, </a:t>
            </a:r>
            <a:br>
              <a:rPr lang="en-US" dirty="0" smtClean="0"/>
            </a:br>
            <a:r>
              <a:rPr lang="en-US" dirty="0" smtClean="0"/>
              <a:t>Neural Networks, Gaussian Processes</a:t>
            </a:r>
          </a:p>
          <a:p>
            <a:pPr lvl="1"/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3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5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3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  <a:endParaRPr lang="en-US" baseline="-25000" dirty="0" smtClean="0"/>
          </a:p>
          <a:p>
            <a:pPr lvl="5"/>
            <a:endParaRPr lang="en-US" baseline="-25000" dirty="0"/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modeling approach </a:t>
            </a:r>
            <a:r>
              <a:rPr lang="en-US" dirty="0" smtClean="0"/>
              <a:t>necessary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frequently </a:t>
            </a:r>
            <a:r>
              <a:rPr lang="en-US" dirty="0"/>
              <a:t>used in GP </a:t>
            </a:r>
            <a:r>
              <a:rPr lang="en-US" dirty="0" smtClean="0"/>
              <a:t>literature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available as benchmark problem instance in HeuristicLab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Demonstration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1"/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input</a:t>
            </a:r>
            <a:r>
              <a:rPr lang="de-DE" dirty="0" smtClean="0"/>
              <a:t> </a:t>
            </a:r>
            <a:r>
              <a:rPr lang="de-DE" dirty="0" smtClean="0"/>
              <a:t>variables</a:t>
            </a:r>
          </a:p>
          <a:p>
            <a:pPr lvl="1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3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3"/>
            <a:endParaRPr lang="de-DE" dirty="0" smtClean="0"/>
          </a:p>
          <a:p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3.3.10 "Vancouver"</a:t>
            </a:r>
          </a:p>
          <a:p>
            <a:pPr lvl="2"/>
            <a:r>
              <a:rPr lang="en-US" dirty="0" smtClean="0"/>
              <a:t>released on July 10th, 2014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3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smtClean="0"/>
              <a:t>HeuristicLab 3.3.10 tag</a:t>
            </a:r>
          </a:p>
          <a:p>
            <a:pPr lvl="2"/>
            <a:r>
              <a:rPr lang="en-US" dirty="0" smtClean="0">
                <a:hlinkClick r:id="rId4"/>
              </a:rPr>
              <a:t>http://svn.heuristiclab.com/svn/core/tags/3.3.10</a:t>
            </a:r>
            <a:endParaRPr lang="en-US" dirty="0" smtClean="0"/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5"/>
              </a:rPr>
              <a:t>http://svn.heuristiclab.com/svn/core/stable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3" y="2132856"/>
            <a:ext cx="2065372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142 plugins in HeuristicLab 3.3.10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</a:t>
            </a:r>
            <a:r>
              <a:rPr lang="en-US" sz="3200" dirty="0" smtClean="0"/>
              <a:t>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 smtClean="0"/>
              <a:t>evolve</a:t>
            </a:r>
            <a:r>
              <a:rPr lang="de-AT" dirty="0" smtClean="0"/>
              <a:t> </a:t>
            </a:r>
            <a:r>
              <a:rPr lang="de-AT" dirty="0"/>
              <a:t>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 smtClean="0"/>
              <a:t>model</a:t>
            </a:r>
            <a:r>
              <a:rPr lang="de-AT" dirty="0" smtClean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 smtClean="0"/>
              <a:t>white</a:t>
            </a:r>
            <a:r>
              <a:rPr lang="de-AT" dirty="0" smtClean="0"/>
              <a:t>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err="1"/>
              <a:t>e</a:t>
            </a:r>
            <a:r>
              <a:rPr lang="de-DE" dirty="0" err="1" smtClean="0"/>
              <a:t>valuation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err="1"/>
              <a:t>m</a:t>
            </a:r>
            <a:r>
              <a:rPr lang="de-DE" dirty="0" err="1" smtClean="0"/>
              <a:t>utation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33197" y="2132856"/>
            <a:ext cx="2074708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Excel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85000" lnSpcReduction="1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correct</a:t>
            </a:r>
            <a:r>
              <a:rPr lang="de-DE" dirty="0" smtClean="0"/>
              <a:t> </a:t>
            </a:r>
            <a:r>
              <a:rPr lang="de-DE" dirty="0" err="1" smtClean="0"/>
              <a:t>predictions</a:t>
            </a:r>
            <a:r>
              <a:rPr lang="de-DE" dirty="0" smtClean="0"/>
              <a:t>?</a:t>
            </a:r>
            <a:endParaRPr lang="de-DE" dirty="0" smtClean="0"/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3255</Words>
  <Application>Microsoft Office PowerPoint</Application>
  <PresentationFormat>On-screen Show (4:3)</PresentationFormat>
  <Paragraphs>1102</Paragraphs>
  <Slides>123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123</vt:i4>
      </vt:variant>
    </vt:vector>
  </HeadingPairs>
  <TitlesOfParts>
    <vt:vector size="124" baseType="lpstr"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Runs – Tabular View</vt:lpstr>
      <vt:lpstr>Runs – Tabular View</vt:lpstr>
      <vt:lpstr>Runs – BubbleChart</vt:lpstr>
      <vt:lpstr>Runs – BubbleChart</vt:lpstr>
      <vt:lpstr>Runs – BoxPlots</vt:lpstr>
      <vt:lpstr>Runs – BoxPlots</vt:lpstr>
      <vt:lpstr>Runs – Multi-Line Chart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Scripts</vt:lpstr>
      <vt:lpstr>Debugging Algorithms</vt:lpstr>
      <vt:lpstr>Agenda</vt:lpstr>
      <vt:lpstr>Demonstration Part II: Data-based Modeling</vt:lpstr>
      <vt:lpstr>Introduction to Data-based Modeling</vt:lpstr>
      <vt:lpstr>Data Analysis in HeuristicLab</vt:lpstr>
      <vt:lpstr>Case Study: Regression</vt:lpstr>
      <vt:lpstr>Demonstration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Gabriel Kronberger</cp:lastModifiedBy>
  <cp:revision>191</cp:revision>
  <dcterms:created xsi:type="dcterms:W3CDTF">2011-02-08T10:23:16Z</dcterms:created>
  <dcterms:modified xsi:type="dcterms:W3CDTF">2014-09-14T10:09:42Z</dcterms:modified>
</cp:coreProperties>
</file>