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3"/>
  </p:notesMasterIdLst>
  <p:sldIdLst>
    <p:sldId id="256" r:id="rId2"/>
    <p:sldId id="285" r:id="rId3"/>
    <p:sldId id="478" r:id="rId4"/>
    <p:sldId id="286" r:id="rId5"/>
    <p:sldId id="287" r:id="rId6"/>
    <p:sldId id="283" r:id="rId7"/>
    <p:sldId id="266" r:id="rId8"/>
    <p:sldId id="269" r:id="rId9"/>
    <p:sldId id="411" r:id="rId10"/>
    <p:sldId id="274" r:id="rId11"/>
    <p:sldId id="271" r:id="rId12"/>
    <p:sldId id="275" r:id="rId13"/>
    <p:sldId id="272" r:id="rId14"/>
    <p:sldId id="413" r:id="rId15"/>
    <p:sldId id="415" r:id="rId16"/>
    <p:sldId id="388" r:id="rId17"/>
    <p:sldId id="421" r:id="rId18"/>
    <p:sldId id="423" r:id="rId19"/>
    <p:sldId id="424" r:id="rId20"/>
    <p:sldId id="422" r:id="rId21"/>
    <p:sldId id="425" r:id="rId22"/>
    <p:sldId id="426" r:id="rId23"/>
    <p:sldId id="434" r:id="rId24"/>
    <p:sldId id="427" r:id="rId25"/>
    <p:sldId id="429" r:id="rId26"/>
    <p:sldId id="430" r:id="rId27"/>
    <p:sldId id="433" r:id="rId28"/>
    <p:sldId id="436" r:id="rId29"/>
    <p:sldId id="435" r:id="rId30"/>
    <p:sldId id="445" r:id="rId31"/>
    <p:sldId id="446" r:id="rId32"/>
    <p:sldId id="447" r:id="rId33"/>
    <p:sldId id="448" r:id="rId34"/>
    <p:sldId id="449" r:id="rId35"/>
    <p:sldId id="450" r:id="rId36"/>
    <p:sldId id="451" r:id="rId37"/>
    <p:sldId id="452" r:id="rId38"/>
    <p:sldId id="453" r:id="rId39"/>
    <p:sldId id="454" r:id="rId40"/>
    <p:sldId id="455" r:id="rId41"/>
    <p:sldId id="439" r:id="rId42"/>
    <p:sldId id="441" r:id="rId43"/>
    <p:sldId id="444" r:id="rId44"/>
    <p:sldId id="456" r:id="rId45"/>
    <p:sldId id="457" r:id="rId46"/>
    <p:sldId id="459" r:id="rId47"/>
    <p:sldId id="460" r:id="rId48"/>
    <p:sldId id="461" r:id="rId49"/>
    <p:sldId id="458" r:id="rId50"/>
    <p:sldId id="437" r:id="rId51"/>
    <p:sldId id="463" r:id="rId52"/>
    <p:sldId id="438" r:id="rId53"/>
    <p:sldId id="462" r:id="rId54"/>
    <p:sldId id="464" r:id="rId55"/>
    <p:sldId id="465" r:id="rId56"/>
    <p:sldId id="416" r:id="rId57"/>
    <p:sldId id="489" r:id="rId58"/>
    <p:sldId id="490" r:id="rId59"/>
    <p:sldId id="491" r:id="rId60"/>
    <p:sldId id="492" r:id="rId61"/>
    <p:sldId id="493" r:id="rId62"/>
    <p:sldId id="494" r:id="rId63"/>
    <p:sldId id="495" r:id="rId64"/>
    <p:sldId id="496" r:id="rId65"/>
    <p:sldId id="497" r:id="rId66"/>
    <p:sldId id="498" r:id="rId67"/>
    <p:sldId id="499" r:id="rId68"/>
    <p:sldId id="500" r:id="rId69"/>
    <p:sldId id="501" r:id="rId70"/>
    <p:sldId id="502" r:id="rId71"/>
    <p:sldId id="503" r:id="rId72"/>
    <p:sldId id="417" r:id="rId73"/>
    <p:sldId id="420" r:id="rId74"/>
    <p:sldId id="467" r:id="rId75"/>
    <p:sldId id="466" r:id="rId76"/>
    <p:sldId id="468" r:id="rId77"/>
    <p:sldId id="470" r:id="rId78"/>
    <p:sldId id="469" r:id="rId79"/>
    <p:sldId id="472" r:id="rId80"/>
    <p:sldId id="473" r:id="rId81"/>
    <p:sldId id="474" r:id="rId82"/>
    <p:sldId id="475" r:id="rId83"/>
    <p:sldId id="471" r:id="rId84"/>
    <p:sldId id="477" r:id="rId85"/>
    <p:sldId id="476" r:id="rId86"/>
    <p:sldId id="479" r:id="rId87"/>
    <p:sldId id="480" r:id="rId88"/>
    <p:sldId id="481" r:id="rId89"/>
    <p:sldId id="482" r:id="rId90"/>
    <p:sldId id="483" r:id="rId91"/>
    <p:sldId id="484" r:id="rId92"/>
    <p:sldId id="485" r:id="rId93"/>
    <p:sldId id="486" r:id="rId94"/>
    <p:sldId id="487" r:id="rId95"/>
    <p:sldId id="418" r:id="rId96"/>
    <p:sldId id="326" r:id="rId97"/>
    <p:sldId id="329" r:id="rId98"/>
    <p:sldId id="278" r:id="rId99"/>
    <p:sldId id="327" r:id="rId100"/>
    <p:sldId id="414" r:id="rId101"/>
    <p:sldId id="412" r:id="rId10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038" autoAdjust="0"/>
    <p:restoredTop sz="94660"/>
  </p:normalViewPr>
  <p:slideViewPr>
    <p:cSldViewPr>
      <p:cViewPr varScale="1">
        <p:scale>
          <a:sx n="103" d="100"/>
          <a:sy n="103" d="100"/>
        </p:scale>
        <p:origin x="1248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07" Type="http://schemas.openxmlformats.org/officeDocument/2006/relationships/tableStyles" Target="tableStyles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88095B-826C-4D0E-ACE1-419E2A1A3ECD}" type="datetimeFigureOut">
              <a:rPr lang="de-AT" smtClean="0"/>
              <a:pPr/>
              <a:t>18.11.2014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85D646-3296-4749-B007-1905E4BDEDBC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94373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 durch Klicken hinzufügen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8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10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6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hyperlink" Target="http://research.fh-ooe.at/de/orgunit/356#showpublications" TargetMode="External"/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hyperlink" Target="mailto:heuristiclab@googlegroups.com" TargetMode="External"/><Relationship Id="rId2" Type="http://schemas.openxmlformats.org/officeDocument/2006/relationships/hyperlink" Target="http://dev.heuristiclab.com/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www.facebook.com/heuristiclab" TargetMode="External"/><Relationship Id="rId4" Type="http://schemas.openxmlformats.org/officeDocument/2006/relationships/hyperlink" Target="http://www.youtube.com/heuristiclab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://dev.heuristiclab.com/trac.fcgi/wiki/Documentation/Howto/OptimizeExternalApplications#no1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heal.heuristiclab.com/team/kommenda" TargetMode="External"/><Relationship Id="rId2" Type="http://schemas.openxmlformats.org/officeDocument/2006/relationships/hyperlink" Target="http://heal.heuristiclab.com/team/beham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dev.heuristiclab.com/trac.fcgi/browser/trunk/documentation/Tutorials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dev.heuristiclab.com/download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svn.heuristiclab.com/svn/core/stable" TargetMode="External"/><Relationship Id="rId4" Type="http://schemas.openxmlformats.org/officeDocument/2006/relationships/hyperlink" Target="http://svn.heuristiclab.com/svn/core/tags/3.3.10" TargetMode="Externa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hyperlink" Target="http://dev.heuristiclab.com/trac.fcgi/browser/branches/ProgrammableProblem" TargetMode="External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4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0.pn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4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4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4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0.png"/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4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4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4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hyperlink" Target="mailto:heuristiclab@googlegroups.com" TargetMode="External"/><Relationship Id="rId2" Type="http://schemas.openxmlformats.org/officeDocument/2006/relationships/hyperlink" Target="http://dev.heuristiclab.com/trac.fcgi/roadmap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support@heuristiclab.com" TargetMode="Externa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hyperlink" Target="http://heal.heuristiclab.com/" TargetMode="External"/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Untertitel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1814959"/>
            <a:ext cx="9144000" cy="1470025"/>
          </a:xfrm>
        </p:spPr>
        <p:txBody>
          <a:bodyPr/>
          <a:lstStyle/>
          <a:p>
            <a:r>
              <a:rPr lang="en-US" dirty="0" smtClean="0"/>
              <a:t>Optimizing External Applications</a:t>
            </a:r>
            <a:br>
              <a:rPr lang="en-US" dirty="0" smtClean="0"/>
            </a:br>
            <a:r>
              <a:rPr lang="en-US" dirty="0" smtClean="0"/>
              <a:t>with </a:t>
            </a:r>
            <a:r>
              <a:rPr lang="en-US" dirty="0" err="1" smtClean="0"/>
              <a:t>HeuristicLab</a:t>
            </a:r>
            <a:endParaRPr lang="en-US" dirty="0"/>
          </a:p>
        </p:txBody>
      </p:sp>
      <p:sp>
        <p:nvSpPr>
          <p:cNvPr id="4" name="Untertitel 2"/>
          <p:cNvSpPr txBox="1">
            <a:spLocks/>
          </p:cNvSpPr>
          <p:nvPr/>
        </p:nvSpPr>
        <p:spPr>
          <a:xfrm>
            <a:off x="0" y="4437112"/>
            <a:ext cx="9144000" cy="1080120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A. Beham, M. Kommenda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Heuristic and Evolutionary Algorithms Laboratory (HEAL)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School of Informatics/Communications/Media, Campus </a:t>
            </a:r>
            <a:r>
              <a:rPr lang="en-US" sz="3200" dirty="0" err="1" smtClean="0">
                <a:solidFill>
                  <a:schemeClr val="tx1">
                    <a:tint val="75000"/>
                  </a:schemeClr>
                </a:solidFill>
              </a:rPr>
              <a:t>Hagenberg</a:t>
            </a:r>
            <a:endParaRPr lang="en-US" sz="3200" dirty="0" smtClean="0">
              <a:solidFill>
                <a:schemeClr val="tx1">
                  <a:tint val="75000"/>
                </a:schemeClr>
              </a:solidFill>
            </a:endParaRPr>
          </a:p>
          <a:p>
            <a:pPr lvl="0" algn="ctr">
              <a:spcBef>
                <a:spcPct val="20000"/>
              </a:spcBef>
              <a:defRPr/>
            </a:pP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University of Applied Sciences </a:t>
            </a:r>
            <a:r>
              <a:rPr lang="en-US" sz="3200" dirty="0">
                <a:solidFill>
                  <a:schemeClr val="tx1">
                    <a:tint val="75000"/>
                  </a:schemeClr>
                </a:solidFill>
              </a:rPr>
              <a:t>Upper </a:t>
            </a: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Austria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2" descr="C:\01_SVN\hl\trunk\documentation\Logo\hl_logo_large_600x120_tran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337592"/>
            <a:ext cx="6096000" cy="1219200"/>
          </a:xfrm>
          <a:prstGeom prst="rect">
            <a:avLst/>
          </a:prstGeom>
          <a:noFill/>
        </p:spPr>
      </p:pic>
      <p:pic>
        <p:nvPicPr>
          <p:cNvPr id="10" name="Picture 2" descr="C:\FH\Ressel\documents\Partners\Logos\FH-Logo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91573" y="5589240"/>
            <a:ext cx="1760854" cy="1074420"/>
          </a:xfrm>
          <a:prstGeom prst="rect">
            <a:avLst/>
          </a:prstGeom>
          <a:noFill/>
        </p:spPr>
      </p:pic>
      <p:pic>
        <p:nvPicPr>
          <p:cNvPr id="1026" name="Picture 2" descr="D:\SVN\heal\documents\Research Group\HEAL Logo\HEAL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676464"/>
            <a:ext cx="2664296" cy="87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D:\SVN\projects\HOPL\HOPL-HEAL\Logos\Logo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80176" y="5589240"/>
            <a:ext cx="2304256" cy="1047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Graphical User Interface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err="1" smtClean="0"/>
              <a:t>HeuristicLab</a:t>
            </a:r>
            <a:r>
              <a:rPr lang="en-US" dirty="0" smtClean="0"/>
              <a:t> GUI is made up of views</a:t>
            </a:r>
          </a:p>
          <a:p>
            <a:pPr lvl="1"/>
            <a:r>
              <a:rPr lang="en-US" dirty="0" smtClean="0"/>
              <a:t>views are visual representations of content objects</a:t>
            </a:r>
          </a:p>
          <a:p>
            <a:pPr lvl="1"/>
            <a:r>
              <a:rPr lang="en-US" dirty="0" smtClean="0"/>
              <a:t>views are composed in the same way as their content</a:t>
            </a:r>
          </a:p>
          <a:p>
            <a:pPr lvl="1"/>
            <a:r>
              <a:rPr lang="en-US" dirty="0" smtClean="0"/>
              <a:t>views and content objects are loosely coupled</a:t>
            </a:r>
          </a:p>
          <a:p>
            <a:pPr lvl="1"/>
            <a:r>
              <a:rPr lang="en-US" dirty="0" smtClean="0"/>
              <a:t>multiple different views may exist for the same content</a:t>
            </a:r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r>
              <a:rPr lang="en-US" dirty="0" smtClean="0"/>
              <a:t>Drag &amp; Drop</a:t>
            </a:r>
          </a:p>
          <a:p>
            <a:pPr lvl="1"/>
            <a:r>
              <a:rPr lang="en-US" dirty="0" smtClean="0"/>
              <a:t>views support drag &amp; drop operations</a:t>
            </a:r>
          </a:p>
          <a:p>
            <a:pPr lvl="1"/>
            <a:r>
              <a:rPr lang="en-US" dirty="0" smtClean="0"/>
              <a:t>content objects can be copied or moved (shift key)</a:t>
            </a:r>
          </a:p>
          <a:p>
            <a:pPr lvl="1"/>
            <a:r>
              <a:rPr lang="en-US" dirty="0" smtClean="0"/>
              <a:t>enabled for collection items and content objects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Bibliography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 fontScale="25000" lnSpcReduction="20000"/>
          </a:bodyPr>
          <a:lstStyle/>
          <a:p>
            <a:r>
              <a:rPr lang="de-AT" dirty="0" smtClean="0"/>
              <a:t>S</a:t>
            </a:r>
            <a:r>
              <a:rPr lang="de-AT" dirty="0"/>
              <a:t>. Wagner, M. Affenzeller</a:t>
            </a:r>
            <a:br>
              <a:rPr lang="de-AT" dirty="0"/>
            </a:br>
            <a:r>
              <a:rPr lang="de-AT" b="1" dirty="0" err="1"/>
              <a:t>HeuristicLab</a:t>
            </a:r>
            <a:r>
              <a:rPr lang="de-AT" b="1" dirty="0"/>
              <a:t>: A </a:t>
            </a:r>
            <a:r>
              <a:rPr lang="de-AT" b="1" dirty="0" err="1"/>
              <a:t>generic</a:t>
            </a:r>
            <a:r>
              <a:rPr lang="de-AT" b="1" dirty="0"/>
              <a:t> </a:t>
            </a:r>
            <a:r>
              <a:rPr lang="de-AT" b="1" dirty="0" err="1"/>
              <a:t>and</a:t>
            </a:r>
            <a:r>
              <a:rPr lang="de-AT" b="1" dirty="0"/>
              <a:t> extensible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environment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/>
              <a:t>Adaptive </a:t>
            </a:r>
            <a:r>
              <a:rPr lang="de-AT" dirty="0" err="1"/>
              <a:t>and</a:t>
            </a:r>
            <a:r>
              <a:rPr lang="de-AT" dirty="0"/>
              <a:t> Natural Computing </a:t>
            </a:r>
            <a:r>
              <a:rPr lang="de-AT" dirty="0" err="1"/>
              <a:t>Algorithms</a:t>
            </a:r>
            <a:r>
              <a:rPr lang="de-AT" dirty="0"/>
              <a:t>, pp. 538-541</a:t>
            </a:r>
            <a:br>
              <a:rPr lang="de-AT" dirty="0"/>
            </a:br>
            <a:r>
              <a:rPr lang="de-AT" dirty="0"/>
              <a:t>Springer, 2005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Wagner, S. Winkler, R. Braune, G. Kronberger, A. Beham, M. Affenzeller</a:t>
            </a:r>
            <a:br>
              <a:rPr lang="de-AT" dirty="0"/>
            </a:br>
            <a:r>
              <a:rPr lang="de-AT" b="1" dirty="0" err="1"/>
              <a:t>Benefits</a:t>
            </a:r>
            <a:r>
              <a:rPr lang="de-AT" b="1" dirty="0"/>
              <a:t>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plugin-based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software</a:t>
            </a:r>
            <a:r>
              <a:rPr lang="de-AT" b="1" dirty="0"/>
              <a:t> </a:t>
            </a:r>
            <a:r>
              <a:rPr lang="de-AT" b="1" dirty="0" err="1"/>
              <a:t>systems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/>
              <a:t>Computer </a:t>
            </a:r>
            <a:r>
              <a:rPr lang="de-AT" dirty="0" err="1"/>
              <a:t>Aided</a:t>
            </a:r>
            <a:r>
              <a:rPr lang="de-AT" dirty="0"/>
              <a:t> Systems </a:t>
            </a:r>
            <a:r>
              <a:rPr lang="de-AT" dirty="0" err="1"/>
              <a:t>Theory</a:t>
            </a:r>
            <a:r>
              <a:rPr lang="de-AT" dirty="0"/>
              <a:t> - EUROCAST 2007, </a:t>
            </a:r>
            <a:r>
              <a:rPr lang="de-AT" dirty="0" err="1"/>
              <a:t>Lecture</a:t>
            </a:r>
            <a:r>
              <a:rPr lang="de-AT" dirty="0"/>
              <a:t> Notes in Computer Science, vol. 4739, pp. 747-754</a:t>
            </a:r>
            <a:br>
              <a:rPr lang="de-AT" dirty="0"/>
            </a:br>
            <a:r>
              <a:rPr lang="de-AT" dirty="0"/>
              <a:t>Springer, 2007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Wagner, G. Kronberger, A. Beham, S. Winkler, M. Affenzeller</a:t>
            </a:r>
            <a:br>
              <a:rPr lang="de-AT" dirty="0"/>
            </a:br>
            <a:r>
              <a:rPr lang="de-AT" b="1" dirty="0"/>
              <a:t>Modeling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 err="1"/>
              <a:t>Proceedings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20th European Modeling </a:t>
            </a:r>
            <a:r>
              <a:rPr lang="de-AT" dirty="0" err="1"/>
              <a:t>and</a:t>
            </a:r>
            <a:r>
              <a:rPr lang="de-AT" dirty="0"/>
              <a:t> Simulation Symposium, pp. 106-111</a:t>
            </a:r>
            <a:br>
              <a:rPr lang="de-AT" dirty="0"/>
            </a:br>
            <a:r>
              <a:rPr lang="de-AT" dirty="0"/>
              <a:t>DIPTEM University </a:t>
            </a:r>
            <a:r>
              <a:rPr lang="de-AT" dirty="0" err="1"/>
              <a:t>of</a:t>
            </a:r>
            <a:r>
              <a:rPr lang="de-AT" dirty="0"/>
              <a:t> Genova, 2008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Wagner, G. Kronberger, A. Beham, S. Winkler, M. Affenzeller</a:t>
            </a:r>
            <a:br>
              <a:rPr lang="de-AT" dirty="0"/>
            </a:br>
            <a:r>
              <a:rPr lang="de-AT" b="1" dirty="0"/>
              <a:t>Model </a:t>
            </a:r>
            <a:r>
              <a:rPr lang="de-AT" b="1" dirty="0" err="1"/>
              <a:t>driven</a:t>
            </a:r>
            <a:r>
              <a:rPr lang="de-AT" b="1" dirty="0"/>
              <a:t> rapid </a:t>
            </a:r>
            <a:r>
              <a:rPr lang="de-AT" b="1" dirty="0" err="1"/>
              <a:t>prototyping</a:t>
            </a:r>
            <a:r>
              <a:rPr lang="de-AT" b="1" dirty="0"/>
              <a:t>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dirty="0"/>
              <a:t/>
            </a:r>
            <a:br>
              <a:rPr lang="de-AT" dirty="0"/>
            </a:br>
            <a:r>
              <a:rPr lang="de-AT" dirty="0"/>
              <a:t>Computer </a:t>
            </a:r>
            <a:r>
              <a:rPr lang="de-AT" dirty="0" err="1"/>
              <a:t>Aided</a:t>
            </a:r>
            <a:r>
              <a:rPr lang="de-AT" dirty="0"/>
              <a:t> Systems </a:t>
            </a:r>
            <a:r>
              <a:rPr lang="de-AT" dirty="0" err="1"/>
              <a:t>Theory</a:t>
            </a:r>
            <a:r>
              <a:rPr lang="de-AT" dirty="0"/>
              <a:t> - EUROCAST 2009, </a:t>
            </a:r>
            <a:r>
              <a:rPr lang="de-AT" dirty="0" err="1"/>
              <a:t>Lecture</a:t>
            </a:r>
            <a:r>
              <a:rPr lang="de-AT" dirty="0"/>
              <a:t> Notes in Computer Science, vol. 5717, pp. 729-736</a:t>
            </a:r>
            <a:br>
              <a:rPr lang="de-AT" dirty="0"/>
            </a:br>
            <a:r>
              <a:rPr lang="de-AT" dirty="0"/>
              <a:t>Springer, 2009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</a:t>
            </a:r>
            <a:br>
              <a:rPr lang="de-AT" dirty="0"/>
            </a:b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software</a:t>
            </a:r>
            <a:r>
              <a:rPr lang="de-AT" b="1" dirty="0"/>
              <a:t> </a:t>
            </a:r>
            <a:r>
              <a:rPr lang="de-AT" b="1" dirty="0" err="1"/>
              <a:t>systems</a:t>
            </a:r>
            <a:r>
              <a:rPr lang="de-AT" b="1" dirty="0"/>
              <a:t> - Modeling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b="1" dirty="0"/>
              <a:t> in </a:t>
            </a:r>
            <a:r>
              <a:rPr lang="de-AT" b="1" dirty="0" err="1"/>
              <a:t>the</a:t>
            </a:r>
            <a:r>
              <a:rPr lang="de-AT" b="1" dirty="0"/>
              <a:t> </a:t>
            </a:r>
            <a:r>
              <a:rPr lang="de-AT" b="1" dirty="0" err="1"/>
              <a:t>HeuristicLab</a:t>
            </a:r>
            <a:r>
              <a:rPr lang="de-AT" b="1" dirty="0"/>
              <a:t> </a:t>
            </a:r>
            <a:r>
              <a:rPr lang="de-AT" b="1" dirty="0" err="1"/>
              <a:t>software</a:t>
            </a:r>
            <a:r>
              <a:rPr lang="de-AT" b="1" dirty="0"/>
              <a:t> </a:t>
            </a:r>
            <a:r>
              <a:rPr lang="de-AT" b="1" dirty="0" err="1"/>
              <a:t>environment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 err="1"/>
              <a:t>Ph.D</a:t>
            </a:r>
            <a:r>
              <a:rPr lang="de-AT" dirty="0"/>
              <a:t>. </a:t>
            </a:r>
            <a:r>
              <a:rPr lang="de-AT" dirty="0" err="1"/>
              <a:t>thesis</a:t>
            </a:r>
            <a:r>
              <a:rPr lang="de-AT" dirty="0"/>
              <a:t>, Johannes Kepler University Linz, Austria, 2009.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Wagner, A. Beham, G. Kronberger, M. </a:t>
            </a:r>
            <a:r>
              <a:rPr lang="de-AT" dirty="0" err="1"/>
              <a:t>Kommenda</a:t>
            </a:r>
            <a:r>
              <a:rPr lang="de-AT" dirty="0"/>
              <a:t>, E. Pitzer, M. Kofler, S. </a:t>
            </a:r>
            <a:r>
              <a:rPr lang="de-AT" dirty="0" err="1"/>
              <a:t>Vonolfen</a:t>
            </a:r>
            <a:r>
              <a:rPr lang="de-AT" dirty="0"/>
              <a:t>, S. Winkler, V. Dorfer, M. Affenzeller</a:t>
            </a:r>
            <a:br>
              <a:rPr lang="de-AT" dirty="0"/>
            </a:br>
            <a:r>
              <a:rPr lang="de-AT" b="1" dirty="0"/>
              <a:t>HeuristicLab 3.3: A </a:t>
            </a:r>
            <a:r>
              <a:rPr lang="de-AT" b="1" dirty="0" err="1"/>
              <a:t>unified</a:t>
            </a:r>
            <a:r>
              <a:rPr lang="de-AT" b="1" dirty="0"/>
              <a:t> </a:t>
            </a:r>
            <a:r>
              <a:rPr lang="de-AT" b="1" dirty="0" err="1"/>
              <a:t>approach</a:t>
            </a:r>
            <a:r>
              <a:rPr lang="de-AT" b="1" dirty="0"/>
              <a:t> </a:t>
            </a:r>
            <a:r>
              <a:rPr lang="de-AT" b="1" dirty="0" err="1"/>
              <a:t>to</a:t>
            </a:r>
            <a:r>
              <a:rPr lang="de-AT" b="1" dirty="0"/>
              <a:t> </a:t>
            </a:r>
            <a:r>
              <a:rPr lang="de-AT" b="1" dirty="0" err="1"/>
              <a:t>metaheuristic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 err="1"/>
              <a:t>Actas</a:t>
            </a:r>
            <a:r>
              <a:rPr lang="de-AT" dirty="0"/>
              <a:t> del </a:t>
            </a:r>
            <a:r>
              <a:rPr lang="de-AT" dirty="0" err="1"/>
              <a:t>séptimo</a:t>
            </a:r>
            <a:r>
              <a:rPr lang="de-AT" dirty="0"/>
              <a:t> </a:t>
            </a:r>
            <a:r>
              <a:rPr lang="de-AT" dirty="0" err="1"/>
              <a:t>congreso</a:t>
            </a:r>
            <a:r>
              <a:rPr lang="de-AT" dirty="0"/>
              <a:t> </a:t>
            </a:r>
            <a:r>
              <a:rPr lang="de-AT" dirty="0" err="1"/>
              <a:t>español</a:t>
            </a:r>
            <a:r>
              <a:rPr lang="de-AT" dirty="0"/>
              <a:t> </a:t>
            </a:r>
            <a:r>
              <a:rPr lang="de-AT" dirty="0" err="1"/>
              <a:t>sobre</a:t>
            </a:r>
            <a:r>
              <a:rPr lang="de-AT" dirty="0"/>
              <a:t> </a:t>
            </a:r>
            <a:r>
              <a:rPr lang="de-AT" dirty="0" err="1"/>
              <a:t>Metaheurísticas</a:t>
            </a:r>
            <a:r>
              <a:rPr lang="de-AT" dirty="0"/>
              <a:t>, </a:t>
            </a:r>
            <a:r>
              <a:rPr lang="de-AT" dirty="0" err="1"/>
              <a:t>Algoritmos</a:t>
            </a:r>
            <a:r>
              <a:rPr lang="de-AT" dirty="0"/>
              <a:t> </a:t>
            </a:r>
            <a:r>
              <a:rPr lang="de-AT" dirty="0" err="1"/>
              <a:t>Evolutivos</a:t>
            </a:r>
            <a:r>
              <a:rPr lang="de-AT" dirty="0"/>
              <a:t> y </a:t>
            </a:r>
            <a:r>
              <a:rPr lang="de-AT" dirty="0" err="1"/>
              <a:t>Bioinspirados</a:t>
            </a:r>
            <a:r>
              <a:rPr lang="de-AT" dirty="0"/>
              <a:t> (MAEB'2010), </a:t>
            </a:r>
            <a:r>
              <a:rPr lang="de-AT" dirty="0" smtClean="0"/>
              <a:t>2010</a:t>
            </a:r>
          </a:p>
          <a:p>
            <a:endParaRPr lang="de-AT" sz="2000" dirty="0"/>
          </a:p>
          <a:p>
            <a:endParaRPr lang="de-AT" sz="2000" dirty="0" smtClean="0"/>
          </a:p>
          <a:p>
            <a:r>
              <a:rPr lang="de-AT" dirty="0" smtClean="0"/>
              <a:t>S. Wagner, G. Kronberger, A. </a:t>
            </a:r>
            <a:r>
              <a:rPr lang="de-AT" dirty="0"/>
              <a:t>Beham, </a:t>
            </a:r>
            <a:r>
              <a:rPr lang="de-AT" dirty="0" smtClean="0"/>
              <a:t>M. Kommenda, A. Scheibenpflug, E. Pitzer, S. Vonolfen, M. Kofler</a:t>
            </a:r>
            <a:r>
              <a:rPr lang="de-AT" dirty="0"/>
              <a:t>, </a:t>
            </a:r>
            <a:r>
              <a:rPr lang="de-AT" dirty="0" smtClean="0"/>
              <a:t>S. Winkler</a:t>
            </a:r>
            <a:r>
              <a:rPr lang="de-AT" dirty="0"/>
              <a:t>, </a:t>
            </a:r>
            <a:r>
              <a:rPr lang="de-AT" dirty="0" smtClean="0"/>
              <a:t>V. Dorfer</a:t>
            </a:r>
            <a:r>
              <a:rPr lang="de-AT" dirty="0"/>
              <a:t>, </a:t>
            </a:r>
            <a:r>
              <a:rPr lang="de-AT" dirty="0" smtClean="0"/>
              <a:t>M. Affenzeller</a:t>
            </a:r>
          </a:p>
          <a:p>
            <a:pPr marL="346075" lvl="1" indent="0">
              <a:buNone/>
            </a:pPr>
            <a:r>
              <a:rPr lang="en-US" sz="3200" b="1" dirty="0"/>
              <a:t>Architecture and Design of the HeuristicLab Optimization Environment</a:t>
            </a:r>
          </a:p>
          <a:p>
            <a:pPr marL="346075" lvl="1" indent="0">
              <a:buNone/>
            </a:pPr>
            <a:r>
              <a:rPr lang="en-US" sz="3200" dirty="0"/>
              <a:t>Advanced Methods and Applications in Computational Intelligence, vol. 6, pp. </a:t>
            </a:r>
            <a:r>
              <a:rPr lang="de-AT" sz="3200" dirty="0"/>
              <a:t>197-261, Springer, 2014</a:t>
            </a:r>
            <a:endParaRPr lang="de-DE" sz="3200" dirty="0"/>
          </a:p>
          <a:p>
            <a:pPr lvl="3"/>
            <a:endParaRPr lang="de-DE" dirty="0"/>
          </a:p>
          <a:p>
            <a:pPr lvl="3"/>
            <a:endParaRPr lang="de-AT" dirty="0" smtClean="0"/>
          </a:p>
          <a:p>
            <a:pPr lvl="3"/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Detailed</a:t>
            </a:r>
            <a:r>
              <a:rPr lang="de-AT" dirty="0"/>
              <a:t> </a:t>
            </a:r>
            <a:r>
              <a:rPr lang="de-AT" dirty="0" err="1"/>
              <a:t>list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all </a:t>
            </a:r>
            <a:r>
              <a:rPr lang="de-AT" dirty="0" err="1"/>
              <a:t>publications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HEAL </a:t>
            </a:r>
            <a:r>
              <a:rPr lang="de-AT" dirty="0" err="1"/>
              <a:t>research</a:t>
            </a:r>
            <a:r>
              <a:rPr lang="de-AT" dirty="0"/>
              <a:t> </a:t>
            </a:r>
            <a:r>
              <a:rPr lang="de-AT" dirty="0" err="1" smtClean="0"/>
              <a:t>group</a:t>
            </a:r>
            <a:r>
              <a:rPr lang="de-AT" dirty="0" smtClean="0"/>
              <a:t>: </a:t>
            </a:r>
            <a:r>
              <a:rPr lang="de-AT" dirty="0">
                <a:hlinkClick r:id="rId2"/>
              </a:rPr>
              <a:t>http://</a:t>
            </a:r>
            <a:r>
              <a:rPr lang="de-AT" dirty="0" smtClean="0">
                <a:hlinkClick r:id="rId2"/>
              </a:rPr>
              <a:t>research.fh-ooe.at/de/orgunit/356#showpublications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67329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Questions &amp; Answers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101</a:t>
            </a:fld>
            <a:endParaRPr lang="en-US"/>
          </a:p>
        </p:txBody>
      </p:sp>
      <p:sp>
        <p:nvSpPr>
          <p:cNvPr id="6" name="Textfeld 5"/>
          <p:cNvSpPr txBox="1"/>
          <p:nvPr/>
        </p:nvSpPr>
        <p:spPr>
          <a:xfrm>
            <a:off x="0" y="2060848"/>
            <a:ext cx="9144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hlinkClick r:id="rId2"/>
              </a:rPr>
              <a:t>http://dev.heuristiclab.com</a:t>
            </a:r>
            <a:endParaRPr lang="en-US" sz="3600" dirty="0" smtClean="0"/>
          </a:p>
          <a:p>
            <a:pPr algn="ctr"/>
            <a:endParaRPr lang="en-US" sz="2400" dirty="0" smtClean="0"/>
          </a:p>
          <a:p>
            <a:pPr algn="ctr"/>
            <a:r>
              <a:rPr lang="en-US" sz="3600" dirty="0" smtClean="0">
                <a:hlinkClick r:id="rId3"/>
              </a:rPr>
              <a:t>heuristiclab@googlegroups.com</a:t>
            </a:r>
            <a:endParaRPr lang="en-US" sz="3600" dirty="0" smtClean="0"/>
          </a:p>
          <a:p>
            <a:pPr algn="ctr"/>
            <a:endParaRPr lang="en-US" sz="2400" dirty="0"/>
          </a:p>
          <a:p>
            <a:pPr algn="ctr"/>
            <a:r>
              <a:rPr lang="en-US" sz="3600" dirty="0" smtClean="0">
                <a:hlinkClick r:id="rId4"/>
              </a:rPr>
              <a:t>http://www.youtube.com/heuristiclab</a:t>
            </a:r>
            <a:endParaRPr lang="en-US" sz="3600" dirty="0" smtClean="0"/>
          </a:p>
          <a:p>
            <a:pPr algn="ctr"/>
            <a:endParaRPr lang="en-US" sz="2400" dirty="0"/>
          </a:p>
          <a:p>
            <a:pPr algn="ctr"/>
            <a:r>
              <a:rPr lang="en-US" sz="3600" dirty="0" smtClean="0">
                <a:hlinkClick r:id="rId5"/>
              </a:rPr>
              <a:t>http://www.facebook.com/heuristiclab</a:t>
            </a:r>
            <a:endParaRPr 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11505980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Graphical User Interface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7408" y="1412776"/>
            <a:ext cx="6609184" cy="49701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" name="Gruppieren 13"/>
          <p:cNvGrpSpPr/>
          <p:nvPr/>
        </p:nvGrpSpPr>
        <p:grpSpPr>
          <a:xfrm>
            <a:off x="1259632" y="1412776"/>
            <a:ext cx="6624736" cy="4968552"/>
            <a:chOff x="1259632" y="1412776"/>
            <a:chExt cx="6624736" cy="4968552"/>
          </a:xfrm>
        </p:grpSpPr>
        <p:sp>
          <p:nvSpPr>
            <p:cNvPr id="17" name="Rechteck 8"/>
            <p:cNvSpPr/>
            <p:nvPr/>
          </p:nvSpPr>
          <p:spPr>
            <a:xfrm>
              <a:off x="1259632" y="1412776"/>
              <a:ext cx="6624736" cy="4968552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8" name="Abgerundetes Rechteck 7"/>
            <p:cNvSpPr/>
            <p:nvPr/>
          </p:nvSpPr>
          <p:spPr>
            <a:xfrm>
              <a:off x="1475656" y="2132856"/>
              <a:ext cx="6120680" cy="4032448"/>
            </a:xfrm>
            <a:prstGeom prst="roundRect">
              <a:avLst>
                <a:gd name="adj" fmla="val 5169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de-AT" sz="2800" b="1" dirty="0" err="1" smtClean="0">
                  <a:solidFill>
                    <a:srgbClr val="FF0000"/>
                  </a:solidFill>
                </a:rPr>
                <a:t>Algorithm</a:t>
              </a:r>
              <a:r>
                <a:rPr lang="de-AT" sz="2800" b="1" dirty="0" smtClean="0">
                  <a:solidFill>
                    <a:srgbClr val="FF0000"/>
                  </a:solidFill>
                </a:rPr>
                <a:t> View</a:t>
              </a:r>
              <a:endParaRPr lang="de-AT" sz="28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9" name="Abgerundetes Rechteck 9"/>
          <p:cNvSpPr/>
          <p:nvPr/>
        </p:nvSpPr>
        <p:spPr>
          <a:xfrm>
            <a:off x="1584100" y="2726266"/>
            <a:ext cx="5796211" cy="3151005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e-AT" sz="2800" b="1" dirty="0" smtClean="0">
                <a:solidFill>
                  <a:srgbClr val="FF0000"/>
                </a:solidFill>
              </a:rPr>
              <a:t>Problem View</a:t>
            </a:r>
            <a:endParaRPr lang="de-AT" sz="2800" b="1" dirty="0">
              <a:solidFill>
                <a:srgbClr val="FF0000"/>
              </a:solidFill>
            </a:endParaRPr>
          </a:p>
        </p:txBody>
      </p:sp>
      <p:sp>
        <p:nvSpPr>
          <p:cNvPr id="20" name="Abgerundetes Rechteck 10"/>
          <p:cNvSpPr/>
          <p:nvPr/>
        </p:nvSpPr>
        <p:spPr>
          <a:xfrm>
            <a:off x="1691679" y="3251201"/>
            <a:ext cx="5584883" cy="2518534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de-AT" sz="2800" b="1" dirty="0" smtClean="0">
                <a:solidFill>
                  <a:srgbClr val="FF0000"/>
                </a:solidFill>
              </a:rPr>
              <a:t>Parameter</a:t>
            </a:r>
            <a:br>
              <a:rPr lang="de-AT" sz="2800" b="1" dirty="0" smtClean="0">
                <a:solidFill>
                  <a:srgbClr val="FF0000"/>
                </a:solidFill>
              </a:rPr>
            </a:br>
            <a:r>
              <a:rPr lang="de-AT" sz="2800" b="1" dirty="0" err="1" smtClean="0">
                <a:solidFill>
                  <a:srgbClr val="FF0000"/>
                </a:solidFill>
              </a:rPr>
              <a:t>Collection</a:t>
            </a:r>
            <a:r>
              <a:rPr lang="de-AT" sz="2800" b="1" dirty="0" smtClean="0">
                <a:solidFill>
                  <a:srgbClr val="FF0000"/>
                </a:solidFill>
              </a:rPr>
              <a:t/>
            </a:r>
            <a:br>
              <a:rPr lang="de-AT" sz="2800" b="1" dirty="0" smtClean="0">
                <a:solidFill>
                  <a:srgbClr val="FF0000"/>
                </a:solidFill>
              </a:rPr>
            </a:br>
            <a:r>
              <a:rPr lang="de-AT" sz="2800" b="1" dirty="0" smtClean="0">
                <a:solidFill>
                  <a:srgbClr val="FF0000"/>
                </a:solidFill>
              </a:rPr>
              <a:t>View</a:t>
            </a:r>
            <a:endParaRPr lang="de-AT" sz="2800" b="1" dirty="0">
              <a:solidFill>
                <a:srgbClr val="FF0000"/>
              </a:solidFill>
            </a:endParaRPr>
          </a:p>
        </p:txBody>
      </p:sp>
      <p:sp>
        <p:nvSpPr>
          <p:cNvPr id="21" name="Abgerundetes Rechteck 11"/>
          <p:cNvSpPr/>
          <p:nvPr/>
        </p:nvSpPr>
        <p:spPr>
          <a:xfrm>
            <a:off x="3419872" y="3640667"/>
            <a:ext cx="3600400" cy="2020581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e-AT" sz="2800" b="1" dirty="0" smtClean="0">
                <a:solidFill>
                  <a:srgbClr val="FF0000"/>
                </a:solidFill>
              </a:rPr>
              <a:t>Parameter View</a:t>
            </a:r>
            <a:endParaRPr lang="de-AT" sz="2800" b="1" dirty="0">
              <a:solidFill>
                <a:srgbClr val="FF0000"/>
              </a:solidFill>
            </a:endParaRPr>
          </a:p>
        </p:txBody>
      </p:sp>
      <p:sp>
        <p:nvSpPr>
          <p:cNvPr id="22" name="Abgerundetes Rechteck 12"/>
          <p:cNvSpPr/>
          <p:nvPr/>
        </p:nvSpPr>
        <p:spPr>
          <a:xfrm>
            <a:off x="3515932" y="4218909"/>
            <a:ext cx="3288316" cy="432048"/>
          </a:xfrm>
          <a:prstGeom prst="roundRect">
            <a:avLst>
              <a:gd name="adj" fmla="val 26035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de-AT" sz="2800" b="1" dirty="0" smtClean="0">
                <a:solidFill>
                  <a:srgbClr val="FF0000"/>
                </a:solidFill>
              </a:rPr>
              <a:t>Double Value View</a:t>
            </a:r>
            <a:endParaRPr lang="de-AT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Graphical User Interface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116831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 smtClean="0"/>
              <a:t>ViewHost</a:t>
            </a:r>
            <a:endParaRPr lang="en-US" dirty="0" smtClean="0"/>
          </a:p>
          <a:p>
            <a:pPr lvl="1"/>
            <a:r>
              <a:rPr lang="en-US" dirty="0" smtClean="0"/>
              <a:t>control which hosts views</a:t>
            </a:r>
          </a:p>
          <a:p>
            <a:pPr lvl="1"/>
            <a:r>
              <a:rPr lang="en-US" dirty="0" smtClean="0"/>
              <a:t>right-click on windows icon to switch views</a:t>
            </a:r>
          </a:p>
          <a:p>
            <a:pPr lvl="1"/>
            <a:r>
              <a:rPr lang="en-US" dirty="0" smtClean="0"/>
              <a:t>double-click on windows icon to open another view</a:t>
            </a:r>
          </a:p>
          <a:p>
            <a:pPr lvl="1"/>
            <a:r>
              <a:rPr lang="en-US" dirty="0" smtClean="0"/>
              <a:t>drag &amp; drop windows icon to copy contents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12</a:t>
            </a:fld>
            <a:endParaRPr lang="en-US"/>
          </a:p>
        </p:txBody>
      </p:sp>
      <p:grpSp>
        <p:nvGrpSpPr>
          <p:cNvPr id="11" name="Gruppieren 10"/>
          <p:cNvGrpSpPr/>
          <p:nvPr/>
        </p:nvGrpSpPr>
        <p:grpSpPr>
          <a:xfrm>
            <a:off x="1799692" y="4077072"/>
            <a:ext cx="5544616" cy="1800200"/>
            <a:chOff x="1835696" y="4509120"/>
            <a:chExt cx="5544616" cy="1800200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835696" y="4509120"/>
              <a:ext cx="5544616" cy="18002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prstClr val="black">
                  <a:alpha val="65000"/>
                </a:prstClr>
              </a:outerShdw>
              <a:softEdge rad="112500"/>
            </a:effectLst>
          </p:spPr>
        </p:pic>
        <p:sp>
          <p:nvSpPr>
            <p:cNvPr id="10" name="Abgerundetes Rechteck 9"/>
            <p:cNvSpPr/>
            <p:nvPr/>
          </p:nvSpPr>
          <p:spPr>
            <a:xfrm>
              <a:off x="1992591" y="4666015"/>
              <a:ext cx="432048" cy="432048"/>
            </a:xfrm>
            <a:prstGeom prst="roundRect">
              <a:avLst>
                <a:gd name="adj" fmla="val 2603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endParaRPr lang="en-US" sz="2800" b="1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Available Algorithms</a:t>
            </a:r>
            <a:endParaRPr lang="en-US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>
          <a:xfrm>
            <a:off x="457200" y="1700808"/>
            <a:ext cx="4040188" cy="46805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Population-based</a:t>
            </a:r>
          </a:p>
          <a:p>
            <a:r>
              <a:rPr lang="en-US" sz="1200" dirty="0" smtClean="0"/>
              <a:t>CMA-ES</a:t>
            </a:r>
          </a:p>
          <a:p>
            <a:r>
              <a:rPr lang="en-US" sz="1200" dirty="0" smtClean="0"/>
              <a:t>Evolution Strategy</a:t>
            </a:r>
          </a:p>
          <a:p>
            <a:r>
              <a:rPr lang="en-US" sz="1200" dirty="0" smtClean="0"/>
              <a:t>Genetic Algorithm</a:t>
            </a:r>
          </a:p>
          <a:p>
            <a:r>
              <a:rPr lang="en-US" sz="1200" dirty="0" smtClean="0"/>
              <a:t>Offspring </a:t>
            </a:r>
            <a:r>
              <a:rPr lang="en-US" sz="1200" dirty="0"/>
              <a:t>Selection Genetic Algorithm</a:t>
            </a:r>
          </a:p>
          <a:p>
            <a:r>
              <a:rPr lang="en-US" sz="1200" dirty="0" smtClean="0"/>
              <a:t>Island </a:t>
            </a:r>
            <a:r>
              <a:rPr lang="en-US" sz="1200" dirty="0"/>
              <a:t>Genetic Algorithm</a:t>
            </a:r>
          </a:p>
          <a:p>
            <a:r>
              <a:rPr lang="en-US" sz="1200" dirty="0"/>
              <a:t>Island Offspring Selection Genetic </a:t>
            </a:r>
            <a:r>
              <a:rPr lang="en-US" sz="1200" dirty="0" smtClean="0"/>
              <a:t>Algorithm</a:t>
            </a:r>
          </a:p>
          <a:p>
            <a:r>
              <a:rPr lang="en-US" sz="1200" dirty="0"/>
              <a:t>SASEGASA</a:t>
            </a:r>
          </a:p>
          <a:p>
            <a:r>
              <a:rPr lang="en-US" sz="1200" dirty="0" smtClean="0"/>
              <a:t>Relevant </a:t>
            </a:r>
            <a:r>
              <a:rPr lang="en-US" sz="1200" dirty="0"/>
              <a:t>Alleles Preserving GA (RAPGA)</a:t>
            </a:r>
          </a:p>
          <a:p>
            <a:r>
              <a:rPr lang="en-US" sz="1200" dirty="0"/>
              <a:t>Genetic Programming</a:t>
            </a:r>
          </a:p>
          <a:p>
            <a:r>
              <a:rPr lang="en-US" sz="1200" dirty="0" smtClean="0"/>
              <a:t>NSGA-II</a:t>
            </a:r>
          </a:p>
          <a:p>
            <a:r>
              <a:rPr lang="en-US" sz="1200" dirty="0"/>
              <a:t>Scatter </a:t>
            </a:r>
            <a:r>
              <a:rPr lang="en-US" sz="1200" dirty="0" smtClean="0"/>
              <a:t>Search</a:t>
            </a:r>
          </a:p>
          <a:p>
            <a:r>
              <a:rPr lang="en-US" sz="1200" dirty="0"/>
              <a:t>Particle Swarm Optimization</a:t>
            </a:r>
          </a:p>
          <a:p>
            <a:endParaRPr lang="en-US" sz="1200" dirty="0"/>
          </a:p>
          <a:p>
            <a:pPr marL="0" indent="0">
              <a:buNone/>
            </a:pPr>
            <a:r>
              <a:rPr lang="en-US" sz="1200" b="1" dirty="0" smtClean="0"/>
              <a:t>Trajectory-based</a:t>
            </a:r>
          </a:p>
          <a:p>
            <a:r>
              <a:rPr lang="en-US" sz="1200" dirty="0" smtClean="0"/>
              <a:t>Local Search</a:t>
            </a:r>
          </a:p>
          <a:p>
            <a:r>
              <a:rPr lang="en-US" sz="1200" dirty="0" err="1" smtClean="0"/>
              <a:t>Tabu</a:t>
            </a:r>
            <a:r>
              <a:rPr lang="en-US" sz="1200" dirty="0" smtClean="0"/>
              <a:t> Search</a:t>
            </a:r>
          </a:p>
          <a:p>
            <a:r>
              <a:rPr lang="en-US" sz="1200" dirty="0"/>
              <a:t>Robust Taboo Search</a:t>
            </a:r>
          </a:p>
          <a:p>
            <a:r>
              <a:rPr lang="en-US" sz="1200" dirty="0" smtClean="0"/>
              <a:t>Variable </a:t>
            </a:r>
            <a:r>
              <a:rPr lang="en-US" sz="1200" dirty="0"/>
              <a:t>Neighborhood Search</a:t>
            </a:r>
          </a:p>
          <a:p>
            <a:r>
              <a:rPr lang="en-US" sz="1200" dirty="0" smtClean="0"/>
              <a:t>Simulated </a:t>
            </a:r>
            <a:r>
              <a:rPr lang="en-US" sz="1200" dirty="0"/>
              <a:t>Annealing</a:t>
            </a:r>
          </a:p>
          <a:p>
            <a:pPr marL="0" indent="0">
              <a:buNone/>
            </a:pPr>
            <a:endParaRPr lang="en-US" sz="1200" dirty="0"/>
          </a:p>
          <a:p>
            <a:endParaRPr lang="en-US" sz="1200" dirty="0"/>
          </a:p>
          <a:p>
            <a:endParaRPr lang="en-US" sz="1200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2" name="Inhaltsplatzhalter 6"/>
          <p:cNvSpPr>
            <a:spLocks noGrp="1"/>
          </p:cNvSpPr>
          <p:nvPr>
            <p:ph sz="half" idx="2"/>
          </p:nvPr>
        </p:nvSpPr>
        <p:spPr>
          <a:xfrm>
            <a:off x="4716016" y="1700808"/>
            <a:ext cx="4040188" cy="46805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Data Analysis</a:t>
            </a:r>
          </a:p>
          <a:p>
            <a:r>
              <a:rPr lang="en-US" sz="1200" dirty="0"/>
              <a:t>Linear Discriminant Analysis</a:t>
            </a:r>
          </a:p>
          <a:p>
            <a:r>
              <a:rPr lang="en-US" sz="1200" dirty="0"/>
              <a:t>Linear Regression</a:t>
            </a:r>
          </a:p>
          <a:p>
            <a:r>
              <a:rPr lang="en-US" sz="1200" dirty="0"/>
              <a:t>Multinomial </a:t>
            </a:r>
            <a:r>
              <a:rPr lang="en-US" sz="1200" dirty="0" err="1"/>
              <a:t>Logit</a:t>
            </a:r>
            <a:r>
              <a:rPr lang="en-US" sz="1200" dirty="0"/>
              <a:t> Classification</a:t>
            </a:r>
          </a:p>
          <a:p>
            <a:r>
              <a:rPr lang="en-US" sz="1200" dirty="0"/>
              <a:t>k</a:t>
            </a:r>
            <a:r>
              <a:rPr lang="en-US" sz="1200" dirty="0" smtClean="0"/>
              <a:t>-Nearest Neighbor</a:t>
            </a:r>
            <a:endParaRPr lang="en-US" sz="1200" dirty="0"/>
          </a:p>
          <a:p>
            <a:r>
              <a:rPr lang="en-US" sz="1200" dirty="0" smtClean="0"/>
              <a:t>k-Means</a:t>
            </a:r>
          </a:p>
          <a:p>
            <a:r>
              <a:rPr lang="en-US" sz="1200" dirty="0" err="1" smtClean="0"/>
              <a:t>Neighbourhood</a:t>
            </a:r>
            <a:r>
              <a:rPr lang="en-US" sz="1200" dirty="0" smtClean="0"/>
              <a:t> Component Analysis</a:t>
            </a:r>
            <a:endParaRPr lang="en-US" sz="1200" dirty="0"/>
          </a:p>
          <a:p>
            <a:r>
              <a:rPr lang="en-US" sz="1200" dirty="0" smtClean="0"/>
              <a:t>Artificial Neural Networks</a:t>
            </a:r>
          </a:p>
          <a:p>
            <a:r>
              <a:rPr lang="en-US" sz="1200" dirty="0" smtClean="0"/>
              <a:t>Random Forests </a:t>
            </a:r>
          </a:p>
          <a:p>
            <a:r>
              <a:rPr lang="en-US" sz="1200" dirty="0" smtClean="0"/>
              <a:t>Support Vector Machines</a:t>
            </a:r>
          </a:p>
          <a:p>
            <a:r>
              <a:rPr lang="en-US" sz="1200" dirty="0"/>
              <a:t>Gaussian </a:t>
            </a:r>
            <a:r>
              <a:rPr lang="en-US" sz="1200" dirty="0" smtClean="0"/>
              <a:t>Processes </a:t>
            </a:r>
          </a:p>
          <a:p>
            <a:endParaRPr lang="en-US" sz="1200" dirty="0" smtClean="0"/>
          </a:p>
          <a:p>
            <a:pPr marL="0" indent="0">
              <a:buNone/>
            </a:pPr>
            <a:r>
              <a:rPr lang="en-US" sz="1200" b="1" dirty="0" smtClean="0"/>
              <a:t>Additional Algorithms</a:t>
            </a:r>
          </a:p>
          <a:p>
            <a:r>
              <a:rPr lang="en-US" sz="1200" dirty="0" smtClean="0"/>
              <a:t>User-defined </a:t>
            </a:r>
            <a:r>
              <a:rPr lang="en-US" sz="1200" dirty="0"/>
              <a:t>Algorithm</a:t>
            </a:r>
          </a:p>
          <a:p>
            <a:r>
              <a:rPr lang="en-US" sz="1200" dirty="0"/>
              <a:t>Performance Benchmarks</a:t>
            </a:r>
          </a:p>
          <a:p>
            <a:r>
              <a:rPr lang="en-US" sz="1200" dirty="0" smtClean="0"/>
              <a:t>Hungarian </a:t>
            </a:r>
            <a:r>
              <a:rPr lang="en-US" sz="1200" dirty="0"/>
              <a:t>Algorithm</a:t>
            </a:r>
          </a:p>
          <a:p>
            <a:r>
              <a:rPr lang="en-US" sz="1200" dirty="0"/>
              <a:t>Cross Validation</a:t>
            </a:r>
          </a:p>
          <a:p>
            <a:r>
              <a:rPr lang="en-US" sz="1200" dirty="0" smtClean="0"/>
              <a:t>LM-BFGS</a:t>
            </a:r>
            <a:endParaRPr lang="en-US" sz="1200" dirty="0"/>
          </a:p>
          <a:p>
            <a:endParaRPr lang="en-US" sz="1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Available Problems</a:t>
            </a:r>
            <a:endParaRPr lang="en-US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400" b="1" dirty="0" smtClean="0"/>
              <a:t>Combinatorial Problems</a:t>
            </a:r>
          </a:p>
          <a:p>
            <a:r>
              <a:rPr lang="en-US" sz="1400" dirty="0"/>
              <a:t>Traveling Salesman</a:t>
            </a:r>
          </a:p>
          <a:p>
            <a:r>
              <a:rPr lang="en-US" sz="1400" dirty="0"/>
              <a:t>Vehicle Routing</a:t>
            </a:r>
            <a:endParaRPr lang="en-US" sz="1400" dirty="0" smtClean="0"/>
          </a:p>
          <a:p>
            <a:r>
              <a:rPr lang="en-US" sz="1400" dirty="0" smtClean="0"/>
              <a:t>Knapsack</a:t>
            </a:r>
            <a:endParaRPr lang="en-US" sz="1400" dirty="0"/>
          </a:p>
          <a:p>
            <a:r>
              <a:rPr lang="en-US" sz="1400" dirty="0" smtClean="0"/>
              <a:t>Job </a:t>
            </a:r>
            <a:r>
              <a:rPr lang="en-US" sz="1400" dirty="0"/>
              <a:t>Shop Scheduling</a:t>
            </a:r>
          </a:p>
          <a:p>
            <a:r>
              <a:rPr lang="en-US" sz="1400" dirty="0" smtClean="0"/>
              <a:t>Linear Assignment</a:t>
            </a:r>
          </a:p>
          <a:p>
            <a:r>
              <a:rPr lang="en-US" sz="1400" dirty="0" smtClean="0"/>
              <a:t>Quadratic </a:t>
            </a:r>
            <a:r>
              <a:rPr lang="en-US" sz="1400" dirty="0"/>
              <a:t>Assignment</a:t>
            </a:r>
          </a:p>
          <a:p>
            <a:r>
              <a:rPr lang="en-US" sz="1400" dirty="0" err="1"/>
              <a:t>OneMax</a:t>
            </a:r>
            <a:endParaRPr lang="en-US" sz="1400" dirty="0"/>
          </a:p>
          <a:p>
            <a:pPr marL="0" indent="0">
              <a:buNone/>
            </a:pPr>
            <a:endParaRPr lang="en-US" sz="1400" dirty="0" smtClean="0"/>
          </a:p>
          <a:p>
            <a:pPr marL="0" indent="0">
              <a:buNone/>
            </a:pPr>
            <a:r>
              <a:rPr lang="en-US" sz="1400" b="1" dirty="0" smtClean="0"/>
              <a:t>Genetic Programming Problems</a:t>
            </a:r>
          </a:p>
          <a:p>
            <a:r>
              <a:rPr lang="en-US" sz="1400" dirty="0" smtClean="0"/>
              <a:t>Symbolic </a:t>
            </a:r>
            <a:r>
              <a:rPr lang="en-US" sz="1400" dirty="0"/>
              <a:t>Classification</a:t>
            </a:r>
          </a:p>
          <a:p>
            <a:r>
              <a:rPr lang="en-US" sz="1400" dirty="0"/>
              <a:t>Symbolic Regression</a:t>
            </a:r>
          </a:p>
          <a:p>
            <a:r>
              <a:rPr lang="en-US" sz="1400" dirty="0"/>
              <a:t>Symbolic Time-Series Prognosis</a:t>
            </a:r>
          </a:p>
          <a:p>
            <a:r>
              <a:rPr lang="en-US" sz="1400" dirty="0"/>
              <a:t>Artificial Ant</a:t>
            </a:r>
          </a:p>
          <a:p>
            <a:r>
              <a:rPr lang="en-US" sz="1400" dirty="0"/>
              <a:t>Lawn Mower</a:t>
            </a:r>
          </a:p>
          <a:p>
            <a:pPr marL="0" indent="0">
              <a:buNone/>
            </a:pPr>
            <a:endParaRPr lang="en-US" sz="1200" dirty="0" smtClean="0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632719" y="1600200"/>
            <a:ext cx="4038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b="1" dirty="0" smtClean="0"/>
              <a:t>Additional Problems</a:t>
            </a:r>
          </a:p>
          <a:p>
            <a:r>
              <a:rPr lang="en-US" sz="1400" dirty="0"/>
              <a:t>Single-Objective Test Function</a:t>
            </a:r>
          </a:p>
          <a:p>
            <a:r>
              <a:rPr lang="en-US" sz="1400" dirty="0"/>
              <a:t>User-defined Problem</a:t>
            </a:r>
          </a:p>
          <a:p>
            <a:r>
              <a:rPr lang="en-US" sz="1400" dirty="0" smtClean="0"/>
              <a:t>External </a:t>
            </a:r>
            <a:r>
              <a:rPr lang="en-US" sz="1400" dirty="0"/>
              <a:t>Evaluation </a:t>
            </a:r>
            <a:r>
              <a:rPr lang="en-US" sz="1400" dirty="0" smtClean="0"/>
              <a:t>Problem </a:t>
            </a:r>
            <a:br>
              <a:rPr lang="en-US" sz="1400" dirty="0" smtClean="0"/>
            </a:br>
            <a:r>
              <a:rPr lang="en-US" sz="1400" dirty="0" smtClean="0"/>
              <a:t>(</a:t>
            </a:r>
            <a:r>
              <a:rPr lang="en-US" sz="1400" dirty="0" err="1" smtClean="0"/>
              <a:t>Anylogic</a:t>
            </a:r>
            <a:r>
              <a:rPr lang="en-US" sz="1400" dirty="0" smtClean="0"/>
              <a:t>, Scilab, MATLAB)</a:t>
            </a:r>
            <a:endParaRPr lang="en-US" sz="1400" dirty="0"/>
          </a:p>
          <a:p>
            <a:r>
              <a:rPr lang="en-US" sz="1400" dirty="0" smtClean="0"/>
              <a:t>Regression, Classification, Clustering</a:t>
            </a:r>
          </a:p>
          <a:p>
            <a:r>
              <a:rPr lang="en-US" sz="1400" dirty="0" smtClean="0"/>
              <a:t>Trading</a:t>
            </a:r>
          </a:p>
          <a:p>
            <a:r>
              <a:rPr lang="en-US" sz="1400" dirty="0" smtClean="0"/>
              <a:t>Grammatical Evolution</a:t>
            </a:r>
          </a:p>
          <a:p>
            <a:pPr marL="0" indent="0">
              <a:buNone/>
            </a:pPr>
            <a:endParaRPr lang="en-US" sz="1400" dirty="0"/>
          </a:p>
          <a:p>
            <a:endParaRPr lang="en-US" sz="24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56152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Objectives </a:t>
            </a:r>
            <a:r>
              <a:rPr lang="en-US" dirty="0"/>
              <a:t>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</a:t>
            </a:r>
            <a:r>
              <a:rPr lang="en-US" dirty="0" smtClean="0"/>
              <a:t>Problems</a:t>
            </a:r>
          </a:p>
          <a:p>
            <a:pPr lvl="3"/>
            <a:endParaRPr lang="en-US" dirty="0"/>
          </a:p>
          <a:p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Demonstration Part I: External Evaluation Problem</a:t>
            </a:r>
          </a:p>
          <a:p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Demonstration Part II: MATLAB and </a:t>
            </a:r>
            <a:r>
              <a:rPr lang="en-US" b="1" dirty="0" err="1" smtClean="0">
                <a:solidFill>
                  <a:schemeClr val="tx1">
                    <a:alpha val="25000"/>
                  </a:schemeClr>
                </a:solidFill>
              </a:rPr>
              <a:t>Scilab</a:t>
            </a:r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 Parameter Optimization Problem</a:t>
            </a:r>
          </a:p>
          <a:p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Demonstration Part III: Programmable Problem</a:t>
            </a:r>
            <a:endParaRPr lang="en-US" b="1" dirty="0">
              <a:solidFill>
                <a:schemeClr val="tx1">
                  <a:alpha val="25000"/>
                </a:schemeClr>
              </a:solidFill>
            </a:endParaRPr>
          </a:p>
          <a:p>
            <a:pPr lvl="3"/>
            <a:endParaRPr lang="en-US" dirty="0">
              <a:solidFill>
                <a:schemeClr val="tx1">
                  <a:alpha val="25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Some Additional Features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Planned Features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Team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Suggested Readings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Bibliography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Questions &amp; </a:t>
            </a:r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Answers</a:t>
            </a:r>
            <a:endParaRPr lang="en-US" dirty="0">
              <a:solidFill>
                <a:schemeClr val="tx1">
                  <a:alpha val="2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484254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Demonstration Part I:</a:t>
            </a:r>
            <a:br>
              <a:rPr lang="de-DE" dirty="0" smtClean="0"/>
            </a:br>
            <a:r>
              <a:rPr lang="de-DE" dirty="0" err="1"/>
              <a:t>External</a:t>
            </a:r>
            <a:r>
              <a:rPr lang="de-DE" dirty="0"/>
              <a:t> Evaluation Problem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endParaRPr lang="de-AT" dirty="0" smtClean="0"/>
          </a:p>
          <a:p>
            <a:r>
              <a:rPr lang="de-AT" dirty="0" err="1" smtClean="0"/>
              <a:t>Optimize</a:t>
            </a:r>
            <a:r>
              <a:rPr lang="de-AT" dirty="0" smtClean="0"/>
              <a:t> </a:t>
            </a:r>
            <a:r>
              <a:rPr lang="de-AT" dirty="0" err="1" smtClean="0"/>
              <a:t>parameters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an </a:t>
            </a:r>
            <a:r>
              <a:rPr lang="de-AT" dirty="0" err="1" smtClean="0"/>
              <a:t>existing</a:t>
            </a:r>
            <a:r>
              <a:rPr lang="de-AT" dirty="0" smtClean="0"/>
              <a:t> </a:t>
            </a:r>
            <a:r>
              <a:rPr lang="de-AT" dirty="0" err="1" smtClean="0"/>
              <a:t>simulation</a:t>
            </a:r>
            <a:r>
              <a:rPr lang="de-AT" dirty="0" smtClean="0"/>
              <a:t> </a:t>
            </a:r>
            <a:r>
              <a:rPr lang="de-AT" dirty="0" err="1" smtClean="0"/>
              <a:t>model</a:t>
            </a:r>
            <a:endParaRPr lang="de-AT" dirty="0" smtClean="0"/>
          </a:p>
          <a:p>
            <a:r>
              <a:rPr lang="de-AT" dirty="0" err="1" smtClean="0"/>
              <a:t>Implement</a:t>
            </a:r>
            <a:r>
              <a:rPr lang="de-AT" dirty="0" smtClean="0"/>
              <a:t> </a:t>
            </a:r>
            <a:r>
              <a:rPr lang="de-AT" dirty="0" err="1" smtClean="0"/>
              <a:t>necessary</a:t>
            </a:r>
            <a:r>
              <a:rPr lang="de-AT" dirty="0" smtClean="0"/>
              <a:t> </a:t>
            </a:r>
            <a:r>
              <a:rPr lang="de-AT" dirty="0" err="1" smtClean="0"/>
              <a:t>steps</a:t>
            </a:r>
            <a:r>
              <a:rPr lang="de-AT" dirty="0" smtClean="0"/>
              <a:t> </a:t>
            </a:r>
            <a:r>
              <a:rPr lang="de-AT" dirty="0" err="1" smtClean="0"/>
              <a:t>to</a:t>
            </a:r>
            <a:r>
              <a:rPr lang="de-AT" dirty="0" smtClean="0"/>
              <a:t> </a:t>
            </a:r>
            <a:r>
              <a:rPr lang="de-AT" dirty="0" err="1" smtClean="0"/>
              <a:t>talk</a:t>
            </a:r>
            <a:r>
              <a:rPr lang="de-AT" dirty="0" smtClean="0"/>
              <a:t> </a:t>
            </a:r>
            <a:r>
              <a:rPr lang="de-AT" dirty="0" err="1" smtClean="0"/>
              <a:t>with</a:t>
            </a:r>
            <a:r>
              <a:rPr lang="de-AT" dirty="0" smtClean="0"/>
              <a:t> </a:t>
            </a:r>
            <a:r>
              <a:rPr lang="de-AT" dirty="0" err="1" smtClean="0"/>
              <a:t>HeuristicLab</a:t>
            </a:r>
            <a:endParaRPr lang="de-AT" dirty="0"/>
          </a:p>
          <a:p>
            <a:endParaRPr lang="de-AT" dirty="0" smtClean="0"/>
          </a:p>
          <a:p>
            <a:endParaRPr lang="de-AT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48821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(s, S) Order </a:t>
            </a:r>
            <a:r>
              <a:rPr lang="de-DE" dirty="0" err="1" smtClean="0"/>
              <a:t>Policy</a:t>
            </a:r>
            <a:endParaRPr lang="de-DE" dirty="0" smtClean="0"/>
          </a:p>
          <a:p>
            <a:pPr lvl="1"/>
            <a:r>
              <a:rPr lang="de-DE" dirty="0" smtClean="0"/>
              <a:t>3 Echelons </a:t>
            </a:r>
            <a:r>
              <a:rPr lang="de-DE" dirty="0" err="1" smtClean="0"/>
              <a:t>and</a:t>
            </a:r>
            <a:r>
              <a:rPr lang="de-DE" dirty="0" smtClean="0"/>
              <a:t> 2 Parameters per Echelon</a:t>
            </a:r>
          </a:p>
          <a:p>
            <a:pPr lvl="1"/>
            <a:r>
              <a:rPr lang="de-DE" dirty="0" err="1" smtClean="0"/>
              <a:t>Minimize</a:t>
            </a:r>
            <a:r>
              <a:rPr lang="de-DE" dirty="0" smtClean="0"/>
              <a:t> </a:t>
            </a:r>
            <a:r>
              <a:rPr lang="de-DE" dirty="0" err="1" smtClean="0"/>
              <a:t>Inventory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Ordering</a:t>
            </a:r>
            <a:r>
              <a:rPr lang="de-DE" dirty="0" smtClean="0"/>
              <a:t> </a:t>
            </a:r>
            <a:r>
              <a:rPr lang="de-DE" dirty="0" err="1" smtClean="0"/>
              <a:t>Costs</a:t>
            </a:r>
            <a:endParaRPr lang="de-DE" dirty="0" smtClean="0"/>
          </a:p>
          <a:p>
            <a:pPr lvl="1"/>
            <a:r>
              <a:rPr lang="de-DE" dirty="0" err="1" smtClean="0"/>
              <a:t>Maintain</a:t>
            </a:r>
            <a:r>
              <a:rPr lang="de-DE" dirty="0" smtClean="0"/>
              <a:t> a </a:t>
            </a:r>
            <a:r>
              <a:rPr lang="de-DE" dirty="0" err="1" smtClean="0"/>
              <a:t>minimum</a:t>
            </a:r>
            <a:r>
              <a:rPr lang="de-DE" dirty="0" smtClean="0"/>
              <a:t> </a:t>
            </a:r>
            <a:r>
              <a:rPr lang="de-DE" dirty="0" err="1" smtClean="0"/>
              <a:t>service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err="1" smtClean="0"/>
              <a:t>Bound</a:t>
            </a:r>
            <a:r>
              <a:rPr lang="de-DE" dirty="0" smtClean="0"/>
              <a:t>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waiting</a:t>
            </a:r>
            <a:r>
              <a:rPr lang="de-DE" dirty="0" smtClean="0"/>
              <a:t> time due </a:t>
            </a:r>
            <a:r>
              <a:rPr lang="de-DE" dirty="0" err="1" smtClean="0"/>
              <a:t>to</a:t>
            </a:r>
            <a:r>
              <a:rPr lang="de-DE" dirty="0" smtClean="0"/>
              <a:t> „out </a:t>
            </a:r>
            <a:r>
              <a:rPr lang="de-DE" dirty="0" err="1" smtClean="0"/>
              <a:t>of</a:t>
            </a:r>
            <a:r>
              <a:rPr lang="de-DE" dirty="0" smtClean="0"/>
              <a:t> stock“ </a:t>
            </a:r>
            <a:r>
              <a:rPr lang="de-DE" dirty="0" err="1" smtClean="0"/>
              <a:t>situations</a:t>
            </a:r>
            <a:endParaRPr lang="de-DE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17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2537" y="4613275"/>
            <a:ext cx="6638925" cy="1695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2216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Create a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simulation</a:t>
            </a:r>
            <a:r>
              <a:rPr lang="de-DE" dirty="0" smtClean="0"/>
              <a:t> </a:t>
            </a:r>
            <a:r>
              <a:rPr lang="de-DE" dirty="0" err="1" smtClean="0"/>
              <a:t>experiment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evaluating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Create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definition</a:t>
            </a:r>
            <a:r>
              <a:rPr lang="de-DE" dirty="0" smtClean="0"/>
              <a:t> in </a:t>
            </a:r>
            <a:r>
              <a:rPr lang="de-DE" dirty="0" err="1" smtClean="0"/>
              <a:t>HeuristicLab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err="1" smtClean="0"/>
              <a:t>Optimize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7705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Download </a:t>
            </a:r>
            <a:r>
              <a:rPr lang="de-DE" dirty="0" err="1" smtClean="0"/>
              <a:t>communication</a:t>
            </a:r>
            <a:r>
              <a:rPr lang="de-DE" dirty="0" smtClean="0"/>
              <a:t> </a:t>
            </a:r>
            <a:r>
              <a:rPr lang="de-DE" dirty="0" err="1" smtClean="0"/>
              <a:t>helper</a:t>
            </a:r>
            <a:r>
              <a:rPr lang="de-DE" dirty="0" smtClean="0"/>
              <a:t> </a:t>
            </a:r>
            <a:r>
              <a:rPr lang="de-DE" dirty="0" err="1" smtClean="0"/>
              <a:t>library</a:t>
            </a:r>
            <a:endParaRPr lang="de-DE" dirty="0" smtClean="0"/>
          </a:p>
          <a:p>
            <a:pPr lvl="1"/>
            <a:r>
              <a:rPr lang="de-DE" sz="1800" dirty="0">
                <a:hlinkClick r:id="rId2"/>
              </a:rPr>
              <a:t>http://</a:t>
            </a:r>
            <a:r>
              <a:rPr lang="de-DE" sz="1800" dirty="0" smtClean="0">
                <a:hlinkClick r:id="rId2"/>
              </a:rPr>
              <a:t>dev.heuristiclab.com/trac.fcgi/wiki/Documentation/Howto/OptimizeExternalApplications#no1</a:t>
            </a:r>
            <a:endParaRPr lang="de-DE" sz="1800" dirty="0"/>
          </a:p>
          <a:p>
            <a:r>
              <a:rPr lang="de-DE" dirty="0" smtClean="0"/>
              <a:t>Add </a:t>
            </a:r>
            <a:r>
              <a:rPr lang="de-DE" dirty="0" err="1" smtClean="0"/>
              <a:t>library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dependency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19</a:t>
            </a:fld>
            <a:endParaRPr lang="de-DE"/>
          </a:p>
        </p:txBody>
      </p:sp>
      <p:grpSp>
        <p:nvGrpSpPr>
          <p:cNvPr id="10" name="Gruppieren 9"/>
          <p:cNvGrpSpPr/>
          <p:nvPr/>
        </p:nvGrpSpPr>
        <p:grpSpPr>
          <a:xfrm>
            <a:off x="604837" y="3645024"/>
            <a:ext cx="7934325" cy="2323035"/>
            <a:chOff x="604836" y="3501008"/>
            <a:chExt cx="7934325" cy="2323035"/>
          </a:xfrm>
        </p:grpSpPr>
        <p:pic>
          <p:nvPicPr>
            <p:cNvPr id="8" name="Grafik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4836" y="3501008"/>
              <a:ext cx="7934325" cy="229552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7"/>
            <p:cNvSpPr/>
            <p:nvPr/>
          </p:nvSpPr>
          <p:spPr>
            <a:xfrm>
              <a:off x="1907704" y="4890172"/>
              <a:ext cx="6631457" cy="933871"/>
            </a:xfrm>
            <a:prstGeom prst="roundRect">
              <a:avLst>
                <a:gd name="adj" fmla="val 396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25183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Instructor</a:t>
            </a:r>
            <a:r>
              <a:rPr lang="de-AT" dirty="0"/>
              <a:t> </a:t>
            </a:r>
            <a:r>
              <a:rPr lang="de-AT" dirty="0" err="1"/>
              <a:t>Biographies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600" dirty="0" smtClean="0"/>
              <a:t>Andreas Beham</a:t>
            </a:r>
            <a:endParaRPr lang="en-US" sz="1600" dirty="0"/>
          </a:p>
          <a:p>
            <a:pPr lvl="1"/>
            <a:r>
              <a:rPr lang="en-US" sz="1400" dirty="0" smtClean="0"/>
              <a:t>Research Associate (since 2007)</a:t>
            </a:r>
          </a:p>
          <a:p>
            <a:pPr lvl="1"/>
            <a:r>
              <a:rPr lang="en-US" sz="1400" dirty="0" smtClean="0"/>
              <a:t>Team: Combinatorial and Simulation-based Optimization</a:t>
            </a:r>
          </a:p>
          <a:p>
            <a:pPr lvl="1"/>
            <a:r>
              <a:rPr lang="en-US" sz="1400" dirty="0"/>
              <a:t>Graduate of Johannes Kepler University</a:t>
            </a:r>
          </a:p>
          <a:p>
            <a:pPr lvl="1"/>
            <a:r>
              <a:rPr lang="en-US" sz="1400" dirty="0" smtClean="0"/>
              <a:t>PhD in progress</a:t>
            </a:r>
            <a:endParaRPr lang="en-US" sz="1400" dirty="0"/>
          </a:p>
          <a:p>
            <a:pPr lvl="1"/>
            <a:r>
              <a:rPr lang="en-US" sz="1400" dirty="0" smtClean="0"/>
              <a:t>Member </a:t>
            </a:r>
            <a:r>
              <a:rPr lang="en-US" sz="1400" dirty="0"/>
              <a:t>of the HEAL research group</a:t>
            </a:r>
          </a:p>
          <a:p>
            <a:pPr lvl="1"/>
            <a:r>
              <a:rPr lang="en-US" sz="1400" dirty="0" smtClean="0"/>
              <a:t>Architect </a:t>
            </a:r>
            <a:r>
              <a:rPr lang="en-US" sz="1400" dirty="0"/>
              <a:t>of HeuristicLab</a:t>
            </a:r>
          </a:p>
          <a:p>
            <a:pPr lvl="1"/>
            <a:r>
              <a:rPr lang="en-US" sz="1400" dirty="0" smtClean="0">
                <a:hlinkClick r:id="rId2"/>
              </a:rPr>
              <a:t>http</a:t>
            </a:r>
            <a:r>
              <a:rPr lang="en-US" sz="1400" dirty="0">
                <a:hlinkClick r:id="rId2"/>
              </a:rPr>
              <a:t>://</a:t>
            </a:r>
            <a:r>
              <a:rPr lang="en-US" sz="1400" dirty="0" smtClean="0">
                <a:hlinkClick r:id="rId2"/>
              </a:rPr>
              <a:t>heal.heuristiclab.com/team/beham</a:t>
            </a:r>
            <a:endParaRPr lang="en-US" sz="1400" dirty="0" smtClean="0"/>
          </a:p>
          <a:p>
            <a:pPr lvl="3"/>
            <a:endParaRPr lang="en-US" sz="1100" dirty="0"/>
          </a:p>
          <a:p>
            <a:r>
              <a:rPr lang="en-US" sz="1600" dirty="0" smtClean="0"/>
              <a:t>Michael Kommenda</a:t>
            </a:r>
            <a:endParaRPr lang="en-US" sz="1400" dirty="0" smtClean="0"/>
          </a:p>
          <a:p>
            <a:pPr lvl="1"/>
            <a:r>
              <a:rPr lang="en-US" sz="1400" dirty="0" smtClean="0"/>
              <a:t>Research Associate (since 2008)</a:t>
            </a:r>
          </a:p>
          <a:p>
            <a:pPr lvl="1"/>
            <a:r>
              <a:rPr lang="en-US" sz="1400" dirty="0" smtClean="0"/>
              <a:t>Team: System Identification and Data Analysis</a:t>
            </a:r>
          </a:p>
          <a:p>
            <a:pPr lvl="1"/>
            <a:r>
              <a:rPr lang="en-US" sz="1400" dirty="0"/>
              <a:t>Graduate of University of Applied Sciences Upper Austria</a:t>
            </a:r>
            <a:endParaRPr lang="en-US" sz="1400" dirty="0" smtClean="0"/>
          </a:p>
          <a:p>
            <a:pPr lvl="1"/>
            <a:r>
              <a:rPr lang="en-US" sz="1400" dirty="0" smtClean="0"/>
              <a:t>PhD in progress</a:t>
            </a:r>
            <a:endParaRPr lang="en-US" sz="1400" dirty="0"/>
          </a:p>
          <a:p>
            <a:pPr lvl="1"/>
            <a:r>
              <a:rPr lang="en-US" sz="1400" dirty="0"/>
              <a:t>Member of the HEAL research group</a:t>
            </a:r>
          </a:p>
          <a:p>
            <a:pPr lvl="1"/>
            <a:r>
              <a:rPr lang="en-US" sz="1400" dirty="0"/>
              <a:t>Architect of HeuristicLab</a:t>
            </a:r>
          </a:p>
          <a:p>
            <a:pPr lvl="1"/>
            <a:r>
              <a:rPr lang="en-US" sz="1400" dirty="0" smtClean="0">
                <a:hlinkClick r:id="rId3"/>
              </a:rPr>
              <a:t>http</a:t>
            </a:r>
            <a:r>
              <a:rPr lang="en-US" sz="1400" dirty="0">
                <a:hlinkClick r:id="rId3"/>
              </a:rPr>
              <a:t>://</a:t>
            </a:r>
            <a:r>
              <a:rPr lang="en-US" sz="1400" dirty="0" smtClean="0">
                <a:hlinkClick r:id="rId3"/>
              </a:rPr>
              <a:t>heal.heuristiclab.com/team/kommenda</a:t>
            </a:r>
            <a:endParaRPr lang="en-US" sz="14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</a:t>
            </a:fld>
            <a:endParaRPr lang="de-DE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16860" y="1628800"/>
            <a:ext cx="1135802" cy="170797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69739" y="4005064"/>
            <a:ext cx="1230043" cy="17138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27820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The </a:t>
            </a:r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included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a sample in </a:t>
            </a:r>
            <a:r>
              <a:rPr lang="de-DE" dirty="0" err="1" smtClean="0"/>
              <a:t>AnyLogic</a:t>
            </a:r>
            <a:endParaRPr lang="de-DE" dirty="0"/>
          </a:p>
          <a:p>
            <a:r>
              <a:rPr lang="de-DE" dirty="0" smtClean="0"/>
              <a:t>Open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/>
              <a:t>c</a:t>
            </a:r>
            <a:r>
              <a:rPr lang="de-DE" dirty="0" err="1" smtClean="0"/>
              <a:t>reate</a:t>
            </a:r>
            <a:r>
              <a:rPr lang="de-DE" dirty="0" smtClean="0"/>
              <a:t> a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experiment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type „Parameters Variation“</a:t>
            </a:r>
          </a:p>
          <a:p>
            <a:pPr lvl="1"/>
            <a:endParaRPr lang="de-DE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20</a:t>
            </a:fld>
            <a:endParaRPr lang="de-DE"/>
          </a:p>
        </p:txBody>
      </p:sp>
      <p:pic>
        <p:nvPicPr>
          <p:cNvPr id="9" name="Inhaltsplatzhalter 8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1767750"/>
            <a:ext cx="4038600" cy="41908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37390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de-DE" dirty="0" err="1" smtClean="0"/>
              <a:t>Configure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experiment</a:t>
            </a:r>
            <a:endParaRPr lang="de-DE" dirty="0" smtClean="0"/>
          </a:p>
          <a:p>
            <a:pPr marL="354013" lvl="1" indent="-263525">
              <a:buFont typeface="+mj-lt"/>
              <a:buAutoNum type="arabicPeriod"/>
            </a:pPr>
            <a:r>
              <a:rPr lang="de-DE" dirty="0" smtClean="0"/>
              <a:t>Create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default</a:t>
            </a:r>
            <a:r>
              <a:rPr lang="de-DE" dirty="0" smtClean="0"/>
              <a:t> </a:t>
            </a:r>
            <a:r>
              <a:rPr lang="de-DE" dirty="0" err="1" smtClean="0"/>
              <a:t>user</a:t>
            </a:r>
            <a:r>
              <a:rPr lang="de-DE" dirty="0" smtClean="0"/>
              <a:t> </a:t>
            </a:r>
            <a:r>
              <a:rPr lang="de-DE" dirty="0" err="1" smtClean="0"/>
              <a:t>interface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clicking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button</a:t>
            </a:r>
            <a:endParaRPr lang="de-DE" dirty="0" smtClean="0"/>
          </a:p>
          <a:p>
            <a:pPr marL="354013" lvl="1" indent="-263525">
              <a:buFont typeface="+mj-lt"/>
              <a:buAutoNum type="arabicPeriod"/>
            </a:pPr>
            <a:r>
              <a:rPr lang="de-DE" dirty="0" smtClean="0"/>
              <a:t>Add </a:t>
            </a:r>
            <a:r>
              <a:rPr lang="de-DE" dirty="0" err="1" smtClean="0"/>
              <a:t>one</a:t>
            </a:r>
            <a:r>
              <a:rPr lang="de-DE" dirty="0" smtClean="0"/>
              <a:t> variable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each</a:t>
            </a:r>
            <a:r>
              <a:rPr lang="de-DE" dirty="0" smtClean="0"/>
              <a:t> </a:t>
            </a:r>
            <a:r>
              <a:rPr lang="de-DE" dirty="0" err="1" smtClean="0"/>
              <a:t>parameter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add</a:t>
            </a:r>
            <a:r>
              <a:rPr lang="de-DE" dirty="0" smtClean="0"/>
              <a:t> </a:t>
            </a:r>
            <a:r>
              <a:rPr lang="de-DE" dirty="0" err="1" smtClean="0"/>
              <a:t>statistics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collecting</a:t>
            </a:r>
            <a:r>
              <a:rPr lang="de-DE" dirty="0" smtClean="0"/>
              <a:t> </a:t>
            </a:r>
            <a:r>
              <a:rPr lang="de-DE" dirty="0" err="1" smtClean="0"/>
              <a:t>quality</a:t>
            </a:r>
            <a:r>
              <a:rPr lang="de-DE" dirty="0" smtClean="0"/>
              <a:t> relevant </a:t>
            </a:r>
            <a:r>
              <a:rPr lang="de-DE" dirty="0" err="1" smtClean="0"/>
              <a:t>information</a:t>
            </a:r>
            <a:r>
              <a:rPr lang="de-DE" dirty="0" smtClean="0"/>
              <a:t> </a:t>
            </a:r>
            <a:r>
              <a:rPr lang="de-DE" dirty="0" err="1" smtClean="0"/>
              <a:t>over</a:t>
            </a:r>
            <a:r>
              <a:rPr lang="de-DE" dirty="0" smtClean="0"/>
              <a:t> multiple </a:t>
            </a:r>
            <a:r>
              <a:rPr lang="de-DE" dirty="0" err="1" smtClean="0"/>
              <a:t>replications</a:t>
            </a:r>
            <a:endParaRPr lang="de-DE" dirty="0" smtClean="0"/>
          </a:p>
          <a:p>
            <a:pPr marL="354013" lvl="1" indent="-263525">
              <a:buFont typeface="+mj-lt"/>
              <a:buAutoNum type="arabicPeriod"/>
            </a:pPr>
            <a:r>
              <a:rPr lang="de-DE" dirty="0" smtClean="0"/>
              <a:t>Select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vary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r>
              <a:rPr lang="de-DE" dirty="0" smtClean="0"/>
              <a:t> </a:t>
            </a:r>
            <a:r>
              <a:rPr lang="de-DE" dirty="0" err="1" smtClean="0"/>
              <a:t>Freeform</a:t>
            </a:r>
            <a:r>
              <a:rPr lang="de-DE" dirty="0" smtClean="0"/>
              <a:t>, </a:t>
            </a:r>
            <a:r>
              <a:rPr lang="de-DE" dirty="0" err="1" smtClean="0"/>
              <a:t>use</a:t>
            </a:r>
            <a:r>
              <a:rPr lang="de-DE" dirty="0" smtClean="0"/>
              <a:t> an </a:t>
            </a:r>
            <a:r>
              <a:rPr lang="de-DE" dirty="0" err="1" smtClean="0"/>
              <a:t>arbitrary</a:t>
            </a:r>
            <a:r>
              <a:rPr lang="de-DE" dirty="0" smtClean="0"/>
              <a:t>, but high </a:t>
            </a:r>
            <a:r>
              <a:rPr lang="de-DE" dirty="0" err="1" smtClean="0"/>
              <a:t>number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runs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specify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variable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assigned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each</a:t>
            </a:r>
            <a:r>
              <a:rPr lang="de-DE" dirty="0" smtClean="0"/>
              <a:t> </a:t>
            </a:r>
            <a:r>
              <a:rPr lang="de-DE" dirty="0" err="1" smtClean="0"/>
              <a:t>parameter</a:t>
            </a:r>
            <a:endParaRPr lang="de-DE" dirty="0" smtClean="0"/>
          </a:p>
          <a:p>
            <a:pPr marL="354013" lvl="1" indent="-263525">
              <a:buFont typeface="+mj-lt"/>
              <a:buAutoNum type="arabicPeriod"/>
            </a:pPr>
            <a:r>
              <a:rPr lang="de-DE" dirty="0" smtClean="0"/>
              <a:t>Optional: </a:t>
            </a:r>
            <a:r>
              <a:rPr lang="de-DE" dirty="0" err="1" smtClean="0"/>
              <a:t>remember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best</a:t>
            </a:r>
            <a:r>
              <a:rPr lang="de-DE" dirty="0" smtClean="0"/>
              <a:t> </a:t>
            </a:r>
            <a:r>
              <a:rPr lang="de-DE" dirty="0" err="1" smtClean="0"/>
              <a:t>identified</a:t>
            </a:r>
            <a:r>
              <a:rPr lang="de-DE" dirty="0" smtClean="0"/>
              <a:t> </a:t>
            </a:r>
            <a:r>
              <a:rPr lang="de-DE" dirty="0" err="1" smtClean="0"/>
              <a:t>solution</a:t>
            </a:r>
            <a:r>
              <a:rPr lang="de-DE" dirty="0" smtClean="0"/>
              <a:t> so </a:t>
            </a:r>
            <a:r>
              <a:rPr lang="de-DE" dirty="0" err="1" smtClean="0"/>
              <a:t>far</a:t>
            </a:r>
            <a:endParaRPr lang="de-DE" dirty="0" smtClean="0"/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2157380"/>
            <a:ext cx="4038600" cy="34116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21</a:t>
            </a:fld>
            <a:endParaRPr lang="de-DE"/>
          </a:p>
        </p:txBody>
      </p:sp>
      <p:sp>
        <p:nvSpPr>
          <p:cNvPr id="9" name="Abgerundetes Rechteck 7"/>
          <p:cNvSpPr/>
          <p:nvPr/>
        </p:nvSpPr>
        <p:spPr>
          <a:xfrm>
            <a:off x="8138060" y="4005064"/>
            <a:ext cx="586408" cy="283951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0" name="Abgerundetes Rechteck 7"/>
          <p:cNvSpPr/>
          <p:nvPr/>
        </p:nvSpPr>
        <p:spPr>
          <a:xfrm>
            <a:off x="6667500" y="2205007"/>
            <a:ext cx="1470560" cy="791946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Abgerundetes Rechteck 7"/>
          <p:cNvSpPr/>
          <p:nvPr/>
        </p:nvSpPr>
        <p:spPr>
          <a:xfrm>
            <a:off x="5292080" y="4725144"/>
            <a:ext cx="2232248" cy="891465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7971898" y="3836855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1</a:t>
            </a:r>
            <a:endParaRPr lang="de-DE" b="1" dirty="0"/>
          </a:p>
        </p:txBody>
      </p:sp>
      <p:sp>
        <p:nvSpPr>
          <p:cNvPr id="13" name="Ellipse 12"/>
          <p:cNvSpPr/>
          <p:nvPr/>
        </p:nvSpPr>
        <p:spPr>
          <a:xfrm>
            <a:off x="7971898" y="2833115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2</a:t>
            </a:r>
          </a:p>
        </p:txBody>
      </p:sp>
      <p:sp>
        <p:nvSpPr>
          <p:cNvPr id="14" name="Ellipse 13"/>
          <p:cNvSpPr/>
          <p:nvPr/>
        </p:nvSpPr>
        <p:spPr>
          <a:xfrm>
            <a:off x="7359412" y="4566486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3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1719933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Switch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Replications</a:t>
            </a:r>
            <a:r>
              <a:rPr lang="de-DE" dirty="0" smtClean="0"/>
              <a:t> </a:t>
            </a:r>
            <a:r>
              <a:rPr lang="de-DE" dirty="0" err="1" smtClean="0"/>
              <a:t>tab</a:t>
            </a:r>
            <a:endParaRPr lang="de-DE" dirty="0"/>
          </a:p>
          <a:p>
            <a:r>
              <a:rPr lang="de-DE" dirty="0" smtClean="0"/>
              <a:t>Check </a:t>
            </a:r>
            <a:r>
              <a:rPr lang="de-DE" dirty="0" err="1" smtClean="0"/>
              <a:t>the</a:t>
            </a:r>
            <a:r>
              <a:rPr lang="de-DE" dirty="0" smtClean="0"/>
              <a:t> box „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replications</a:t>
            </a:r>
            <a:r>
              <a:rPr lang="de-DE" dirty="0" smtClean="0"/>
              <a:t>“</a:t>
            </a:r>
          </a:p>
          <a:p>
            <a:r>
              <a:rPr lang="de-DE" dirty="0" err="1" smtClean="0"/>
              <a:t>Use</a:t>
            </a:r>
            <a:r>
              <a:rPr lang="de-DE" dirty="0" smtClean="0"/>
              <a:t> a </a:t>
            </a:r>
            <a:r>
              <a:rPr lang="de-DE" dirty="0" err="1" smtClean="0"/>
              <a:t>fixed</a:t>
            </a:r>
            <a:r>
              <a:rPr lang="de-DE" dirty="0" smtClean="0"/>
              <a:t> </a:t>
            </a:r>
            <a:r>
              <a:rPr lang="de-DE" dirty="0" err="1" smtClean="0"/>
              <a:t>number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10 </a:t>
            </a:r>
            <a:r>
              <a:rPr lang="de-DE" dirty="0" err="1" smtClean="0"/>
              <a:t>replications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22</a:t>
            </a:fld>
            <a:endParaRPr lang="de-DE"/>
          </a:p>
        </p:txBody>
      </p:sp>
      <p:sp>
        <p:nvSpPr>
          <p:cNvPr id="9" name="Inhaltsplatzhalt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10" name="Inhaltsplatzhalter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6312" y="1600200"/>
            <a:ext cx="3762375" cy="2714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13542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How</a:t>
            </a:r>
            <a:r>
              <a:rPr lang="de-DE" dirty="0" smtClean="0"/>
              <a:t> do </a:t>
            </a:r>
            <a:r>
              <a:rPr lang="de-DE" dirty="0" err="1" smtClean="0"/>
              <a:t>parameter</a:t>
            </a:r>
            <a:r>
              <a:rPr lang="de-DE" dirty="0" smtClean="0"/>
              <a:t> </a:t>
            </a:r>
            <a:r>
              <a:rPr lang="de-DE" dirty="0" err="1" smtClean="0"/>
              <a:t>variation</a:t>
            </a:r>
            <a:r>
              <a:rPr lang="de-DE" dirty="0" smtClean="0"/>
              <a:t> </a:t>
            </a:r>
            <a:r>
              <a:rPr lang="de-DE" dirty="0" err="1" smtClean="0"/>
              <a:t>experiments</a:t>
            </a:r>
            <a:r>
              <a:rPr lang="de-DE" dirty="0" smtClean="0"/>
              <a:t> </a:t>
            </a:r>
            <a:r>
              <a:rPr lang="de-DE" dirty="0" err="1" smtClean="0"/>
              <a:t>work</a:t>
            </a:r>
            <a:r>
              <a:rPr lang="de-DE" dirty="0" smtClean="0"/>
              <a:t> in </a:t>
            </a:r>
            <a:r>
              <a:rPr lang="de-DE" dirty="0" err="1" smtClean="0"/>
              <a:t>AnyLogic</a:t>
            </a:r>
            <a:r>
              <a:rPr lang="de-DE" dirty="0" smtClean="0"/>
              <a:t>?</a:t>
            </a:r>
          </a:p>
          <a:p>
            <a:r>
              <a:rPr lang="de-DE" dirty="0" smtClean="0"/>
              <a:t>In an </a:t>
            </a:r>
            <a:r>
              <a:rPr lang="de-DE" dirty="0" err="1" smtClean="0"/>
              <a:t>experiment</a:t>
            </a:r>
            <a:r>
              <a:rPr lang="de-DE" dirty="0" smtClean="0"/>
              <a:t> </a:t>
            </a:r>
            <a:r>
              <a:rPr lang="de-DE" dirty="0" err="1" smtClean="0"/>
              <a:t>run</a:t>
            </a:r>
            <a:r>
              <a:rPr lang="de-DE" dirty="0" smtClean="0"/>
              <a:t> </a:t>
            </a:r>
            <a:r>
              <a:rPr lang="de-DE" dirty="0" err="1" smtClean="0"/>
              <a:t>there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N </a:t>
            </a:r>
            <a:r>
              <a:rPr lang="de-DE" dirty="0" err="1" smtClean="0"/>
              <a:t>iterations</a:t>
            </a:r>
            <a:endParaRPr lang="de-DE" dirty="0" smtClean="0"/>
          </a:p>
          <a:p>
            <a:r>
              <a:rPr lang="de-DE" dirty="0" smtClean="0"/>
              <a:t>In </a:t>
            </a:r>
            <a:r>
              <a:rPr lang="de-DE" dirty="0" err="1" smtClean="0"/>
              <a:t>each</a:t>
            </a:r>
            <a:r>
              <a:rPr lang="de-DE" dirty="0" smtClean="0"/>
              <a:t> </a:t>
            </a:r>
            <a:r>
              <a:rPr lang="de-DE" dirty="0" err="1" smtClean="0"/>
              <a:t>iteration</a:t>
            </a:r>
            <a:r>
              <a:rPr lang="de-DE" dirty="0" smtClean="0"/>
              <a:t> R </a:t>
            </a:r>
            <a:r>
              <a:rPr lang="de-DE" dirty="0" err="1" smtClean="0"/>
              <a:t>runs</a:t>
            </a:r>
            <a:r>
              <a:rPr lang="de-DE" dirty="0" smtClean="0"/>
              <a:t> </a:t>
            </a:r>
            <a:r>
              <a:rPr lang="de-DE" dirty="0" err="1" smtClean="0"/>
              <a:t>execute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N = „</a:t>
            </a:r>
            <a:r>
              <a:rPr lang="de-DE" dirty="0" err="1" smtClean="0"/>
              <a:t>Number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runs</a:t>
            </a:r>
            <a:r>
              <a:rPr lang="de-DE" dirty="0" smtClean="0"/>
              <a:t>“ on </a:t>
            </a:r>
            <a:r>
              <a:rPr lang="de-DE" dirty="0" err="1" smtClean="0"/>
              <a:t>the</a:t>
            </a:r>
            <a:r>
              <a:rPr lang="de-DE" dirty="0" smtClean="0"/>
              <a:t> General </a:t>
            </a:r>
            <a:r>
              <a:rPr lang="de-DE" dirty="0" err="1" smtClean="0"/>
              <a:t>tab</a:t>
            </a:r>
            <a:endParaRPr lang="de-DE" dirty="0" smtClean="0"/>
          </a:p>
          <a:p>
            <a:r>
              <a:rPr lang="de-DE" dirty="0" smtClean="0"/>
              <a:t>R = „</a:t>
            </a:r>
            <a:r>
              <a:rPr lang="de-DE" dirty="0" err="1" smtClean="0"/>
              <a:t>Replications</a:t>
            </a:r>
            <a:r>
              <a:rPr lang="de-DE" dirty="0" smtClean="0"/>
              <a:t> per </a:t>
            </a:r>
            <a:r>
              <a:rPr lang="de-DE" dirty="0" err="1" smtClean="0"/>
              <a:t>iteration</a:t>
            </a:r>
            <a:r>
              <a:rPr lang="de-DE" dirty="0" smtClean="0"/>
              <a:t>“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6931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Switch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/>
              <a:t> </a:t>
            </a:r>
            <a:r>
              <a:rPr lang="de-DE" dirty="0" err="1" smtClean="0"/>
              <a:t>Advanced</a:t>
            </a:r>
            <a:r>
              <a:rPr lang="de-DE" dirty="0" smtClean="0"/>
              <a:t> </a:t>
            </a:r>
            <a:r>
              <a:rPr lang="de-DE" dirty="0" err="1" smtClean="0"/>
              <a:t>tab</a:t>
            </a:r>
            <a:r>
              <a:rPr lang="de-DE" dirty="0" smtClean="0"/>
              <a:t>, </a:t>
            </a:r>
            <a:r>
              <a:rPr lang="de-DE" dirty="0" err="1" smtClean="0"/>
              <a:t>here</a:t>
            </a:r>
            <a:r>
              <a:rPr lang="de-DE" dirty="0" smtClean="0"/>
              <a:t> </a:t>
            </a:r>
            <a:r>
              <a:rPr lang="de-DE" dirty="0" err="1" smtClean="0"/>
              <a:t>we</a:t>
            </a:r>
            <a:r>
              <a:rPr lang="de-DE" dirty="0" smtClean="0"/>
              <a:t> </a:t>
            </a:r>
            <a:r>
              <a:rPr lang="de-DE" dirty="0" err="1" smtClean="0"/>
              <a:t>need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enter</a:t>
            </a:r>
            <a:r>
              <a:rPr lang="de-DE" dirty="0" smtClean="0"/>
              <a:t> </a:t>
            </a:r>
            <a:r>
              <a:rPr lang="de-DE" dirty="0" err="1" smtClean="0"/>
              <a:t>some</a:t>
            </a:r>
            <a:r>
              <a:rPr lang="de-DE" dirty="0"/>
              <a:t> </a:t>
            </a:r>
            <a:r>
              <a:rPr lang="de-DE" dirty="0" err="1" smtClean="0"/>
              <a:t>code</a:t>
            </a:r>
            <a:endParaRPr lang="de-DE" dirty="0" smtClean="0"/>
          </a:p>
          <a:p>
            <a:pPr marL="354013" lvl="1" indent="-261938">
              <a:buFont typeface="+mj-lt"/>
              <a:buAutoNum type="arabicPeriod"/>
            </a:pPr>
            <a:r>
              <a:rPr lang="de-DE" sz="2000" dirty="0" smtClean="0"/>
              <a:t>Initialize </a:t>
            </a:r>
            <a:r>
              <a:rPr lang="de-DE" sz="2000" dirty="0" err="1" smtClean="0"/>
              <a:t>the</a:t>
            </a:r>
            <a:r>
              <a:rPr lang="de-DE" sz="2000" dirty="0" smtClean="0"/>
              <a:t> </a:t>
            </a:r>
            <a:r>
              <a:rPr lang="de-DE" sz="2000" dirty="0" err="1" smtClean="0"/>
              <a:t>communication</a:t>
            </a:r>
            <a:endParaRPr lang="de-DE" sz="2000" dirty="0" smtClean="0"/>
          </a:p>
          <a:p>
            <a:pPr marL="354013" lvl="1" indent="-261938">
              <a:buFont typeface="+mj-lt"/>
              <a:buAutoNum type="arabicPeriod"/>
            </a:pPr>
            <a:r>
              <a:rPr lang="de-DE" sz="2000" dirty="0" err="1" smtClean="0"/>
              <a:t>Receive</a:t>
            </a:r>
            <a:r>
              <a:rPr lang="de-DE" sz="2000" dirty="0" smtClean="0"/>
              <a:t> </a:t>
            </a:r>
            <a:r>
              <a:rPr lang="de-DE" sz="2000" dirty="0" err="1" smtClean="0"/>
              <a:t>parameters</a:t>
            </a:r>
            <a:r>
              <a:rPr lang="de-DE" sz="2000" dirty="0" smtClean="0"/>
              <a:t> </a:t>
            </a:r>
            <a:r>
              <a:rPr lang="de-DE" sz="2000" dirty="0" err="1" smtClean="0"/>
              <a:t>from</a:t>
            </a:r>
            <a:r>
              <a:rPr lang="de-DE" sz="2000" dirty="0" smtClean="0"/>
              <a:t> </a:t>
            </a:r>
            <a:r>
              <a:rPr lang="de-DE" sz="2000" dirty="0" err="1" smtClean="0"/>
              <a:t>HeuristicLab</a:t>
            </a:r>
            <a:endParaRPr lang="de-DE" sz="2000" dirty="0" smtClean="0"/>
          </a:p>
          <a:p>
            <a:pPr marL="354013" lvl="1" indent="-261938">
              <a:buFont typeface="+mj-lt"/>
              <a:buAutoNum type="arabicPeriod"/>
            </a:pPr>
            <a:r>
              <a:rPr lang="de-DE" sz="2000" dirty="0" err="1" smtClean="0"/>
              <a:t>Collect</a:t>
            </a:r>
            <a:r>
              <a:rPr lang="de-DE" sz="2000" dirty="0" smtClean="0"/>
              <a:t> </a:t>
            </a:r>
            <a:r>
              <a:rPr lang="de-DE" sz="2000" dirty="0" err="1" smtClean="0"/>
              <a:t>statistics</a:t>
            </a:r>
            <a:r>
              <a:rPr lang="de-DE" sz="2000" dirty="0" smtClean="0"/>
              <a:t> after </a:t>
            </a:r>
            <a:r>
              <a:rPr lang="de-DE" sz="2000" dirty="0" err="1" smtClean="0"/>
              <a:t>each</a:t>
            </a:r>
            <a:r>
              <a:rPr lang="de-DE" sz="2000" dirty="0" smtClean="0"/>
              <a:t> </a:t>
            </a:r>
            <a:r>
              <a:rPr lang="de-DE" sz="2000" dirty="0" err="1" smtClean="0"/>
              <a:t>run</a:t>
            </a:r>
            <a:endParaRPr lang="de-DE" sz="2000" dirty="0" smtClean="0"/>
          </a:p>
          <a:p>
            <a:pPr marL="354013" lvl="1" indent="-261938">
              <a:buFont typeface="+mj-lt"/>
              <a:buAutoNum type="arabicPeriod"/>
            </a:pPr>
            <a:r>
              <a:rPr lang="de-DE" sz="2000" dirty="0" smtClean="0"/>
              <a:t>Send back </a:t>
            </a:r>
            <a:r>
              <a:rPr lang="de-DE" sz="2000" dirty="0" err="1" smtClean="0"/>
              <a:t>the</a:t>
            </a:r>
            <a:r>
              <a:rPr lang="de-DE" sz="2000" dirty="0"/>
              <a:t> </a:t>
            </a:r>
            <a:r>
              <a:rPr lang="de-DE" sz="2000" dirty="0" err="1" smtClean="0"/>
              <a:t>averaged</a:t>
            </a:r>
            <a:r>
              <a:rPr lang="de-DE" sz="2000" dirty="0" smtClean="0"/>
              <a:t> </a:t>
            </a:r>
            <a:r>
              <a:rPr lang="de-DE" sz="2000" dirty="0" err="1" smtClean="0"/>
              <a:t>results</a:t>
            </a:r>
            <a:r>
              <a:rPr lang="de-DE" sz="2000" dirty="0" smtClean="0"/>
              <a:t> </a:t>
            </a:r>
            <a:r>
              <a:rPr lang="de-DE" sz="2000" dirty="0" err="1" smtClean="0"/>
              <a:t>and</a:t>
            </a:r>
            <a:r>
              <a:rPr lang="de-DE" sz="2000" dirty="0" smtClean="0"/>
              <a:t> </a:t>
            </a:r>
            <a:r>
              <a:rPr lang="de-DE" sz="2000" dirty="0" err="1" smtClean="0"/>
              <a:t>continue</a:t>
            </a:r>
            <a:r>
              <a:rPr lang="de-DE" sz="2000" dirty="0" smtClean="0"/>
              <a:t> </a:t>
            </a:r>
            <a:r>
              <a:rPr lang="de-DE" sz="2000" dirty="0" err="1" smtClean="0"/>
              <a:t>with</a:t>
            </a:r>
            <a:r>
              <a:rPr lang="de-DE" sz="2000" dirty="0" smtClean="0"/>
              <a:t> </a:t>
            </a:r>
            <a:r>
              <a:rPr lang="de-DE" sz="2000" dirty="0" err="1" smtClean="0"/>
              <a:t>step</a:t>
            </a:r>
            <a:r>
              <a:rPr lang="de-DE" sz="2000" dirty="0" smtClean="0"/>
              <a:t> 2</a:t>
            </a:r>
            <a:endParaRPr lang="de-DE" sz="2000" dirty="0"/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2355410"/>
            <a:ext cx="4038600" cy="30155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9365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Imports </a:t>
            </a:r>
            <a:r>
              <a:rPr lang="de-DE" dirty="0" err="1" smtClean="0"/>
              <a:t>section</a:t>
            </a:r>
            <a:r>
              <a:rPr lang="de-DE" dirty="0" smtClean="0"/>
              <a:t>:</a:t>
            </a:r>
          </a:p>
          <a:p>
            <a:endParaRPr lang="de-DE" dirty="0"/>
          </a:p>
          <a:p>
            <a:endParaRPr lang="de-DE" sz="1800" dirty="0" smtClean="0"/>
          </a:p>
          <a:p>
            <a:r>
              <a:rPr lang="de-DE" dirty="0" smtClean="0"/>
              <a:t>Additional </a:t>
            </a:r>
            <a:r>
              <a:rPr lang="de-DE" dirty="0" err="1" smtClean="0"/>
              <a:t>class</a:t>
            </a:r>
            <a:r>
              <a:rPr lang="de-DE" dirty="0" smtClean="0"/>
              <a:t> </a:t>
            </a:r>
            <a:r>
              <a:rPr lang="de-DE" dirty="0" err="1" smtClean="0"/>
              <a:t>code</a:t>
            </a:r>
            <a:r>
              <a:rPr lang="de-DE" dirty="0" smtClean="0"/>
              <a:t>: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25</a:t>
            </a:fld>
            <a:endParaRPr lang="de-DE"/>
          </a:p>
        </p:txBody>
      </p:sp>
      <p:sp>
        <p:nvSpPr>
          <p:cNvPr id="3" name="Rechteck 2"/>
          <p:cNvSpPr/>
          <p:nvPr/>
        </p:nvSpPr>
        <p:spPr>
          <a:xfrm>
            <a:off x="683568" y="3663022"/>
            <a:ext cx="81369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com.heuristiclab.problems.externalevaluation.PollService</a:t>
            </a:r>
            <a:r>
              <a:rPr lang="de-DE" sz="12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commDriver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SolutionMessage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currentSolution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b="1" dirty="0">
                <a:solidFill>
                  <a:srgbClr val="7F0055"/>
                </a:solidFill>
                <a:latin typeface="Consolas" panose="020B0609020204030204" pitchFamily="49" charset="0"/>
              </a:rPr>
              <a:t>null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endParaRPr lang="de-DE" sz="1200" dirty="0">
              <a:latin typeface="Consolas" panose="020B0609020204030204" pitchFamily="49" charset="0"/>
            </a:endParaRPr>
          </a:p>
          <a:p>
            <a:r>
              <a:rPr lang="de-DE" sz="1200" b="1" dirty="0">
                <a:solidFill>
                  <a:srgbClr val="7F0055"/>
                </a:solidFill>
                <a:latin typeface="Consolas" panose="020B0609020204030204" pitchFamily="49" charset="0"/>
              </a:rPr>
              <a:t>private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void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getMessage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()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{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currentSolution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commDriver.getSolution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if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currentSolution.getIntegerArrayVarsCount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 &gt; 0) {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SolutionMessage.IntegerArrayVariable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vector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currentSolution.getIntegerArrayVars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(0);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sRetailer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vector.getData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(0);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SRetailer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sRetailer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+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vector.getData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(1);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sWholesaler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vector.getData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(2);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SWholesaler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sWholesaler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+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vector.getData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(3);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sFactory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vector.getData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(4);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SFactory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sFactory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+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vector.getData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(5);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}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endParaRPr lang="de-DE" sz="1200" dirty="0"/>
          </a:p>
        </p:txBody>
      </p:sp>
      <p:sp>
        <p:nvSpPr>
          <p:cNvPr id="10" name="Rechteck 9"/>
          <p:cNvSpPr/>
          <p:nvPr/>
        </p:nvSpPr>
        <p:spPr>
          <a:xfrm>
            <a:off x="683568" y="2220657"/>
            <a:ext cx="8229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import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java.io.*;</a:t>
            </a:r>
          </a:p>
          <a:p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import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java.text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.*;</a:t>
            </a:r>
          </a:p>
          <a:p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import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com.heuristiclab.problems.externalevaluation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.*;</a:t>
            </a:r>
          </a:p>
          <a:p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import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com.heuristiclab.problems.externalevaluation.ExternalEvaluationMessages.*;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3418124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Initial </a:t>
            </a:r>
            <a:r>
              <a:rPr lang="de-DE" dirty="0" err="1" smtClean="0"/>
              <a:t>experiment</a:t>
            </a:r>
            <a:r>
              <a:rPr lang="de-DE" dirty="0" smtClean="0"/>
              <a:t> </a:t>
            </a:r>
            <a:r>
              <a:rPr lang="de-DE" dirty="0" err="1" smtClean="0"/>
              <a:t>setup</a:t>
            </a:r>
            <a:r>
              <a:rPr lang="de-DE" dirty="0" smtClean="0"/>
              <a:t>:</a:t>
            </a:r>
          </a:p>
          <a:p>
            <a:endParaRPr lang="de-DE" dirty="0"/>
          </a:p>
          <a:p>
            <a:endParaRPr lang="de-DE" dirty="0" smtClean="0"/>
          </a:p>
          <a:p>
            <a:r>
              <a:rPr lang="de-DE" dirty="0" err="1" smtClean="0"/>
              <a:t>Before</a:t>
            </a:r>
            <a:r>
              <a:rPr lang="de-DE" dirty="0" smtClean="0"/>
              <a:t> </a:t>
            </a:r>
            <a:r>
              <a:rPr lang="de-DE" dirty="0" err="1" smtClean="0"/>
              <a:t>each</a:t>
            </a:r>
            <a:r>
              <a:rPr lang="de-DE" dirty="0" smtClean="0"/>
              <a:t> </a:t>
            </a:r>
            <a:r>
              <a:rPr lang="de-DE" dirty="0" err="1" smtClean="0"/>
              <a:t>experiment</a:t>
            </a:r>
            <a:r>
              <a:rPr lang="de-DE" dirty="0" smtClean="0"/>
              <a:t> </a:t>
            </a:r>
            <a:r>
              <a:rPr lang="de-DE" dirty="0" err="1" smtClean="0"/>
              <a:t>run</a:t>
            </a:r>
            <a:r>
              <a:rPr lang="de-DE" dirty="0" smtClean="0"/>
              <a:t>:</a:t>
            </a:r>
          </a:p>
          <a:p>
            <a:pPr marL="0" indent="0">
              <a:buNone/>
            </a:pPr>
            <a:endParaRPr lang="de-DE" dirty="0"/>
          </a:p>
          <a:p>
            <a:r>
              <a:rPr lang="de-DE" dirty="0"/>
              <a:t>After </a:t>
            </a:r>
            <a:r>
              <a:rPr lang="de-DE" dirty="0" err="1"/>
              <a:t>simulation</a:t>
            </a:r>
            <a:r>
              <a:rPr lang="de-DE" dirty="0"/>
              <a:t> </a:t>
            </a:r>
            <a:r>
              <a:rPr lang="de-DE" dirty="0" err="1"/>
              <a:t>run</a:t>
            </a:r>
            <a:r>
              <a:rPr lang="de-DE" dirty="0"/>
              <a:t>: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26</a:t>
            </a:fld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743608" y="2338955"/>
            <a:ext cx="78328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commDriver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4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new</a:t>
            </a:r>
            <a:r>
              <a:rPr lang="de-DE" sz="14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com.heuristiclab.problems.externalevaluation.PollService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4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new</a:t>
            </a:r>
            <a:r>
              <a:rPr lang="de-DE" sz="14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ServerSocketListenerFactory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(2112),1);</a:t>
            </a:r>
          </a:p>
          <a:p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commDriver.start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  <a:endParaRPr lang="de-DE" sz="1400" dirty="0"/>
          </a:p>
        </p:txBody>
      </p:sp>
      <p:sp>
        <p:nvSpPr>
          <p:cNvPr id="8" name="Rechteck 7"/>
          <p:cNvSpPr/>
          <p:nvPr/>
        </p:nvSpPr>
        <p:spPr>
          <a:xfrm>
            <a:off x="743608" y="4077072"/>
            <a:ext cx="147668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getMessage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  <a:endParaRPr lang="de-DE" sz="1400" dirty="0"/>
          </a:p>
        </p:txBody>
      </p:sp>
      <p:sp>
        <p:nvSpPr>
          <p:cNvPr id="9" name="Rechteck 8"/>
          <p:cNvSpPr/>
          <p:nvPr/>
        </p:nvSpPr>
        <p:spPr>
          <a:xfrm>
            <a:off x="743608" y="5229200"/>
            <a:ext cx="48514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meanDailyCosts.add</a:t>
            </a:r>
            <a:r>
              <a:rPr lang="de-DE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400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root.meanDailyCost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());</a:t>
            </a:r>
          </a:p>
          <a:p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maxWaitingTime.add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root.histWaitingTime.max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());</a:t>
            </a:r>
            <a:endParaRPr lang="de-DE" sz="1400" dirty="0"/>
          </a:p>
        </p:txBody>
      </p:sp>
      <p:sp>
        <p:nvSpPr>
          <p:cNvPr id="10" name="Abgerundetes Rechteck 7"/>
          <p:cNvSpPr/>
          <p:nvPr/>
        </p:nvSpPr>
        <p:spPr>
          <a:xfrm>
            <a:off x="3419872" y="2492895"/>
            <a:ext cx="720080" cy="432049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581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After </a:t>
            </a:r>
            <a:r>
              <a:rPr lang="de-DE" dirty="0" err="1" smtClean="0"/>
              <a:t>iteration</a:t>
            </a:r>
            <a:r>
              <a:rPr lang="de-DE" dirty="0" smtClean="0"/>
              <a:t>: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27</a:t>
            </a:fld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755576" y="2276872"/>
            <a:ext cx="4527376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b="1" dirty="0">
                <a:solidFill>
                  <a:srgbClr val="7F0055"/>
                </a:solidFill>
                <a:latin typeface="Consolas" panose="020B0609020204030204" pitchFamily="49" charset="0"/>
              </a:rPr>
              <a:t>double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fitness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0;</a:t>
            </a:r>
          </a:p>
          <a:p>
            <a:r>
              <a:rPr lang="de-DE" sz="1200" b="1" dirty="0">
                <a:solidFill>
                  <a:srgbClr val="7F0055"/>
                </a:solidFill>
                <a:latin typeface="Consolas" panose="020B0609020204030204" pitchFamily="49" charset="0"/>
              </a:rPr>
              <a:t>Boolean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isFeasible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maxWaitingTime.max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 &lt; 0.001;</a:t>
            </a:r>
          </a:p>
          <a:p>
            <a:endParaRPr lang="de-DE" sz="1200" dirty="0">
              <a:latin typeface="Consolas" panose="020B0609020204030204" pitchFamily="49" charset="0"/>
            </a:endParaRPr>
          </a:p>
          <a:p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if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isFeasible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) {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fitness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meanDailyCosts.mean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if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meanDailyCosts.mean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 &lt;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bestMeanDailyCost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)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bestMeanDailyCost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meanDailyCosts.mean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} </a:t>
            </a:r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else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fitness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2000 +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maxWaitingTime.max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</a:p>
          <a:p>
            <a:endParaRPr lang="de-DE" sz="1200" dirty="0">
              <a:latin typeface="Consolas" panose="020B0609020204030204" pitchFamily="49" charset="0"/>
            </a:endParaRPr>
          </a:p>
          <a:p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try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commDriver.sendQuality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currentSolution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fitness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} </a:t>
            </a:r>
            <a:r>
              <a:rPr lang="de-DE" sz="1200" b="1" dirty="0">
                <a:solidFill>
                  <a:srgbClr val="7F0055"/>
                </a:solidFill>
                <a:latin typeface="Consolas" panose="020B0609020204030204" pitchFamily="49" charset="0"/>
              </a:rPr>
              <a:t>catch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IOException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e) { </a:t>
            </a:r>
            <a:r>
              <a:rPr lang="de-DE" sz="1200" dirty="0">
                <a:solidFill>
                  <a:srgbClr val="3F7F5F"/>
                </a:solidFill>
                <a:latin typeface="Consolas" panose="020B0609020204030204" pitchFamily="49" charset="0"/>
              </a:rPr>
              <a:t>/* handle </a:t>
            </a:r>
            <a:r>
              <a:rPr lang="de-DE" sz="1200" dirty="0" err="1">
                <a:solidFill>
                  <a:srgbClr val="3F7F5F"/>
                </a:solidFill>
                <a:latin typeface="Consolas" panose="020B0609020204030204" pitchFamily="49" charset="0"/>
              </a:rPr>
              <a:t>error</a:t>
            </a:r>
            <a:r>
              <a:rPr lang="de-DE" sz="1200" dirty="0">
                <a:solidFill>
                  <a:srgbClr val="3F7F5F"/>
                </a:solidFill>
                <a:latin typeface="Consolas" panose="020B0609020204030204" pitchFamily="49" charset="0"/>
              </a:rPr>
              <a:t> */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}</a:t>
            </a:r>
          </a:p>
          <a:p>
            <a:endParaRPr lang="de-DE" sz="1200" dirty="0">
              <a:latin typeface="Consolas" panose="020B0609020204030204" pitchFamily="49" charset="0"/>
            </a:endParaRPr>
          </a:p>
          <a:p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meanDailyCosts.reset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maxWaitingTime.reset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endParaRPr lang="de-DE" sz="1200" dirty="0">
              <a:latin typeface="Consolas" panose="020B0609020204030204" pitchFamily="49" charset="0"/>
            </a:endParaRPr>
          </a:p>
          <a:p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getMessage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94110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Create a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simulation</a:t>
            </a:r>
            <a:r>
              <a:rPr lang="de-DE" dirty="0" smtClean="0"/>
              <a:t> </a:t>
            </a:r>
            <a:r>
              <a:rPr lang="de-DE" dirty="0" err="1" smtClean="0"/>
              <a:t>experiment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evaluating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smtClean="0">
                <a:solidFill>
                  <a:schemeClr val="tx1">
                    <a:alpha val="25000"/>
                  </a:schemeClr>
                </a:solidFill>
              </a:rPr>
              <a:t>Create </a:t>
            </a:r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the</a:t>
            </a:r>
            <a:r>
              <a:rPr lang="de-DE" dirty="0" smtClean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problem</a:t>
            </a:r>
            <a:r>
              <a:rPr lang="de-DE" dirty="0" smtClean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definition</a:t>
            </a:r>
            <a:r>
              <a:rPr lang="de-DE" dirty="0" smtClean="0">
                <a:solidFill>
                  <a:schemeClr val="tx1">
                    <a:alpha val="25000"/>
                  </a:schemeClr>
                </a:solidFill>
              </a:rPr>
              <a:t> in </a:t>
            </a:r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HeuristicLab</a:t>
            </a:r>
            <a:endParaRPr lang="de-DE" dirty="0" smtClean="0">
              <a:solidFill>
                <a:schemeClr val="tx1">
                  <a:alpha val="25000"/>
                </a:schemeClr>
              </a:solidFill>
            </a:endParaRPr>
          </a:p>
          <a:p>
            <a:endParaRPr lang="de-DE" dirty="0" smtClean="0">
              <a:solidFill>
                <a:schemeClr val="tx1">
                  <a:alpha val="25000"/>
                </a:schemeClr>
              </a:solidFill>
            </a:endParaRPr>
          </a:p>
          <a:p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Optimize</a:t>
            </a:r>
            <a:endParaRPr lang="de-DE" dirty="0">
              <a:solidFill>
                <a:schemeClr val="tx1">
                  <a:alpha val="25000"/>
                </a:schemeClr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2697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pPr marL="354013" indent="-354013"/>
            <a:r>
              <a:rPr lang="de-DE" b="1" dirty="0" smtClean="0"/>
              <a:t>Cache</a:t>
            </a:r>
            <a:r>
              <a:rPr lang="de-DE" dirty="0" smtClean="0"/>
              <a:t>: optional </a:t>
            </a:r>
            <a:r>
              <a:rPr lang="de-DE" dirty="0" err="1" smtClean="0"/>
              <a:t>parameter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only</a:t>
            </a:r>
            <a:r>
              <a:rPr lang="de-DE" dirty="0" smtClean="0"/>
              <a:t> </a:t>
            </a:r>
            <a:r>
              <a:rPr lang="de-DE" dirty="0" err="1" smtClean="0"/>
              <a:t>used</a:t>
            </a:r>
            <a:r>
              <a:rPr lang="de-DE" dirty="0" smtClean="0"/>
              <a:t> in </a:t>
            </a:r>
            <a:r>
              <a:rPr lang="de-DE" dirty="0" err="1" smtClean="0"/>
              <a:t>conjunction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cached</a:t>
            </a:r>
            <a:r>
              <a:rPr lang="de-DE" dirty="0" smtClean="0"/>
              <a:t> </a:t>
            </a:r>
            <a:r>
              <a:rPr lang="de-DE" dirty="0" err="1" smtClean="0"/>
              <a:t>evaluator</a:t>
            </a:r>
            <a:endParaRPr lang="de-DE" dirty="0" smtClean="0"/>
          </a:p>
          <a:p>
            <a:pPr marL="354013" indent="-354013"/>
            <a:endParaRPr lang="de-DE" dirty="0" smtClean="0"/>
          </a:p>
          <a:p>
            <a:pPr marL="354013" indent="-354013"/>
            <a:r>
              <a:rPr lang="de-DE" b="1" dirty="0" smtClean="0"/>
              <a:t>Clients</a:t>
            </a:r>
            <a:r>
              <a:rPr lang="de-DE" dirty="0" smtClean="0"/>
              <a:t>: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simulation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instances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evaluate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endParaRPr lang="de-DE" dirty="0" smtClean="0"/>
          </a:p>
          <a:p>
            <a:pPr marL="354013" indent="-354013"/>
            <a:endParaRPr lang="de-DE" dirty="0" smtClean="0"/>
          </a:p>
          <a:p>
            <a:pPr marL="354013" indent="-354013"/>
            <a:r>
              <a:rPr lang="de-DE" b="1" dirty="0" err="1" smtClean="0"/>
              <a:t>Evaluator</a:t>
            </a:r>
            <a:r>
              <a:rPr lang="de-DE" dirty="0" smtClean="0"/>
              <a:t>: The </a:t>
            </a:r>
            <a:r>
              <a:rPr lang="de-DE" dirty="0" err="1" smtClean="0"/>
              <a:t>operator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will </a:t>
            </a:r>
            <a:r>
              <a:rPr lang="de-DE" dirty="0" err="1" smtClean="0"/>
              <a:t>extract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transmit</a:t>
            </a:r>
            <a:r>
              <a:rPr lang="de-DE" dirty="0" smtClean="0"/>
              <a:t> </a:t>
            </a:r>
            <a:r>
              <a:rPr lang="de-DE" dirty="0" err="1" smtClean="0"/>
              <a:t>them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endParaRPr lang="de-DE" dirty="0" smtClean="0"/>
          </a:p>
          <a:p>
            <a:pPr marL="354013" indent="-354013"/>
            <a:endParaRPr lang="de-DE" dirty="0" smtClean="0"/>
          </a:p>
          <a:p>
            <a:pPr marL="354013" indent="-354013"/>
            <a:r>
              <a:rPr lang="de-DE" b="1" dirty="0" err="1" smtClean="0"/>
              <a:t>Maximization</a:t>
            </a:r>
            <a:r>
              <a:rPr lang="de-DE" dirty="0" smtClean="0"/>
              <a:t>: </a:t>
            </a:r>
            <a:r>
              <a:rPr lang="de-DE" dirty="0" err="1" smtClean="0"/>
              <a:t>Whether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returned</a:t>
            </a:r>
            <a:r>
              <a:rPr lang="de-DE" dirty="0" smtClean="0"/>
              <a:t> </a:t>
            </a:r>
            <a:r>
              <a:rPr lang="de-DE" dirty="0" err="1" smtClean="0"/>
              <a:t>fitness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minimized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maximized</a:t>
            </a:r>
            <a:endParaRPr lang="de-DE" dirty="0" smtClean="0"/>
          </a:p>
          <a:p>
            <a:pPr marL="354013" indent="-354013"/>
            <a:endParaRPr lang="de-DE" dirty="0" smtClean="0"/>
          </a:p>
          <a:p>
            <a:pPr marL="354013" indent="-354013"/>
            <a:r>
              <a:rPr lang="de-DE" b="1" dirty="0" smtClean="0"/>
              <a:t>Operators</a:t>
            </a:r>
            <a:r>
              <a:rPr lang="de-DE" dirty="0" smtClean="0"/>
              <a:t>: The </a:t>
            </a:r>
            <a:r>
              <a:rPr lang="de-DE" dirty="0" err="1" smtClean="0"/>
              <a:t>list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solution</a:t>
            </a:r>
            <a:r>
              <a:rPr lang="de-DE" dirty="0" smtClean="0"/>
              <a:t> </a:t>
            </a:r>
            <a:r>
              <a:rPr lang="de-DE" dirty="0" err="1" smtClean="0"/>
              <a:t>manipulation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analysis</a:t>
            </a:r>
            <a:r>
              <a:rPr lang="de-DE" dirty="0" smtClean="0"/>
              <a:t> </a:t>
            </a:r>
            <a:r>
              <a:rPr lang="de-DE" dirty="0" err="1" smtClean="0"/>
              <a:t>operators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used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algorithm</a:t>
            </a:r>
            <a:endParaRPr lang="de-DE" dirty="0" smtClean="0"/>
          </a:p>
          <a:p>
            <a:pPr marL="354013" indent="-354013"/>
            <a:endParaRPr lang="de-DE" dirty="0" smtClean="0"/>
          </a:p>
          <a:p>
            <a:pPr marL="354013" indent="-354013"/>
            <a:r>
              <a:rPr lang="de-DE" b="1" dirty="0" err="1" smtClean="0"/>
              <a:t>SolutionCreator</a:t>
            </a:r>
            <a:r>
              <a:rPr lang="de-DE" dirty="0" smtClean="0"/>
              <a:t>: The </a:t>
            </a:r>
            <a:r>
              <a:rPr lang="de-DE" dirty="0" err="1" smtClean="0"/>
              <a:t>operator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will </a:t>
            </a:r>
            <a:r>
              <a:rPr lang="de-DE" dirty="0" err="1" smtClean="0"/>
              <a:t>construct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initial </a:t>
            </a:r>
            <a:r>
              <a:rPr lang="de-DE" dirty="0" err="1" smtClean="0"/>
              <a:t>solutions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29</a:t>
            </a:fld>
            <a:endParaRPr lang="de-DE"/>
          </a:p>
        </p:txBody>
      </p:sp>
      <p:sp>
        <p:nvSpPr>
          <p:cNvPr id="10" name="Inhaltsplatzhalter 9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11" name="Inhaltsplatzhalter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8250" y="1600200"/>
            <a:ext cx="3238500" cy="2600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16073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Latest</a:t>
            </a:r>
            <a:r>
              <a:rPr lang="de-DE" dirty="0" smtClean="0"/>
              <a:t> Version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this</a:t>
            </a:r>
            <a:r>
              <a:rPr lang="de-DE" dirty="0" smtClean="0"/>
              <a:t> Tutorial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An </a:t>
            </a:r>
            <a:r>
              <a:rPr lang="de-DE" dirty="0" err="1" smtClean="0"/>
              <a:t>up</a:t>
            </a:r>
            <a:r>
              <a:rPr lang="de-DE" dirty="0" smtClean="0"/>
              <a:t>-</a:t>
            </a:r>
            <a:r>
              <a:rPr lang="de-DE" dirty="0" err="1" smtClean="0"/>
              <a:t>to</a:t>
            </a:r>
            <a:r>
              <a:rPr lang="de-DE" dirty="0" smtClean="0"/>
              <a:t>-date </a:t>
            </a:r>
            <a:r>
              <a:rPr lang="de-DE" dirty="0" err="1" smtClean="0"/>
              <a:t>version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this</a:t>
            </a:r>
            <a:r>
              <a:rPr lang="de-DE" dirty="0" smtClean="0"/>
              <a:t> </a:t>
            </a:r>
            <a:r>
              <a:rPr lang="de-DE" dirty="0" err="1" smtClean="0"/>
              <a:t>tutorial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downloaded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r>
              <a:rPr lang="de-DE" dirty="0" smtClean="0"/>
              <a:t> </a:t>
            </a:r>
            <a:r>
              <a:rPr lang="de-DE" dirty="0" err="1" smtClean="0"/>
              <a:t>website</a:t>
            </a:r>
            <a:endParaRPr lang="de-DE" dirty="0" smtClean="0"/>
          </a:p>
          <a:p>
            <a:pPr lvl="1"/>
            <a:r>
              <a:rPr lang="de-DE" dirty="0">
                <a:hlinkClick r:id="rId2"/>
              </a:rPr>
              <a:t>http://</a:t>
            </a:r>
            <a:r>
              <a:rPr lang="de-DE" dirty="0" smtClean="0">
                <a:hlinkClick r:id="rId2"/>
              </a:rPr>
              <a:t>dev.heuristiclab.com/trac.fcgi/browser/trunk/documentation/Tutorials</a:t>
            </a:r>
            <a:endParaRPr lang="de-DE" dirty="0" smtClean="0"/>
          </a:p>
          <a:p>
            <a:pPr lvl="1"/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1306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Click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SolutionCreator</a:t>
            </a:r>
            <a:r>
              <a:rPr lang="de-DE" dirty="0" smtClean="0"/>
              <a:t> </a:t>
            </a:r>
            <a:r>
              <a:rPr lang="de-DE" dirty="0" err="1" smtClean="0"/>
              <a:t>parameter</a:t>
            </a:r>
            <a:endParaRPr lang="de-DE" dirty="0" smtClean="0"/>
          </a:p>
          <a:p>
            <a:r>
              <a:rPr lang="de-DE" dirty="0" smtClean="0"/>
              <a:t>Click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pencil</a:t>
            </a:r>
            <a:r>
              <a:rPr lang="de-DE" dirty="0" smtClean="0"/>
              <a:t> </a:t>
            </a:r>
            <a:r>
              <a:rPr lang="de-DE" dirty="0" err="1" smtClean="0"/>
              <a:t>icon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choose</a:t>
            </a:r>
            <a:r>
              <a:rPr lang="de-DE" dirty="0" smtClean="0"/>
              <a:t> a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solution</a:t>
            </a:r>
            <a:r>
              <a:rPr lang="de-DE" dirty="0" smtClean="0"/>
              <a:t> </a:t>
            </a:r>
            <a:r>
              <a:rPr lang="de-DE" dirty="0" err="1" smtClean="0"/>
              <a:t>creator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30</a:t>
            </a:fld>
            <a:endParaRPr lang="de-DE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1600200"/>
            <a:ext cx="4038600" cy="32323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Abgerundetes Rechteck 7"/>
          <p:cNvSpPr/>
          <p:nvPr/>
        </p:nvSpPr>
        <p:spPr>
          <a:xfrm>
            <a:off x="6553200" y="2547257"/>
            <a:ext cx="286139" cy="261040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7220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Select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i="1" dirty="0" err="1" smtClean="0"/>
              <a:t>UniformRandomIntegerVectorCreator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list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available</a:t>
            </a:r>
            <a:r>
              <a:rPr lang="de-DE" dirty="0" smtClean="0"/>
              <a:t> </a:t>
            </a:r>
            <a:r>
              <a:rPr lang="de-DE" dirty="0" err="1" smtClean="0"/>
              <a:t>types</a:t>
            </a:r>
            <a:endParaRPr lang="de-DE" dirty="0" smtClean="0"/>
          </a:p>
          <a:p>
            <a:r>
              <a:rPr lang="de-DE" dirty="0" smtClean="0"/>
              <a:t>Click OK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31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1600200"/>
            <a:ext cx="4048125" cy="4295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75706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show</a:t>
            </a:r>
            <a:r>
              <a:rPr lang="de-DE" dirty="0" smtClean="0"/>
              <a:t> </a:t>
            </a:r>
            <a:r>
              <a:rPr lang="de-DE" dirty="0" err="1" smtClean="0"/>
              <a:t>hidden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endParaRPr lang="de-DE" dirty="0" smtClean="0"/>
          </a:p>
          <a:p>
            <a:r>
              <a:rPr lang="de-DE" dirty="0" smtClean="0"/>
              <a:t>This </a:t>
            </a:r>
            <a:r>
              <a:rPr lang="de-DE" dirty="0" err="1" smtClean="0"/>
              <a:t>creator</a:t>
            </a:r>
            <a:r>
              <a:rPr lang="de-DE" dirty="0" smtClean="0"/>
              <a:t> </a:t>
            </a:r>
            <a:r>
              <a:rPr lang="de-DE" dirty="0" err="1" smtClean="0"/>
              <a:t>exposes</a:t>
            </a:r>
            <a:r>
              <a:rPr lang="de-DE" dirty="0" smtClean="0"/>
              <a:t> </a:t>
            </a:r>
            <a:r>
              <a:rPr lang="de-DE" dirty="0" err="1" smtClean="0"/>
              <a:t>several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need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defined</a:t>
            </a:r>
            <a:endParaRPr lang="de-DE" dirty="0" smtClean="0"/>
          </a:p>
          <a:p>
            <a:pPr lvl="1"/>
            <a:r>
              <a:rPr lang="de-DE" dirty="0" err="1" smtClean="0"/>
              <a:t>Bounds</a:t>
            </a:r>
            <a:r>
              <a:rPr lang="de-DE" dirty="0" smtClean="0"/>
              <a:t>: An </a:t>
            </a:r>
            <a:r>
              <a:rPr lang="de-DE" dirty="0" err="1" smtClean="0"/>
              <a:t>IntMatrix</a:t>
            </a:r>
            <a:endParaRPr lang="de-DE" dirty="0" smtClean="0"/>
          </a:p>
          <a:p>
            <a:pPr lvl="1"/>
            <a:r>
              <a:rPr lang="de-DE" dirty="0" err="1" smtClean="0"/>
              <a:t>Length</a:t>
            </a:r>
            <a:r>
              <a:rPr lang="de-DE" dirty="0" smtClean="0"/>
              <a:t>: An </a:t>
            </a:r>
            <a:r>
              <a:rPr lang="de-DE" dirty="0" err="1" smtClean="0"/>
              <a:t>IntValue</a:t>
            </a:r>
            <a:endParaRPr lang="de-DE" dirty="0" smtClean="0"/>
          </a:p>
          <a:p>
            <a:pPr lvl="1"/>
            <a:r>
              <a:rPr lang="de-DE" dirty="0" err="1" smtClean="0"/>
              <a:t>IntegerVector</a:t>
            </a:r>
            <a:r>
              <a:rPr lang="de-DE" dirty="0" smtClean="0"/>
              <a:t>: A </a:t>
            </a:r>
            <a:r>
              <a:rPr lang="de-DE" dirty="0" err="1" smtClean="0"/>
              <a:t>parameter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denotes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name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solution</a:t>
            </a:r>
            <a:endParaRPr lang="de-DE" dirty="0" smtClean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32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1" y="1600200"/>
            <a:ext cx="4038600" cy="34460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Abgerundetes Rechteck 7"/>
          <p:cNvSpPr/>
          <p:nvPr/>
        </p:nvSpPr>
        <p:spPr>
          <a:xfrm>
            <a:off x="6084168" y="2164702"/>
            <a:ext cx="469032" cy="324113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Ellipse 10"/>
          <p:cNvSpPr/>
          <p:nvPr/>
        </p:nvSpPr>
        <p:spPr>
          <a:xfrm>
            <a:off x="6388284" y="2009442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1</a:t>
            </a:r>
            <a:endParaRPr lang="de-DE" b="1" dirty="0"/>
          </a:p>
        </p:txBody>
      </p:sp>
      <p:sp>
        <p:nvSpPr>
          <p:cNvPr id="12" name="Abgerundetes Rechteck 7"/>
          <p:cNvSpPr/>
          <p:nvPr/>
        </p:nvSpPr>
        <p:spPr>
          <a:xfrm>
            <a:off x="4731229" y="2491273"/>
            <a:ext cx="2322714" cy="2677885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3" name="Ellipse 12"/>
          <p:cNvSpPr/>
          <p:nvPr/>
        </p:nvSpPr>
        <p:spPr>
          <a:xfrm>
            <a:off x="6895286" y="5002665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2</a:t>
            </a:r>
            <a:endParaRPr lang="de-DE" b="1" dirty="0"/>
          </a:p>
        </p:txBody>
      </p:sp>
      <p:sp>
        <p:nvSpPr>
          <p:cNvPr id="14" name="Abgerundetes Rechteck 7"/>
          <p:cNvSpPr/>
          <p:nvPr/>
        </p:nvSpPr>
        <p:spPr>
          <a:xfrm>
            <a:off x="7136970" y="2612609"/>
            <a:ext cx="1504427" cy="695093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5" name="Ellipse 14"/>
          <p:cNvSpPr/>
          <p:nvPr/>
        </p:nvSpPr>
        <p:spPr>
          <a:xfrm>
            <a:off x="8488211" y="3149044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3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3200588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Create </a:t>
            </a:r>
            <a:r>
              <a:rPr lang="de-DE" dirty="0" err="1" smtClean="0"/>
              <a:t>those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part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problem</a:t>
            </a:r>
            <a:endParaRPr lang="de-DE" dirty="0" smtClean="0"/>
          </a:p>
          <a:p>
            <a:pPr lvl="1"/>
            <a:r>
              <a:rPr lang="de-DE" dirty="0" smtClean="0"/>
              <a:t>Other </a:t>
            </a:r>
            <a:r>
              <a:rPr lang="de-DE" dirty="0" err="1" smtClean="0"/>
              <a:t>operators</a:t>
            </a:r>
            <a:r>
              <a:rPr lang="de-DE" dirty="0" smtClean="0"/>
              <a:t> </a:t>
            </a:r>
            <a:r>
              <a:rPr lang="de-DE" dirty="0" err="1" smtClean="0"/>
              <a:t>might</a:t>
            </a:r>
            <a:r>
              <a:rPr lang="de-DE" dirty="0" smtClean="0"/>
              <a:t> also </a:t>
            </a:r>
            <a:r>
              <a:rPr lang="de-DE" dirty="0" err="1" smtClean="0"/>
              <a:t>need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access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bounds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33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1150" y="1615413"/>
            <a:ext cx="2552700" cy="2076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Abgerundetes Rechteck 7"/>
          <p:cNvSpPr/>
          <p:nvPr/>
        </p:nvSpPr>
        <p:spPr>
          <a:xfrm>
            <a:off x="5338142" y="1729091"/>
            <a:ext cx="469032" cy="324113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0" name="Ellipse 9"/>
          <p:cNvSpPr/>
          <p:nvPr/>
        </p:nvSpPr>
        <p:spPr>
          <a:xfrm>
            <a:off x="5185742" y="1573831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1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2382296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19" name="Grafik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2182" y="1600200"/>
            <a:ext cx="3338572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Create a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parameter</a:t>
            </a:r>
            <a:endParaRPr lang="de-DE" dirty="0"/>
          </a:p>
          <a:p>
            <a:pPr lvl="1"/>
            <a:r>
              <a:rPr lang="de-DE" dirty="0" err="1" smtClean="0"/>
              <a:t>Choose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parameter</a:t>
            </a:r>
            <a:r>
              <a:rPr lang="de-DE" dirty="0" smtClean="0"/>
              <a:t> </a:t>
            </a:r>
            <a:r>
              <a:rPr lang="de-DE" dirty="0" err="1" smtClean="0"/>
              <a:t>kind</a:t>
            </a:r>
            <a:r>
              <a:rPr lang="de-DE" dirty="0" smtClean="0"/>
              <a:t> (</a:t>
            </a:r>
            <a:r>
              <a:rPr lang="de-DE" dirty="0" err="1" smtClean="0"/>
              <a:t>ValueParameter</a:t>
            </a:r>
            <a:r>
              <a:rPr lang="de-DE" dirty="0" smtClean="0"/>
              <a:t>, </a:t>
            </a:r>
            <a:r>
              <a:rPr lang="de-DE" dirty="0" err="1" smtClean="0"/>
              <a:t>LookupParameter</a:t>
            </a:r>
            <a:r>
              <a:rPr lang="de-DE" dirty="0" smtClean="0"/>
              <a:t>, etc.)</a:t>
            </a:r>
          </a:p>
          <a:p>
            <a:pPr lvl="1"/>
            <a:r>
              <a:rPr lang="de-DE" dirty="0" smtClean="0"/>
              <a:t>Set </a:t>
            </a:r>
            <a:r>
              <a:rPr lang="de-DE" dirty="0" err="1" smtClean="0"/>
              <a:t>the</a:t>
            </a:r>
            <a:r>
              <a:rPr lang="de-DE" dirty="0" smtClean="0"/>
              <a:t> type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value</a:t>
            </a:r>
            <a:r>
              <a:rPr lang="de-DE" dirty="0" smtClean="0"/>
              <a:t> (e.g. </a:t>
            </a:r>
            <a:r>
              <a:rPr lang="de-DE" dirty="0" err="1" smtClean="0"/>
              <a:t>IntMatrix</a:t>
            </a:r>
            <a:r>
              <a:rPr lang="de-DE" dirty="0" smtClean="0"/>
              <a:t>)</a:t>
            </a:r>
          </a:p>
          <a:p>
            <a:pPr lvl="1"/>
            <a:r>
              <a:rPr lang="de-DE" dirty="0" err="1" smtClean="0"/>
              <a:t>Choose</a:t>
            </a:r>
            <a:r>
              <a:rPr lang="de-DE" dirty="0" smtClean="0"/>
              <a:t> a </a:t>
            </a:r>
            <a:r>
              <a:rPr lang="de-DE" dirty="0" err="1" smtClean="0"/>
              <a:t>name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optionally</a:t>
            </a:r>
            <a:r>
              <a:rPr lang="de-DE" dirty="0" smtClean="0"/>
              <a:t> a </a:t>
            </a:r>
            <a:r>
              <a:rPr lang="de-DE" dirty="0" err="1" smtClean="0"/>
              <a:t>description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34</a:t>
            </a:fld>
            <a:endParaRPr lang="de-DE"/>
          </a:p>
        </p:txBody>
      </p:sp>
      <p:sp>
        <p:nvSpPr>
          <p:cNvPr id="10" name="Abgerundetes Rechteck 7"/>
          <p:cNvSpPr/>
          <p:nvPr/>
        </p:nvSpPr>
        <p:spPr>
          <a:xfrm>
            <a:off x="5450110" y="3480318"/>
            <a:ext cx="1249270" cy="205743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Ellipse 10"/>
          <p:cNvSpPr/>
          <p:nvPr/>
        </p:nvSpPr>
        <p:spPr>
          <a:xfrm>
            <a:off x="6534464" y="3325180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1</a:t>
            </a:r>
            <a:endParaRPr lang="de-DE" b="1" dirty="0"/>
          </a:p>
        </p:txBody>
      </p:sp>
      <p:sp>
        <p:nvSpPr>
          <p:cNvPr id="12" name="Abgerundetes Rechteck 7"/>
          <p:cNvSpPr/>
          <p:nvPr/>
        </p:nvSpPr>
        <p:spPr>
          <a:xfrm>
            <a:off x="5220072" y="3916247"/>
            <a:ext cx="736211" cy="232833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3" name="Ellipse 12"/>
          <p:cNvSpPr/>
          <p:nvPr/>
        </p:nvSpPr>
        <p:spPr>
          <a:xfrm>
            <a:off x="5791367" y="3976469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2</a:t>
            </a:r>
            <a:endParaRPr lang="de-DE" b="1" dirty="0"/>
          </a:p>
        </p:txBody>
      </p:sp>
      <p:sp>
        <p:nvSpPr>
          <p:cNvPr id="14" name="Abgerundetes Rechteck 7"/>
          <p:cNvSpPr/>
          <p:nvPr/>
        </p:nvSpPr>
        <p:spPr>
          <a:xfrm>
            <a:off x="7668344" y="3881535"/>
            <a:ext cx="482537" cy="307909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5" name="Ellipse 14"/>
          <p:cNvSpPr/>
          <p:nvPr/>
        </p:nvSpPr>
        <p:spPr>
          <a:xfrm>
            <a:off x="7503428" y="3732224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3</a:t>
            </a:r>
            <a:endParaRPr lang="de-DE" b="1" dirty="0"/>
          </a:p>
        </p:txBody>
      </p:sp>
      <p:sp>
        <p:nvSpPr>
          <p:cNvPr id="16" name="Abgerundetes Rechteck 7"/>
          <p:cNvSpPr/>
          <p:nvPr/>
        </p:nvSpPr>
        <p:spPr>
          <a:xfrm>
            <a:off x="5038530" y="4677502"/>
            <a:ext cx="3205877" cy="983746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7" name="Ellipse 16"/>
          <p:cNvSpPr/>
          <p:nvPr/>
        </p:nvSpPr>
        <p:spPr>
          <a:xfrm>
            <a:off x="8079491" y="4504068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4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2400456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err="1" smtClean="0"/>
              <a:t>When</a:t>
            </a:r>
            <a:r>
              <a:rPr lang="de-DE" dirty="0" smtClean="0"/>
              <a:t> </a:t>
            </a:r>
            <a:r>
              <a:rPr lang="de-DE" dirty="0" err="1" smtClean="0"/>
              <a:t>choosing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type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value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search</a:t>
            </a:r>
            <a:r>
              <a:rPr lang="de-DE" dirty="0" smtClean="0"/>
              <a:t> box </a:t>
            </a:r>
            <a:r>
              <a:rPr lang="de-DE" dirty="0" err="1" smtClean="0"/>
              <a:t>to</a:t>
            </a:r>
            <a:r>
              <a:rPr lang="de-DE" dirty="0" smtClean="0"/>
              <a:t> find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correct</a:t>
            </a:r>
            <a:r>
              <a:rPr lang="de-DE" dirty="0" smtClean="0"/>
              <a:t> type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35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6375" y="1592289"/>
            <a:ext cx="2762250" cy="32956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78058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dirty="0" smtClean="0"/>
              <a:t>Click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newly</a:t>
            </a:r>
            <a:r>
              <a:rPr lang="de-DE" dirty="0" smtClean="0"/>
              <a:t> </a:t>
            </a:r>
            <a:r>
              <a:rPr lang="de-DE" dirty="0" err="1" smtClean="0"/>
              <a:t>created</a:t>
            </a:r>
            <a:r>
              <a:rPr lang="de-DE" dirty="0" smtClean="0"/>
              <a:t> </a:t>
            </a:r>
            <a:r>
              <a:rPr lang="de-DE" dirty="0" err="1" smtClean="0"/>
              <a:t>parameter</a:t>
            </a:r>
            <a:endParaRPr lang="de-DE" dirty="0" smtClean="0"/>
          </a:p>
          <a:p>
            <a:r>
              <a:rPr lang="de-DE" dirty="0" smtClean="0"/>
              <a:t>Set </a:t>
            </a:r>
            <a:r>
              <a:rPr lang="de-DE" dirty="0" err="1" smtClean="0"/>
              <a:t>Rows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1, </a:t>
            </a:r>
            <a:r>
              <a:rPr lang="de-DE" dirty="0" err="1" smtClean="0"/>
              <a:t>set</a:t>
            </a:r>
            <a:r>
              <a:rPr lang="de-DE" dirty="0" smtClean="0"/>
              <a:t> Columns </a:t>
            </a:r>
            <a:r>
              <a:rPr lang="de-DE" dirty="0" err="1" smtClean="0"/>
              <a:t>to</a:t>
            </a:r>
            <a:r>
              <a:rPr lang="de-DE" dirty="0" smtClean="0"/>
              <a:t> 2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insert</a:t>
            </a:r>
            <a:r>
              <a:rPr lang="de-DE" dirty="0" smtClean="0"/>
              <a:t> 0 </a:t>
            </a:r>
            <a:r>
              <a:rPr lang="de-DE" dirty="0" err="1" smtClean="0"/>
              <a:t>and</a:t>
            </a:r>
            <a:r>
              <a:rPr lang="de-DE" dirty="0" smtClean="0"/>
              <a:t> 200 </a:t>
            </a:r>
            <a:r>
              <a:rPr lang="de-DE" dirty="0" err="1" smtClean="0"/>
              <a:t>into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matrix</a:t>
            </a:r>
            <a:endParaRPr lang="de-DE" dirty="0" smtClean="0"/>
          </a:p>
          <a:p>
            <a:r>
              <a:rPr lang="de-DE" dirty="0" smtClean="0"/>
              <a:t>This will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lower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upper</a:t>
            </a:r>
            <a:r>
              <a:rPr lang="de-DE" dirty="0" smtClean="0"/>
              <a:t> </a:t>
            </a:r>
            <a:r>
              <a:rPr lang="de-DE" dirty="0" err="1" smtClean="0"/>
              <a:t>bound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each</a:t>
            </a:r>
            <a:r>
              <a:rPr lang="de-DE" dirty="0" smtClean="0"/>
              <a:t> </a:t>
            </a:r>
            <a:r>
              <a:rPr lang="de-DE" dirty="0" err="1" smtClean="0"/>
              <a:t>dimension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vector</a:t>
            </a:r>
            <a:endParaRPr lang="de-DE" dirty="0" smtClean="0"/>
          </a:p>
          <a:p>
            <a:pPr lvl="1"/>
            <a:r>
              <a:rPr lang="de-DE" dirty="0" err="1" smtClean="0"/>
              <a:t>If</a:t>
            </a:r>
            <a:r>
              <a:rPr lang="de-DE" dirty="0" smtClean="0"/>
              <a:t> </a:t>
            </a:r>
            <a:r>
              <a:rPr lang="de-DE" dirty="0" err="1" smtClean="0"/>
              <a:t>you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less</a:t>
            </a:r>
            <a:r>
              <a:rPr lang="de-DE" dirty="0" smtClean="0"/>
              <a:t> </a:t>
            </a:r>
            <a:r>
              <a:rPr lang="de-DE" dirty="0" err="1" smtClean="0"/>
              <a:t>rows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bounds</a:t>
            </a:r>
            <a:r>
              <a:rPr lang="de-DE" dirty="0" smtClean="0"/>
              <a:t> </a:t>
            </a:r>
            <a:r>
              <a:rPr lang="de-DE" dirty="0" err="1" smtClean="0"/>
              <a:t>than</a:t>
            </a:r>
            <a:r>
              <a:rPr lang="de-DE" dirty="0" smtClean="0"/>
              <a:t> </a:t>
            </a:r>
            <a:r>
              <a:rPr lang="de-DE" dirty="0" err="1" smtClean="0"/>
              <a:t>dimensions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vector</a:t>
            </a:r>
            <a:r>
              <a:rPr lang="de-DE" dirty="0" smtClean="0"/>
              <a:t>,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bounds</a:t>
            </a:r>
            <a:r>
              <a:rPr lang="de-DE" dirty="0" smtClean="0"/>
              <a:t> will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cycled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36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2"/>
          <a:srcRect t="1091"/>
          <a:stretch/>
        </p:blipFill>
        <p:spPr>
          <a:xfrm>
            <a:off x="4648200" y="1600200"/>
            <a:ext cx="4033888" cy="25922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3008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err="1" smtClean="0"/>
              <a:t>Define</a:t>
            </a:r>
            <a:r>
              <a:rPr lang="de-DE" dirty="0" smtClean="0"/>
              <a:t> </a:t>
            </a:r>
            <a:r>
              <a:rPr lang="de-DE" dirty="0" err="1" smtClean="0"/>
              <a:t>another</a:t>
            </a:r>
            <a:r>
              <a:rPr lang="de-DE" dirty="0" smtClean="0"/>
              <a:t> </a:t>
            </a:r>
            <a:r>
              <a:rPr lang="de-DE" dirty="0" err="1" smtClean="0"/>
              <a:t>ValueParameter</a:t>
            </a:r>
            <a:r>
              <a:rPr lang="de-DE" dirty="0" smtClean="0"/>
              <a:t>&lt;T&gt; </a:t>
            </a:r>
            <a:r>
              <a:rPr lang="de-DE" dirty="0" err="1" smtClean="0"/>
              <a:t>of</a:t>
            </a:r>
            <a:r>
              <a:rPr lang="de-DE" dirty="0" smtClean="0"/>
              <a:t> type </a:t>
            </a:r>
            <a:r>
              <a:rPr lang="de-DE" dirty="0" err="1" smtClean="0"/>
              <a:t>IntValue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call</a:t>
            </a:r>
            <a:r>
              <a:rPr lang="de-DE" dirty="0" smtClean="0"/>
              <a:t> </a:t>
            </a:r>
            <a:r>
              <a:rPr lang="de-DE" dirty="0" err="1" smtClean="0"/>
              <a:t>it</a:t>
            </a:r>
            <a:r>
              <a:rPr lang="de-DE" dirty="0" smtClean="0"/>
              <a:t> </a:t>
            </a:r>
            <a:r>
              <a:rPr lang="de-DE" dirty="0" err="1" smtClean="0"/>
              <a:t>Length</a:t>
            </a:r>
            <a:r>
              <a:rPr lang="de-DE" dirty="0" smtClean="0"/>
              <a:t> </a:t>
            </a:r>
          </a:p>
          <a:p>
            <a:r>
              <a:rPr lang="de-DE" dirty="0" smtClean="0"/>
              <a:t>Click OK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37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98214" y="1600200"/>
            <a:ext cx="3338572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84991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Set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value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Length</a:t>
            </a:r>
            <a:r>
              <a:rPr lang="de-DE" dirty="0" smtClean="0"/>
              <a:t> </a:t>
            </a:r>
            <a:r>
              <a:rPr lang="de-DE" dirty="0" err="1" smtClean="0"/>
              <a:t>parameter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6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38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1" y="1597969"/>
            <a:ext cx="4038600" cy="31711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3365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Next </a:t>
            </a:r>
            <a:r>
              <a:rPr lang="de-DE" dirty="0" err="1" smtClean="0"/>
              <a:t>change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evaluator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make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cache</a:t>
            </a:r>
            <a:endParaRPr lang="de-DE" dirty="0" smtClean="0"/>
          </a:p>
          <a:p>
            <a:r>
              <a:rPr lang="de-DE" dirty="0" smtClean="0"/>
              <a:t>Click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Evaluator</a:t>
            </a:r>
            <a:r>
              <a:rPr lang="de-DE" dirty="0" smtClean="0"/>
              <a:t> </a:t>
            </a:r>
            <a:r>
              <a:rPr lang="de-DE" dirty="0" err="1" smtClean="0"/>
              <a:t>parameter</a:t>
            </a:r>
            <a:endParaRPr lang="de-DE" dirty="0"/>
          </a:p>
          <a:p>
            <a:r>
              <a:rPr lang="de-DE" dirty="0" smtClean="0"/>
              <a:t>Click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pencil</a:t>
            </a:r>
            <a:r>
              <a:rPr lang="de-DE" dirty="0" smtClean="0"/>
              <a:t> </a:t>
            </a:r>
            <a:r>
              <a:rPr lang="de-DE" dirty="0" err="1" smtClean="0"/>
              <a:t>icon</a:t>
            </a:r>
            <a:endParaRPr lang="de-DE" dirty="0" smtClean="0"/>
          </a:p>
          <a:p>
            <a:r>
              <a:rPr lang="de-DE" dirty="0" err="1" smtClean="0"/>
              <a:t>Choose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i="1" dirty="0" err="1" smtClean="0"/>
              <a:t>CachedExternalEvaluationValuesCollector</a:t>
            </a:r>
            <a:endParaRPr lang="de-DE" i="1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39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1600200"/>
            <a:ext cx="4038600" cy="32308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Abgerundetes Rechteck 7"/>
          <p:cNvSpPr/>
          <p:nvPr/>
        </p:nvSpPr>
        <p:spPr>
          <a:xfrm>
            <a:off x="6763274" y="2612571"/>
            <a:ext cx="290669" cy="279919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5862" y="1939422"/>
            <a:ext cx="3343275" cy="4191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84602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Objectives </a:t>
            </a:r>
            <a:r>
              <a:rPr lang="en-US" dirty="0"/>
              <a:t>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</a:t>
            </a:r>
            <a:r>
              <a:rPr lang="en-US" dirty="0" smtClean="0"/>
              <a:t>Problems</a:t>
            </a:r>
          </a:p>
          <a:p>
            <a:pPr lvl="3"/>
            <a:endParaRPr lang="en-US" dirty="0"/>
          </a:p>
          <a:p>
            <a:r>
              <a:rPr lang="en-US" b="1" dirty="0" smtClean="0"/>
              <a:t>Demonstration Part I: External Evaluation Problem</a:t>
            </a:r>
          </a:p>
          <a:p>
            <a:r>
              <a:rPr lang="en-US" b="1" dirty="0" smtClean="0"/>
              <a:t>Demonstration Part II: MATLAB and </a:t>
            </a:r>
            <a:r>
              <a:rPr lang="en-US" b="1" dirty="0" err="1" smtClean="0"/>
              <a:t>Scilab</a:t>
            </a:r>
            <a:r>
              <a:rPr lang="en-US" b="1" dirty="0" smtClean="0"/>
              <a:t> Parameter Optimization Problem</a:t>
            </a:r>
          </a:p>
          <a:p>
            <a:r>
              <a:rPr lang="en-US" b="1" dirty="0" smtClean="0"/>
              <a:t>Demonstration Part III: Programmable Problem</a:t>
            </a:r>
            <a:endParaRPr lang="en-US" b="1" dirty="0"/>
          </a:p>
          <a:p>
            <a:pPr lvl="3"/>
            <a:endParaRPr lang="en-US" dirty="0"/>
          </a:p>
          <a:p>
            <a:r>
              <a:rPr lang="en-US" dirty="0"/>
              <a:t>Some Additional Features</a:t>
            </a:r>
          </a:p>
          <a:p>
            <a:r>
              <a:rPr lang="en-US" dirty="0"/>
              <a:t>Planned Features</a:t>
            </a:r>
          </a:p>
          <a:p>
            <a:r>
              <a:rPr lang="en-US" dirty="0"/>
              <a:t>Team</a:t>
            </a:r>
          </a:p>
          <a:p>
            <a:r>
              <a:rPr lang="en-US" dirty="0"/>
              <a:t>Suggested Readings</a:t>
            </a:r>
          </a:p>
          <a:p>
            <a:r>
              <a:rPr lang="en-US" dirty="0"/>
              <a:t>Bibliography</a:t>
            </a:r>
          </a:p>
          <a:p>
            <a:r>
              <a:rPr lang="en-US" dirty="0"/>
              <a:t>Questions &amp; </a:t>
            </a:r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34328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1" dur="indefinite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Collected</a:t>
            </a:r>
            <a:r>
              <a:rPr lang="de-DE" dirty="0" smtClean="0"/>
              <a:t> Values </a:t>
            </a:r>
            <a:r>
              <a:rPr lang="de-DE" dirty="0" err="1" smtClean="0"/>
              <a:t>tab</a:t>
            </a:r>
            <a:r>
              <a:rPr lang="de-DE" dirty="0" smtClean="0"/>
              <a:t>, </a:t>
            </a:r>
            <a:r>
              <a:rPr lang="de-DE" dirty="0" err="1" smtClean="0"/>
              <a:t>click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add</a:t>
            </a:r>
            <a:r>
              <a:rPr lang="de-DE" dirty="0" smtClean="0"/>
              <a:t> a </a:t>
            </a:r>
            <a:r>
              <a:rPr lang="de-DE" dirty="0" err="1" smtClean="0"/>
              <a:t>LookupParameter</a:t>
            </a:r>
            <a:r>
              <a:rPr lang="de-DE" dirty="0" smtClean="0"/>
              <a:t>&lt;T&gt; </a:t>
            </a:r>
            <a:r>
              <a:rPr lang="de-DE" dirty="0" err="1" smtClean="0"/>
              <a:t>with</a:t>
            </a:r>
            <a:r>
              <a:rPr lang="de-DE" dirty="0" smtClean="0"/>
              <a:t> T </a:t>
            </a:r>
            <a:r>
              <a:rPr lang="de-DE" dirty="0" err="1" smtClean="0"/>
              <a:t>being</a:t>
            </a:r>
            <a:r>
              <a:rPr lang="de-DE" dirty="0" smtClean="0"/>
              <a:t> an </a:t>
            </a:r>
            <a:r>
              <a:rPr lang="de-DE" dirty="0" err="1" smtClean="0"/>
              <a:t>IntegerVector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call</a:t>
            </a:r>
            <a:r>
              <a:rPr lang="de-DE" dirty="0" smtClean="0"/>
              <a:t> </a:t>
            </a:r>
            <a:r>
              <a:rPr lang="de-DE" dirty="0" err="1" smtClean="0"/>
              <a:t>it</a:t>
            </a:r>
            <a:r>
              <a:rPr lang="de-DE" dirty="0" smtClean="0"/>
              <a:t> „</a:t>
            </a:r>
            <a:r>
              <a:rPr lang="de-DE" dirty="0" err="1" smtClean="0"/>
              <a:t>IntegerVector</a:t>
            </a:r>
            <a:r>
              <a:rPr lang="de-DE" dirty="0" smtClean="0"/>
              <a:t>“</a:t>
            </a:r>
          </a:p>
          <a:p>
            <a:r>
              <a:rPr lang="de-DE" dirty="0" smtClean="0"/>
              <a:t>The </a:t>
            </a:r>
            <a:r>
              <a:rPr lang="de-DE" dirty="0" err="1" smtClean="0"/>
              <a:t>evaluator</a:t>
            </a:r>
            <a:r>
              <a:rPr lang="de-DE" dirty="0" smtClean="0"/>
              <a:t> will </a:t>
            </a:r>
            <a:r>
              <a:rPr lang="de-DE" dirty="0" err="1" smtClean="0"/>
              <a:t>look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this</a:t>
            </a:r>
            <a:r>
              <a:rPr lang="de-DE" dirty="0" smtClean="0"/>
              <a:t> </a:t>
            </a:r>
            <a:r>
              <a:rPr lang="de-DE" dirty="0" err="1" smtClean="0"/>
              <a:t>data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transmit</a:t>
            </a:r>
            <a:r>
              <a:rPr lang="de-DE" dirty="0" smtClean="0"/>
              <a:t> </a:t>
            </a:r>
            <a:r>
              <a:rPr lang="de-DE" dirty="0" err="1" smtClean="0"/>
              <a:t>it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simulation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40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1769" y="1600199"/>
            <a:ext cx="3831462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Abgerundetes Rechteck 7"/>
          <p:cNvSpPr/>
          <p:nvPr/>
        </p:nvSpPr>
        <p:spPr>
          <a:xfrm>
            <a:off x="4856179" y="2302051"/>
            <a:ext cx="275658" cy="273198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0" name="Abgerundetes Rechteck 7"/>
          <p:cNvSpPr/>
          <p:nvPr/>
        </p:nvSpPr>
        <p:spPr>
          <a:xfrm>
            <a:off x="6177898" y="2864498"/>
            <a:ext cx="1249270" cy="205743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Ellipse 10"/>
          <p:cNvSpPr/>
          <p:nvPr/>
        </p:nvSpPr>
        <p:spPr>
          <a:xfrm>
            <a:off x="7262252" y="2709360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1</a:t>
            </a:r>
            <a:endParaRPr lang="de-DE" b="1" dirty="0"/>
          </a:p>
        </p:txBody>
      </p:sp>
      <p:sp>
        <p:nvSpPr>
          <p:cNvPr id="12" name="Abgerundetes Rechteck 7"/>
          <p:cNvSpPr/>
          <p:nvPr/>
        </p:nvSpPr>
        <p:spPr>
          <a:xfrm>
            <a:off x="5966521" y="3645659"/>
            <a:ext cx="981743" cy="232833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3" name="Ellipse 12"/>
          <p:cNvSpPr/>
          <p:nvPr/>
        </p:nvSpPr>
        <p:spPr>
          <a:xfrm>
            <a:off x="6796016" y="3693431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2</a:t>
            </a:r>
            <a:endParaRPr lang="de-DE" b="1" dirty="0"/>
          </a:p>
        </p:txBody>
      </p:sp>
      <p:sp>
        <p:nvSpPr>
          <p:cNvPr id="14" name="Abgerundetes Rechteck 7"/>
          <p:cNvSpPr/>
          <p:nvPr/>
        </p:nvSpPr>
        <p:spPr>
          <a:xfrm>
            <a:off x="7770981" y="3610948"/>
            <a:ext cx="482537" cy="307909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5" name="Ellipse 14"/>
          <p:cNvSpPr/>
          <p:nvPr/>
        </p:nvSpPr>
        <p:spPr>
          <a:xfrm>
            <a:off x="7606065" y="3461637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3</a:t>
            </a:r>
            <a:endParaRPr lang="de-DE" b="1" dirty="0"/>
          </a:p>
        </p:txBody>
      </p:sp>
      <p:sp>
        <p:nvSpPr>
          <p:cNvPr id="16" name="Abgerundetes Rechteck 7"/>
          <p:cNvSpPr/>
          <p:nvPr/>
        </p:nvSpPr>
        <p:spPr>
          <a:xfrm>
            <a:off x="5747656" y="4506686"/>
            <a:ext cx="2575249" cy="989045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7" name="Ellipse 16"/>
          <p:cNvSpPr/>
          <p:nvPr/>
        </p:nvSpPr>
        <p:spPr>
          <a:xfrm>
            <a:off x="8164247" y="4348028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4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3473908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Click on </a:t>
            </a:r>
            <a:r>
              <a:rPr lang="de-DE" dirty="0" err="1" smtClean="0"/>
              <a:t>the</a:t>
            </a:r>
            <a:r>
              <a:rPr lang="de-DE" dirty="0" smtClean="0"/>
              <a:t> Cache </a:t>
            </a:r>
            <a:r>
              <a:rPr lang="de-DE" dirty="0" err="1" smtClean="0"/>
              <a:t>parameter</a:t>
            </a:r>
            <a:endParaRPr lang="de-DE" dirty="0" smtClean="0"/>
          </a:p>
          <a:p>
            <a:r>
              <a:rPr lang="de-DE" dirty="0" smtClean="0"/>
              <a:t>Click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pencil</a:t>
            </a:r>
            <a:r>
              <a:rPr lang="de-DE" dirty="0" smtClean="0"/>
              <a:t> </a:t>
            </a:r>
            <a:r>
              <a:rPr lang="de-DE" dirty="0" err="1" smtClean="0"/>
              <a:t>icon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assign</a:t>
            </a:r>
            <a:r>
              <a:rPr lang="de-DE" dirty="0" smtClean="0"/>
              <a:t> a </a:t>
            </a:r>
            <a:r>
              <a:rPr lang="de-DE" dirty="0" err="1" smtClean="0"/>
              <a:t>value</a:t>
            </a:r>
            <a:endParaRPr lang="de-DE" dirty="0" smtClean="0"/>
          </a:p>
          <a:p>
            <a:pPr lvl="1"/>
            <a:r>
              <a:rPr lang="de-DE" dirty="0" smtClean="0"/>
              <a:t>A </a:t>
            </a:r>
            <a:r>
              <a:rPr lang="de-DE" dirty="0" err="1" smtClean="0"/>
              <a:t>dialog</a:t>
            </a:r>
            <a:r>
              <a:rPr lang="de-DE" dirty="0" smtClean="0"/>
              <a:t> will </a:t>
            </a:r>
            <a:r>
              <a:rPr lang="de-DE" dirty="0" err="1" smtClean="0"/>
              <a:t>pop</a:t>
            </a:r>
            <a:r>
              <a:rPr lang="de-DE" dirty="0" smtClean="0"/>
              <a:t> </a:t>
            </a:r>
            <a:r>
              <a:rPr lang="de-DE" dirty="0" err="1" smtClean="0"/>
              <a:t>up</a:t>
            </a:r>
            <a:endParaRPr lang="de-DE" dirty="0" smtClean="0"/>
          </a:p>
          <a:p>
            <a:r>
              <a:rPr lang="de-DE" dirty="0" smtClean="0"/>
              <a:t>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dialog</a:t>
            </a:r>
            <a:r>
              <a:rPr lang="de-DE" dirty="0" smtClean="0"/>
              <a:t> </a:t>
            </a:r>
            <a:r>
              <a:rPr lang="de-DE" dirty="0" err="1" smtClean="0"/>
              <a:t>select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EvaluationCache</a:t>
            </a:r>
            <a:endParaRPr lang="de-DE" dirty="0"/>
          </a:p>
          <a:p>
            <a:r>
              <a:rPr lang="de-DE" dirty="0" smtClean="0"/>
              <a:t>Click Ok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41</a:t>
            </a:fld>
            <a:endParaRPr lang="de-DE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1" y="1600200"/>
            <a:ext cx="4038600" cy="40152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Abgerundetes Rechteck 7"/>
          <p:cNvSpPr/>
          <p:nvPr/>
        </p:nvSpPr>
        <p:spPr>
          <a:xfrm>
            <a:off x="6709725" y="2249084"/>
            <a:ext cx="428193" cy="270182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Abgerundetes Rechteck 7"/>
          <p:cNvSpPr/>
          <p:nvPr/>
        </p:nvSpPr>
        <p:spPr>
          <a:xfrm>
            <a:off x="6288799" y="3284984"/>
            <a:ext cx="1089552" cy="270182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2" name="Abgerundetes Rechteck 7"/>
          <p:cNvSpPr/>
          <p:nvPr/>
        </p:nvSpPr>
        <p:spPr>
          <a:xfrm>
            <a:off x="4682479" y="1844824"/>
            <a:ext cx="753617" cy="270182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3" name="Ellipse 12"/>
          <p:cNvSpPr/>
          <p:nvPr/>
        </p:nvSpPr>
        <p:spPr>
          <a:xfrm>
            <a:off x="5284365" y="1686166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1</a:t>
            </a:r>
            <a:endParaRPr lang="de-DE" b="1" dirty="0"/>
          </a:p>
        </p:txBody>
      </p:sp>
      <p:sp>
        <p:nvSpPr>
          <p:cNvPr id="14" name="Ellipse 13"/>
          <p:cNvSpPr/>
          <p:nvPr/>
        </p:nvSpPr>
        <p:spPr>
          <a:xfrm>
            <a:off x="6979298" y="2090426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2</a:t>
            </a:r>
            <a:endParaRPr lang="de-DE" b="1" dirty="0"/>
          </a:p>
        </p:txBody>
      </p:sp>
      <p:sp>
        <p:nvSpPr>
          <p:cNvPr id="15" name="Ellipse 14"/>
          <p:cNvSpPr/>
          <p:nvPr/>
        </p:nvSpPr>
        <p:spPr>
          <a:xfrm>
            <a:off x="7248594" y="3120570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3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3115004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de-DE" dirty="0"/>
              <a:t>The </a:t>
            </a:r>
            <a:r>
              <a:rPr lang="de-DE" dirty="0" err="1"/>
              <a:t>cache</a:t>
            </a:r>
            <a:r>
              <a:rPr lang="de-DE" dirty="0"/>
              <a:t> will </a:t>
            </a:r>
            <a:r>
              <a:rPr lang="de-DE" dirty="0" err="1"/>
              <a:t>store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solution</a:t>
            </a:r>
            <a:r>
              <a:rPr lang="de-DE" dirty="0"/>
              <a:t> </a:t>
            </a:r>
            <a:r>
              <a:rPr lang="de-DE" dirty="0" err="1"/>
              <a:t>message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returned</a:t>
            </a:r>
            <a:r>
              <a:rPr lang="de-DE" dirty="0"/>
              <a:t> </a:t>
            </a:r>
            <a:r>
              <a:rPr lang="de-DE" dirty="0" err="1"/>
              <a:t>quality</a:t>
            </a:r>
            <a:endParaRPr lang="de-DE" dirty="0"/>
          </a:p>
          <a:p>
            <a:r>
              <a:rPr lang="de-DE" dirty="0"/>
              <a:t>New </a:t>
            </a:r>
            <a:r>
              <a:rPr lang="de-DE" dirty="0" err="1"/>
              <a:t>solution</a:t>
            </a:r>
            <a:r>
              <a:rPr lang="de-DE" dirty="0"/>
              <a:t> </a:t>
            </a:r>
            <a:r>
              <a:rPr lang="de-DE" dirty="0" err="1"/>
              <a:t>messages</a:t>
            </a:r>
            <a:r>
              <a:rPr lang="de-DE" dirty="0"/>
              <a:t> will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compared</a:t>
            </a:r>
            <a:r>
              <a:rPr lang="de-DE" dirty="0"/>
              <a:t> </a:t>
            </a:r>
            <a:r>
              <a:rPr lang="de-DE" dirty="0" err="1"/>
              <a:t>against</a:t>
            </a:r>
            <a:r>
              <a:rPr lang="de-DE" dirty="0"/>
              <a:t> </a:t>
            </a:r>
            <a:r>
              <a:rPr lang="de-DE" dirty="0" err="1"/>
              <a:t>those</a:t>
            </a:r>
            <a:r>
              <a:rPr lang="de-DE" dirty="0"/>
              <a:t> </a:t>
            </a:r>
            <a:r>
              <a:rPr lang="de-DE" dirty="0" err="1"/>
              <a:t>already</a:t>
            </a:r>
            <a:r>
              <a:rPr lang="de-DE" dirty="0"/>
              <a:t> </a:t>
            </a:r>
            <a:r>
              <a:rPr lang="de-DE" dirty="0" err="1"/>
              <a:t>inside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cache</a:t>
            </a:r>
            <a:endParaRPr lang="de-DE" dirty="0"/>
          </a:p>
          <a:p>
            <a:endParaRPr lang="de-DE" dirty="0" smtClean="0"/>
          </a:p>
          <a:p>
            <a:r>
              <a:rPr lang="de-DE" dirty="0" smtClean="0"/>
              <a:t>The </a:t>
            </a:r>
            <a:r>
              <a:rPr lang="de-DE" dirty="0" err="1" smtClean="0"/>
              <a:t>capacity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cache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adjusted</a:t>
            </a:r>
            <a:endParaRPr lang="de-DE" dirty="0"/>
          </a:p>
          <a:p>
            <a:r>
              <a:rPr lang="de-DE" dirty="0" err="1" smtClean="0"/>
              <a:t>PersistentCache</a:t>
            </a:r>
            <a:r>
              <a:rPr lang="de-DE" dirty="0" smtClean="0"/>
              <a:t> </a:t>
            </a:r>
            <a:r>
              <a:rPr lang="de-DE" dirty="0" err="1" smtClean="0"/>
              <a:t>determines</a:t>
            </a:r>
            <a:r>
              <a:rPr lang="de-DE" dirty="0" smtClean="0"/>
              <a:t> </a:t>
            </a:r>
            <a:r>
              <a:rPr lang="de-DE" dirty="0" err="1" smtClean="0"/>
              <a:t>if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cache</a:t>
            </a:r>
            <a:r>
              <a:rPr lang="de-DE" dirty="0" smtClean="0"/>
              <a:t> </a:t>
            </a:r>
            <a:r>
              <a:rPr lang="de-DE" dirty="0" err="1" smtClean="0"/>
              <a:t>should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stored</a:t>
            </a:r>
            <a:r>
              <a:rPr lang="de-DE" dirty="0" smtClean="0"/>
              <a:t> </a:t>
            </a:r>
            <a:r>
              <a:rPr lang="de-DE" dirty="0" err="1" smtClean="0"/>
              <a:t>when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algorithm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saved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42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7787" y="1600200"/>
            <a:ext cx="3019425" cy="2381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94922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err="1" smtClean="0"/>
              <a:t>Let‘s</a:t>
            </a:r>
            <a:r>
              <a:rPr lang="de-DE" dirty="0" smtClean="0"/>
              <a:t> </a:t>
            </a:r>
            <a:r>
              <a:rPr lang="de-DE" dirty="0" err="1" smtClean="0"/>
              <a:t>add</a:t>
            </a:r>
            <a:r>
              <a:rPr lang="de-DE" dirty="0" smtClean="0"/>
              <a:t> </a:t>
            </a:r>
            <a:r>
              <a:rPr lang="de-DE" dirty="0" err="1" smtClean="0"/>
              <a:t>some</a:t>
            </a:r>
            <a:r>
              <a:rPr lang="de-DE" dirty="0" smtClean="0"/>
              <a:t> </a:t>
            </a:r>
            <a:r>
              <a:rPr lang="de-DE" dirty="0" err="1" smtClean="0"/>
              <a:t>operators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algorithms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manipulate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solution</a:t>
            </a:r>
            <a:endParaRPr lang="de-DE" dirty="0" smtClean="0"/>
          </a:p>
          <a:p>
            <a:r>
              <a:rPr lang="de-DE" dirty="0" smtClean="0"/>
              <a:t>Click on </a:t>
            </a:r>
            <a:r>
              <a:rPr lang="de-DE" dirty="0" err="1" smtClean="0"/>
              <a:t>the</a:t>
            </a:r>
            <a:r>
              <a:rPr lang="de-DE" dirty="0" smtClean="0"/>
              <a:t> Operators </a:t>
            </a:r>
            <a:r>
              <a:rPr lang="de-DE" dirty="0" err="1" smtClean="0"/>
              <a:t>parameter</a:t>
            </a:r>
            <a:endParaRPr lang="de-DE" dirty="0" smtClean="0"/>
          </a:p>
          <a:p>
            <a:r>
              <a:rPr lang="de-DE" dirty="0" smtClean="0"/>
              <a:t>Click on </a:t>
            </a:r>
            <a:r>
              <a:rPr lang="de-DE" dirty="0" err="1" smtClean="0"/>
              <a:t>the</a:t>
            </a:r>
            <a:r>
              <a:rPr lang="de-DE" dirty="0" smtClean="0"/>
              <a:t> + </a:t>
            </a:r>
            <a:r>
              <a:rPr lang="de-DE" dirty="0" err="1" smtClean="0"/>
              <a:t>icon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add</a:t>
            </a:r>
            <a:r>
              <a:rPr lang="de-DE" dirty="0" smtClean="0"/>
              <a:t> </a:t>
            </a:r>
            <a:r>
              <a:rPr lang="de-DE" dirty="0" err="1" smtClean="0"/>
              <a:t>some</a:t>
            </a:r>
            <a:r>
              <a:rPr lang="de-DE" dirty="0" smtClean="0"/>
              <a:t> </a:t>
            </a:r>
            <a:r>
              <a:rPr lang="de-DE" dirty="0" err="1" smtClean="0"/>
              <a:t>operators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43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1" y="1600200"/>
            <a:ext cx="4038600" cy="33792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Abgerundetes Rechteck 7"/>
          <p:cNvSpPr/>
          <p:nvPr/>
        </p:nvSpPr>
        <p:spPr>
          <a:xfrm>
            <a:off x="6569766" y="2957803"/>
            <a:ext cx="428193" cy="242597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0" name="Abgerundetes Rechteck 7"/>
          <p:cNvSpPr/>
          <p:nvPr/>
        </p:nvSpPr>
        <p:spPr>
          <a:xfrm>
            <a:off x="4718719" y="2696783"/>
            <a:ext cx="1308857" cy="270182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Ellipse 10"/>
          <p:cNvSpPr/>
          <p:nvPr/>
        </p:nvSpPr>
        <p:spPr>
          <a:xfrm>
            <a:off x="5861142" y="2538125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1</a:t>
            </a:r>
            <a:endParaRPr lang="de-DE" b="1" dirty="0"/>
          </a:p>
        </p:txBody>
      </p:sp>
      <p:sp>
        <p:nvSpPr>
          <p:cNvPr id="12" name="Ellipse 11"/>
          <p:cNvSpPr/>
          <p:nvPr/>
        </p:nvSpPr>
        <p:spPr>
          <a:xfrm>
            <a:off x="6411107" y="3041743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2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148082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de-DE" sz="2400" dirty="0" smtClean="0"/>
              <a:t>Valid </a:t>
            </a:r>
            <a:r>
              <a:rPr lang="de-DE" sz="2400" dirty="0" err="1" smtClean="0"/>
              <a:t>operators</a:t>
            </a:r>
            <a:r>
              <a:rPr lang="de-DE" sz="2400" dirty="0" smtClean="0"/>
              <a:t> </a:t>
            </a:r>
            <a:r>
              <a:rPr lang="de-DE" sz="2400" dirty="0" err="1" smtClean="0"/>
              <a:t>are</a:t>
            </a:r>
            <a:r>
              <a:rPr lang="de-DE" sz="2400" dirty="0" smtClean="0"/>
              <a:t> </a:t>
            </a:r>
            <a:r>
              <a:rPr lang="de-DE" sz="2400" dirty="0" err="1" smtClean="0"/>
              <a:t>those</a:t>
            </a:r>
            <a:r>
              <a:rPr lang="de-DE" sz="2400" dirty="0" smtClean="0"/>
              <a:t> </a:t>
            </a:r>
            <a:r>
              <a:rPr lang="de-DE" sz="2400" dirty="0" err="1" smtClean="0"/>
              <a:t>inside</a:t>
            </a:r>
            <a:r>
              <a:rPr lang="de-DE" sz="2400" dirty="0" smtClean="0"/>
              <a:t> </a:t>
            </a:r>
            <a:r>
              <a:rPr lang="de-DE" sz="2400" dirty="0" err="1" smtClean="0"/>
              <a:t>the</a:t>
            </a:r>
            <a:r>
              <a:rPr lang="de-DE" sz="2400" dirty="0" smtClean="0"/>
              <a:t> </a:t>
            </a:r>
            <a:r>
              <a:rPr lang="de-DE" sz="2400" dirty="0" err="1" smtClean="0"/>
              <a:t>plugin</a:t>
            </a:r>
            <a:r>
              <a:rPr lang="de-DE" sz="2400" dirty="0" smtClean="0"/>
              <a:t> </a:t>
            </a:r>
            <a:r>
              <a:rPr lang="de-DE" sz="2400" i="1" dirty="0" err="1" smtClean="0"/>
              <a:t>HeuristicLab.Encodings.IntegerVectorEncoding</a:t>
            </a:r>
            <a:endParaRPr lang="de-DE" sz="2400" i="1" dirty="0" smtClean="0"/>
          </a:p>
          <a:p>
            <a:r>
              <a:rPr lang="de-DE" sz="2400" dirty="0" smtClean="0"/>
              <a:t>Create a </a:t>
            </a:r>
            <a:r>
              <a:rPr lang="de-DE" sz="2400" i="1" dirty="0" err="1" smtClean="0"/>
              <a:t>RoundedBlendAlphaBetaCrossover</a:t>
            </a:r>
            <a:endParaRPr lang="de-DE" sz="2400" i="1" dirty="0" smtClean="0"/>
          </a:p>
          <a:p>
            <a:r>
              <a:rPr lang="de-DE" sz="2400" dirty="0" err="1" smtClean="0"/>
              <a:t>Then</a:t>
            </a:r>
            <a:r>
              <a:rPr lang="de-DE" sz="2400" dirty="0" smtClean="0"/>
              <a:t> </a:t>
            </a:r>
            <a:r>
              <a:rPr lang="de-DE" sz="2400" dirty="0" err="1" smtClean="0"/>
              <a:t>add</a:t>
            </a:r>
            <a:r>
              <a:rPr lang="de-DE" sz="2400" dirty="0" smtClean="0"/>
              <a:t> a </a:t>
            </a:r>
            <a:r>
              <a:rPr lang="de-DE" sz="2400" i="1" dirty="0" err="1" smtClean="0"/>
              <a:t>UniformSomePositionsManipulator</a:t>
            </a:r>
            <a:r>
              <a:rPr lang="de-DE" sz="2400" dirty="0" smtClean="0"/>
              <a:t> </a:t>
            </a:r>
            <a:r>
              <a:rPr lang="de-DE" sz="2400" dirty="0" err="1" smtClean="0"/>
              <a:t>to</a:t>
            </a:r>
            <a:r>
              <a:rPr lang="de-DE" sz="2400" dirty="0" smtClean="0"/>
              <a:t> </a:t>
            </a:r>
            <a:r>
              <a:rPr lang="de-DE" sz="2400" dirty="0" err="1" smtClean="0"/>
              <a:t>the</a:t>
            </a:r>
            <a:r>
              <a:rPr lang="de-DE" sz="2400" dirty="0" smtClean="0"/>
              <a:t> </a:t>
            </a:r>
            <a:r>
              <a:rPr lang="de-DE" sz="2400" dirty="0" err="1" smtClean="0"/>
              <a:t>list</a:t>
            </a:r>
            <a:r>
              <a:rPr lang="de-DE" sz="2400" dirty="0" smtClean="0"/>
              <a:t> </a:t>
            </a:r>
            <a:r>
              <a:rPr lang="de-DE" sz="2400" dirty="0" err="1" smtClean="0"/>
              <a:t>of</a:t>
            </a:r>
            <a:r>
              <a:rPr lang="de-DE" sz="2400" dirty="0" smtClean="0"/>
              <a:t> </a:t>
            </a:r>
            <a:r>
              <a:rPr lang="de-DE" sz="2400" dirty="0" err="1" smtClean="0"/>
              <a:t>operators</a:t>
            </a:r>
            <a:endParaRPr lang="de-DE" sz="2400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44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7486" y="1600200"/>
            <a:ext cx="3400028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10" name="Gerade Verbindung mit Pfeil 9"/>
          <p:cNvCxnSpPr/>
          <p:nvPr/>
        </p:nvCxnSpPr>
        <p:spPr>
          <a:xfrm>
            <a:off x="5220072" y="3140968"/>
            <a:ext cx="288032" cy="0"/>
          </a:xfrm>
          <a:prstGeom prst="straightConnector1">
            <a:avLst/>
          </a:prstGeom>
          <a:noFill/>
          <a:ln w="508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1" name="Gerade Verbindung mit Pfeil 10"/>
          <p:cNvCxnSpPr/>
          <p:nvPr/>
        </p:nvCxnSpPr>
        <p:spPr>
          <a:xfrm>
            <a:off x="5220072" y="4680519"/>
            <a:ext cx="288032" cy="0"/>
          </a:xfrm>
          <a:prstGeom prst="straightConnector1">
            <a:avLst/>
          </a:prstGeom>
          <a:noFill/>
          <a:ln w="508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2395617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 smtClean="0"/>
              <a:t>Check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hidden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operators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you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added</a:t>
            </a:r>
            <a:endParaRPr lang="de-DE" dirty="0" smtClean="0"/>
          </a:p>
          <a:p>
            <a:r>
              <a:rPr lang="de-DE" dirty="0" smtClean="0"/>
              <a:t>The </a:t>
            </a:r>
            <a:r>
              <a:rPr lang="de-DE" dirty="0" err="1" smtClean="0"/>
              <a:t>names</a:t>
            </a:r>
            <a:r>
              <a:rPr lang="de-DE" dirty="0" smtClean="0"/>
              <a:t> must </a:t>
            </a:r>
            <a:r>
              <a:rPr lang="de-DE" dirty="0" err="1" smtClean="0"/>
              <a:t>match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you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already</a:t>
            </a:r>
            <a:r>
              <a:rPr lang="de-DE" dirty="0" smtClean="0"/>
              <a:t> </a:t>
            </a:r>
            <a:r>
              <a:rPr lang="de-DE" dirty="0" err="1" smtClean="0"/>
              <a:t>defined</a:t>
            </a:r>
            <a:endParaRPr lang="de-DE" dirty="0" smtClean="0"/>
          </a:p>
          <a:p>
            <a:r>
              <a:rPr lang="de-DE" dirty="0" err="1" smtClean="0"/>
              <a:t>If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names</a:t>
            </a:r>
            <a:r>
              <a:rPr lang="de-DE" dirty="0" smtClean="0"/>
              <a:t> do not </a:t>
            </a:r>
            <a:r>
              <a:rPr lang="de-DE" dirty="0" err="1" smtClean="0"/>
              <a:t>match</a:t>
            </a:r>
            <a:r>
              <a:rPr lang="de-DE" dirty="0" smtClean="0"/>
              <a:t>, </a:t>
            </a:r>
            <a:r>
              <a:rPr lang="de-DE" dirty="0" err="1" smtClean="0"/>
              <a:t>adjust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ActualName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parameter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45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1600201"/>
            <a:ext cx="4038600" cy="3162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9" name="Gerade Verbindung mit Pfeil 8"/>
          <p:cNvCxnSpPr/>
          <p:nvPr/>
        </p:nvCxnSpPr>
        <p:spPr>
          <a:xfrm>
            <a:off x="6069158" y="3896748"/>
            <a:ext cx="288032" cy="0"/>
          </a:xfrm>
          <a:prstGeom prst="straightConnector1">
            <a:avLst/>
          </a:prstGeom>
          <a:noFill/>
          <a:ln w="508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0" name="Textfeld 9"/>
          <p:cNvSpPr txBox="1"/>
          <p:nvPr/>
        </p:nvSpPr>
        <p:spPr>
          <a:xfrm>
            <a:off x="4639279" y="3573582"/>
            <a:ext cx="14298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dirty="0" err="1" smtClean="0">
                <a:solidFill>
                  <a:srgbClr val="FF0000"/>
                </a:solidFill>
              </a:rPr>
              <a:t>Provided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by</a:t>
            </a:r>
            <a:endParaRPr lang="de-DE" dirty="0">
              <a:solidFill>
                <a:srgbClr val="FF0000"/>
              </a:solidFill>
            </a:endParaRPr>
          </a:p>
          <a:p>
            <a:pPr algn="r"/>
            <a:r>
              <a:rPr lang="de-DE" dirty="0" err="1" smtClean="0">
                <a:solidFill>
                  <a:srgbClr val="FF0000"/>
                </a:solidFill>
              </a:rPr>
              <a:t>the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Evaluator</a:t>
            </a:r>
            <a:endParaRPr lang="de-D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7215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dirty="0" err="1" smtClean="0"/>
              <a:t>Now</a:t>
            </a:r>
            <a:r>
              <a:rPr lang="de-DE" dirty="0" smtClean="0"/>
              <a:t> </a:t>
            </a:r>
            <a:r>
              <a:rPr lang="de-DE" dirty="0" err="1" smtClean="0"/>
              <a:t>set</a:t>
            </a:r>
            <a:r>
              <a:rPr lang="de-DE" dirty="0" smtClean="0"/>
              <a:t> </a:t>
            </a:r>
            <a:r>
              <a:rPr lang="de-DE" dirty="0" err="1" smtClean="0"/>
              <a:t>up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client</a:t>
            </a:r>
            <a:r>
              <a:rPr lang="de-DE" dirty="0" smtClean="0"/>
              <a:t> </a:t>
            </a:r>
            <a:r>
              <a:rPr lang="de-DE" dirty="0" err="1" smtClean="0"/>
              <a:t>machine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runs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simulation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endParaRPr lang="de-DE" dirty="0" smtClean="0"/>
          </a:p>
          <a:p>
            <a:r>
              <a:rPr lang="de-DE" dirty="0" smtClean="0"/>
              <a:t>Click on </a:t>
            </a:r>
            <a:r>
              <a:rPr lang="de-DE" dirty="0" err="1" smtClean="0"/>
              <a:t>the</a:t>
            </a:r>
            <a:r>
              <a:rPr lang="de-DE" dirty="0" smtClean="0"/>
              <a:t> Client </a:t>
            </a:r>
            <a:r>
              <a:rPr lang="de-DE" dirty="0" err="1" smtClean="0"/>
              <a:t>parameter</a:t>
            </a:r>
            <a:endParaRPr lang="de-DE" dirty="0" smtClean="0"/>
          </a:p>
          <a:p>
            <a:r>
              <a:rPr lang="de-DE" dirty="0" smtClean="0"/>
              <a:t>Click on </a:t>
            </a:r>
            <a:r>
              <a:rPr lang="de-DE" dirty="0" err="1" smtClean="0"/>
              <a:t>EvaluationServiceClient</a:t>
            </a:r>
            <a:endParaRPr lang="de-DE" dirty="0" smtClean="0"/>
          </a:p>
          <a:p>
            <a:r>
              <a:rPr lang="de-DE" dirty="0" smtClean="0"/>
              <a:t>Click on </a:t>
            </a:r>
            <a:r>
              <a:rPr lang="de-DE" dirty="0" err="1" smtClean="0"/>
              <a:t>the</a:t>
            </a:r>
            <a:r>
              <a:rPr lang="de-DE" dirty="0" smtClean="0"/>
              <a:t> Channel </a:t>
            </a:r>
            <a:r>
              <a:rPr lang="de-DE" dirty="0" err="1" smtClean="0"/>
              <a:t>parameter</a:t>
            </a:r>
            <a:endParaRPr lang="de-DE" dirty="0" smtClean="0"/>
          </a:p>
          <a:p>
            <a:r>
              <a:rPr lang="de-DE" dirty="0" smtClean="0"/>
              <a:t>Click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pencil</a:t>
            </a:r>
            <a:r>
              <a:rPr lang="de-DE" dirty="0" smtClean="0"/>
              <a:t> </a:t>
            </a:r>
            <a:r>
              <a:rPr lang="de-DE" dirty="0" err="1" smtClean="0"/>
              <a:t>icon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set</a:t>
            </a:r>
            <a:r>
              <a:rPr lang="de-DE" dirty="0" smtClean="0"/>
              <a:t> a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channel</a:t>
            </a:r>
            <a:endParaRPr lang="de-DE" dirty="0" smtClean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46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1" y="1595175"/>
            <a:ext cx="4038600" cy="37576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Abgerundetes Rechteck 7"/>
          <p:cNvSpPr/>
          <p:nvPr/>
        </p:nvSpPr>
        <p:spPr>
          <a:xfrm>
            <a:off x="4793363" y="2790089"/>
            <a:ext cx="1131575" cy="223699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0" name="Abgerundetes Rechteck 7"/>
          <p:cNvSpPr/>
          <p:nvPr/>
        </p:nvSpPr>
        <p:spPr>
          <a:xfrm>
            <a:off x="6066453" y="3418135"/>
            <a:ext cx="726233" cy="192812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Abgerundetes Rechteck 7"/>
          <p:cNvSpPr/>
          <p:nvPr/>
        </p:nvSpPr>
        <p:spPr>
          <a:xfrm>
            <a:off x="7449243" y="4005063"/>
            <a:ext cx="229851" cy="221703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6773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Select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EvaluationTCPChannel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communicating</a:t>
            </a:r>
            <a:r>
              <a:rPr lang="de-DE" dirty="0" smtClean="0"/>
              <a:t> </a:t>
            </a:r>
            <a:r>
              <a:rPr lang="de-DE" dirty="0" err="1" smtClean="0"/>
              <a:t>over</a:t>
            </a:r>
            <a:r>
              <a:rPr lang="de-DE" dirty="0" smtClean="0"/>
              <a:t> a TCP/IP </a:t>
            </a:r>
            <a:r>
              <a:rPr lang="de-DE" dirty="0" err="1" smtClean="0"/>
              <a:t>connection</a:t>
            </a:r>
            <a:endParaRPr lang="de-DE" dirty="0" smtClean="0"/>
          </a:p>
          <a:p>
            <a:r>
              <a:rPr lang="de-DE" dirty="0" smtClean="0"/>
              <a:t>Click OK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47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3975" y="1600200"/>
            <a:ext cx="3067050" cy="37242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60892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Enter </a:t>
            </a:r>
            <a:r>
              <a:rPr lang="de-DE" dirty="0" err="1" smtClean="0"/>
              <a:t>the</a:t>
            </a:r>
            <a:r>
              <a:rPr lang="de-DE" dirty="0" smtClean="0"/>
              <a:t> IP </a:t>
            </a:r>
            <a:r>
              <a:rPr lang="de-DE" dirty="0" err="1" smtClean="0"/>
              <a:t>address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machine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models</a:t>
            </a:r>
            <a:r>
              <a:rPr lang="de-DE" dirty="0" smtClean="0"/>
              <a:t> </a:t>
            </a:r>
            <a:r>
              <a:rPr lang="de-DE" dirty="0" err="1" smtClean="0"/>
              <a:t>runs</a:t>
            </a:r>
            <a:r>
              <a:rPr lang="de-DE" dirty="0" smtClean="0"/>
              <a:t> on, </a:t>
            </a:r>
            <a:r>
              <a:rPr lang="de-DE" dirty="0" err="1" smtClean="0"/>
              <a:t>use</a:t>
            </a:r>
            <a:r>
              <a:rPr lang="de-DE" dirty="0" smtClean="0"/>
              <a:t> 127.0.0.1 </a:t>
            </a:r>
            <a:r>
              <a:rPr lang="de-DE" dirty="0" err="1" smtClean="0"/>
              <a:t>if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runs</a:t>
            </a:r>
            <a:r>
              <a:rPr lang="de-DE" dirty="0" smtClean="0"/>
              <a:t> on </a:t>
            </a:r>
            <a:r>
              <a:rPr lang="de-DE" dirty="0" err="1" smtClean="0"/>
              <a:t>the</a:t>
            </a:r>
            <a:r>
              <a:rPr lang="de-DE" dirty="0" smtClean="0"/>
              <a:t> same </a:t>
            </a:r>
            <a:r>
              <a:rPr lang="de-DE" dirty="0" err="1" smtClean="0"/>
              <a:t>machine</a:t>
            </a:r>
            <a:endParaRPr lang="de-DE" dirty="0" smtClean="0"/>
          </a:p>
          <a:p>
            <a:r>
              <a:rPr lang="de-DE" dirty="0" err="1" smtClean="0"/>
              <a:t>We</a:t>
            </a:r>
            <a:r>
              <a:rPr lang="de-DE" dirty="0" smtClean="0"/>
              <a:t> </a:t>
            </a:r>
            <a:r>
              <a:rPr lang="de-DE" dirty="0" err="1" smtClean="0"/>
              <a:t>configured</a:t>
            </a:r>
            <a:r>
              <a:rPr lang="de-DE" dirty="0" smtClean="0"/>
              <a:t> </a:t>
            </a:r>
            <a:r>
              <a:rPr lang="de-DE" dirty="0" err="1" smtClean="0"/>
              <a:t>our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listen on </a:t>
            </a:r>
            <a:r>
              <a:rPr lang="de-DE" dirty="0" err="1" smtClean="0"/>
              <a:t>port</a:t>
            </a:r>
            <a:r>
              <a:rPr lang="de-DE" dirty="0" smtClean="0"/>
              <a:t> 2112 so </a:t>
            </a:r>
            <a:r>
              <a:rPr lang="de-DE" dirty="0" err="1" smtClean="0"/>
              <a:t>we</a:t>
            </a:r>
            <a:r>
              <a:rPr lang="de-DE" dirty="0" smtClean="0"/>
              <a:t> </a:t>
            </a:r>
            <a:r>
              <a:rPr lang="de-DE" dirty="0" err="1" smtClean="0"/>
              <a:t>enter</a:t>
            </a:r>
            <a:r>
              <a:rPr lang="de-DE" dirty="0" smtClean="0"/>
              <a:t> </a:t>
            </a:r>
            <a:r>
              <a:rPr lang="de-DE" dirty="0" err="1" smtClean="0"/>
              <a:t>this</a:t>
            </a:r>
            <a:r>
              <a:rPr lang="de-DE" dirty="0" smtClean="0"/>
              <a:t> </a:t>
            </a:r>
            <a:r>
              <a:rPr lang="de-DE" dirty="0" err="1" smtClean="0"/>
              <a:t>information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Port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48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9417" y="1600200"/>
            <a:ext cx="4037383" cy="30370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84945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The </a:t>
            </a:r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now</a:t>
            </a:r>
            <a:r>
              <a:rPr lang="de-DE" dirty="0" smtClean="0"/>
              <a:t> </a:t>
            </a:r>
            <a:r>
              <a:rPr lang="de-DE" dirty="0" err="1" smtClean="0"/>
              <a:t>configured</a:t>
            </a:r>
            <a:endParaRPr lang="de-DE" dirty="0" smtClean="0"/>
          </a:p>
          <a:p>
            <a:r>
              <a:rPr lang="de-DE" dirty="0" smtClean="0"/>
              <a:t>Click </a:t>
            </a:r>
            <a:r>
              <a:rPr lang="de-DE" dirty="0" err="1" smtClean="0"/>
              <a:t>the</a:t>
            </a:r>
            <a:r>
              <a:rPr lang="de-DE" dirty="0" smtClean="0"/>
              <a:t> save </a:t>
            </a:r>
            <a:r>
              <a:rPr lang="de-DE" dirty="0" err="1" smtClean="0"/>
              <a:t>button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store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external</a:t>
            </a:r>
            <a:r>
              <a:rPr lang="de-DE" dirty="0" smtClean="0"/>
              <a:t> </a:t>
            </a:r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definition</a:t>
            </a:r>
            <a:r>
              <a:rPr lang="de-DE" dirty="0" smtClean="0"/>
              <a:t> </a:t>
            </a:r>
            <a:r>
              <a:rPr lang="de-DE" dirty="0" err="1" smtClean="0"/>
              <a:t>into</a:t>
            </a:r>
            <a:r>
              <a:rPr lang="de-DE" dirty="0" smtClean="0"/>
              <a:t> a </a:t>
            </a:r>
            <a:r>
              <a:rPr lang="de-DE" dirty="0" err="1" smtClean="0"/>
              <a:t>file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49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7497" y="1600200"/>
            <a:ext cx="3620005" cy="35342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Abgerundetes Rechteck 7"/>
          <p:cNvSpPr/>
          <p:nvPr/>
        </p:nvSpPr>
        <p:spPr>
          <a:xfrm>
            <a:off x="5343870" y="2015648"/>
            <a:ext cx="291820" cy="270182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1495" y="3092797"/>
            <a:ext cx="4452007" cy="31484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Abgerundetes Rechteck 7"/>
          <p:cNvSpPr/>
          <p:nvPr/>
        </p:nvSpPr>
        <p:spPr>
          <a:xfrm>
            <a:off x="7328179" y="5855981"/>
            <a:ext cx="705477" cy="270182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3596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Objectives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Tutorial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Introduce general motivation and design principles of </a:t>
            </a:r>
            <a:r>
              <a:rPr lang="en-US" dirty="0" err="1" smtClean="0"/>
              <a:t>HeuristicLab</a:t>
            </a:r>
            <a:endParaRPr lang="en-US" dirty="0" smtClean="0"/>
          </a:p>
          <a:p>
            <a:pPr lvl="3"/>
            <a:endParaRPr lang="en-US" dirty="0"/>
          </a:p>
          <a:p>
            <a:r>
              <a:rPr lang="en-US" dirty="0"/>
              <a:t>Show where to get </a:t>
            </a:r>
            <a:r>
              <a:rPr lang="en-US" dirty="0" err="1" smtClean="0"/>
              <a:t>HeuristicLab</a:t>
            </a:r>
            <a:endParaRPr lang="en-US" dirty="0" smtClean="0"/>
          </a:p>
          <a:p>
            <a:pPr lvl="3"/>
            <a:endParaRPr lang="en-US" dirty="0"/>
          </a:p>
          <a:p>
            <a:r>
              <a:rPr lang="en-US" dirty="0"/>
              <a:t>Explain basic GUI usability </a:t>
            </a:r>
            <a:r>
              <a:rPr lang="en-US" dirty="0" smtClean="0"/>
              <a:t>concepts</a:t>
            </a:r>
          </a:p>
          <a:p>
            <a:pPr lvl="3"/>
            <a:endParaRPr lang="en-US" dirty="0"/>
          </a:p>
          <a:p>
            <a:r>
              <a:rPr lang="en-US" dirty="0"/>
              <a:t>Demonstrate basic </a:t>
            </a:r>
            <a:r>
              <a:rPr lang="en-US" dirty="0" smtClean="0"/>
              <a:t>features</a:t>
            </a:r>
          </a:p>
          <a:p>
            <a:pPr lvl="3"/>
            <a:endParaRPr lang="en-US" dirty="0"/>
          </a:p>
          <a:p>
            <a:r>
              <a:rPr lang="en-US" dirty="0"/>
              <a:t>Demonstrate </a:t>
            </a:r>
            <a:r>
              <a:rPr lang="en-US" dirty="0" smtClean="0"/>
              <a:t>optimization of parameters in external applications</a:t>
            </a:r>
          </a:p>
          <a:p>
            <a:pPr lvl="3"/>
            <a:endParaRPr lang="en-US" dirty="0"/>
          </a:p>
          <a:p>
            <a:r>
              <a:rPr lang="en-US" dirty="0"/>
              <a:t>Demonstrate </a:t>
            </a:r>
            <a:r>
              <a:rPr lang="en-US" dirty="0" smtClean="0"/>
              <a:t>optimization of parameters in MATLAB and </a:t>
            </a:r>
            <a:r>
              <a:rPr lang="en-US" dirty="0" err="1" smtClean="0"/>
              <a:t>Scilab</a:t>
            </a:r>
            <a:endParaRPr lang="en-US" dirty="0" smtClean="0"/>
          </a:p>
          <a:p>
            <a:pPr lvl="3"/>
            <a:endParaRPr lang="en-US" dirty="0"/>
          </a:p>
          <a:p>
            <a:r>
              <a:rPr lang="en-US" dirty="0"/>
              <a:t>Demonstrate </a:t>
            </a:r>
            <a:r>
              <a:rPr lang="en-US" dirty="0" smtClean="0"/>
              <a:t>optimization of custom problem definitions</a:t>
            </a:r>
          </a:p>
          <a:p>
            <a:pPr lvl="3"/>
            <a:endParaRPr lang="en-US" dirty="0"/>
          </a:p>
          <a:p>
            <a:r>
              <a:rPr lang="en-US" dirty="0"/>
              <a:t>Outline some additional </a:t>
            </a:r>
            <a:r>
              <a:rPr lang="en-US" dirty="0" smtClean="0"/>
              <a:t>features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97879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>
                <a:solidFill>
                  <a:schemeClr val="tx1">
                    <a:alpha val="25000"/>
                  </a:schemeClr>
                </a:solidFill>
              </a:rPr>
              <a:t>Create a </a:t>
            </a:r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new</a:t>
            </a:r>
            <a:r>
              <a:rPr lang="de-DE" dirty="0" smtClean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simulation</a:t>
            </a:r>
            <a:r>
              <a:rPr lang="de-DE" dirty="0" smtClean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experiment</a:t>
            </a:r>
            <a:r>
              <a:rPr lang="de-DE" dirty="0" smtClean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for</a:t>
            </a:r>
            <a:r>
              <a:rPr lang="de-DE" dirty="0" smtClean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evaluating</a:t>
            </a:r>
            <a:r>
              <a:rPr lang="de-DE" dirty="0" smtClean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parameters</a:t>
            </a:r>
            <a:r>
              <a:rPr lang="de-DE" dirty="0" smtClean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from</a:t>
            </a:r>
            <a:r>
              <a:rPr lang="de-DE" dirty="0" smtClean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HeuristicLab</a:t>
            </a:r>
            <a:endParaRPr lang="de-DE" dirty="0" smtClean="0">
              <a:solidFill>
                <a:schemeClr val="tx1">
                  <a:alpha val="25000"/>
                </a:schemeClr>
              </a:solidFill>
            </a:endParaRPr>
          </a:p>
          <a:p>
            <a:endParaRPr lang="de-DE" dirty="0" smtClean="0"/>
          </a:p>
          <a:p>
            <a:r>
              <a:rPr lang="de-DE" dirty="0" smtClean="0"/>
              <a:t>Create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definition</a:t>
            </a:r>
            <a:r>
              <a:rPr lang="de-DE" dirty="0" smtClean="0"/>
              <a:t> in </a:t>
            </a:r>
            <a:r>
              <a:rPr lang="de-DE" dirty="0" err="1" smtClean="0"/>
              <a:t>HeuristicLab</a:t>
            </a:r>
            <a:endParaRPr lang="de-DE" dirty="0" smtClean="0"/>
          </a:p>
          <a:p>
            <a:endParaRPr lang="de-DE" dirty="0" smtClean="0">
              <a:solidFill>
                <a:schemeClr val="tx1">
                  <a:alpha val="25000"/>
                </a:schemeClr>
              </a:solidFill>
            </a:endParaRPr>
          </a:p>
          <a:p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Optimize</a:t>
            </a:r>
            <a:endParaRPr lang="de-DE" dirty="0">
              <a:solidFill>
                <a:schemeClr val="tx1">
                  <a:alpha val="25000"/>
                </a:schemeClr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8378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In </a:t>
            </a:r>
            <a:r>
              <a:rPr lang="de-DE" dirty="0" err="1" smtClean="0"/>
              <a:t>AnyLogic</a:t>
            </a:r>
            <a:r>
              <a:rPr lang="de-DE" dirty="0" smtClean="0"/>
              <a:t> </a:t>
            </a:r>
            <a:r>
              <a:rPr lang="de-DE" dirty="0" err="1" smtClean="0"/>
              <a:t>click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arrow</a:t>
            </a:r>
            <a:r>
              <a:rPr lang="de-DE" dirty="0" smtClean="0"/>
              <a:t> </a:t>
            </a:r>
            <a:r>
              <a:rPr lang="de-DE" dirty="0" err="1" smtClean="0"/>
              <a:t>next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green</a:t>
            </a:r>
            <a:r>
              <a:rPr lang="de-DE" dirty="0" smtClean="0"/>
              <a:t> </a:t>
            </a:r>
            <a:r>
              <a:rPr lang="de-DE" dirty="0" err="1" smtClean="0"/>
              <a:t>play</a:t>
            </a:r>
            <a:r>
              <a:rPr lang="de-DE" dirty="0" smtClean="0"/>
              <a:t> </a:t>
            </a:r>
            <a:r>
              <a:rPr lang="de-DE" dirty="0" err="1" smtClean="0"/>
              <a:t>button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select</a:t>
            </a:r>
            <a:r>
              <a:rPr lang="de-DE" dirty="0" smtClean="0"/>
              <a:t> </a:t>
            </a:r>
            <a:r>
              <a:rPr lang="de-DE" dirty="0" err="1" smtClean="0"/>
              <a:t>our</a:t>
            </a:r>
            <a:r>
              <a:rPr lang="de-DE" dirty="0" smtClean="0"/>
              <a:t> </a:t>
            </a:r>
            <a:r>
              <a:rPr lang="de-DE" dirty="0" err="1" smtClean="0"/>
              <a:t>newly</a:t>
            </a:r>
            <a:r>
              <a:rPr lang="de-DE" dirty="0" smtClean="0"/>
              <a:t> </a:t>
            </a:r>
            <a:r>
              <a:rPr lang="de-DE" dirty="0" err="1" smtClean="0"/>
              <a:t>created</a:t>
            </a:r>
            <a:r>
              <a:rPr lang="de-DE" dirty="0" smtClean="0"/>
              <a:t> </a:t>
            </a:r>
            <a:r>
              <a:rPr lang="de-DE" dirty="0" err="1" smtClean="0"/>
              <a:t>experiment</a:t>
            </a:r>
            <a:r>
              <a:rPr lang="de-DE" dirty="0" smtClean="0"/>
              <a:t> </a:t>
            </a:r>
          </a:p>
          <a:p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run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experiment</a:t>
            </a:r>
            <a:r>
              <a:rPr lang="de-DE" dirty="0" smtClean="0"/>
              <a:t> at </a:t>
            </a:r>
            <a:r>
              <a:rPr lang="de-DE" dirty="0" err="1" smtClean="0"/>
              <a:t>which</a:t>
            </a:r>
            <a:r>
              <a:rPr lang="de-DE" dirty="0" smtClean="0"/>
              <a:t> </a:t>
            </a:r>
            <a:r>
              <a:rPr lang="de-DE" dirty="0" err="1" smtClean="0"/>
              <a:t>point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r>
              <a:rPr lang="de-DE" dirty="0" smtClean="0"/>
              <a:t> will </a:t>
            </a:r>
            <a:r>
              <a:rPr lang="de-DE" dirty="0" err="1" smtClean="0"/>
              <a:t>wait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receive</a:t>
            </a:r>
            <a:r>
              <a:rPr lang="de-DE" dirty="0" smtClean="0"/>
              <a:t> a </a:t>
            </a:r>
            <a:r>
              <a:rPr lang="de-DE" dirty="0" err="1" smtClean="0"/>
              <a:t>solution</a:t>
            </a:r>
            <a:r>
              <a:rPr lang="de-DE" dirty="0" smtClean="0"/>
              <a:t> </a:t>
            </a:r>
            <a:r>
              <a:rPr lang="de-DE" dirty="0" err="1" smtClean="0"/>
              <a:t>message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51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4708" y="1600200"/>
            <a:ext cx="3105583" cy="11622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Abgerundetes Rechteck 7"/>
          <p:cNvSpPr/>
          <p:nvPr/>
        </p:nvSpPr>
        <p:spPr>
          <a:xfrm>
            <a:off x="5327873" y="2373879"/>
            <a:ext cx="2825527" cy="302645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3"/>
          <a:srcRect b="14297"/>
          <a:stretch/>
        </p:blipFill>
        <p:spPr>
          <a:xfrm>
            <a:off x="4648199" y="2992599"/>
            <a:ext cx="4038600" cy="30181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Abgerundetes Rechteck 7"/>
          <p:cNvSpPr/>
          <p:nvPr/>
        </p:nvSpPr>
        <p:spPr>
          <a:xfrm>
            <a:off x="4737323" y="3993129"/>
            <a:ext cx="1676687" cy="302645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3" name="Ellipse 12"/>
          <p:cNvSpPr/>
          <p:nvPr/>
        </p:nvSpPr>
        <p:spPr>
          <a:xfrm>
            <a:off x="7986177" y="2215221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1</a:t>
            </a:r>
            <a:endParaRPr lang="de-DE" b="1" dirty="0"/>
          </a:p>
        </p:txBody>
      </p:sp>
      <p:sp>
        <p:nvSpPr>
          <p:cNvPr id="14" name="Ellipse 13"/>
          <p:cNvSpPr/>
          <p:nvPr/>
        </p:nvSpPr>
        <p:spPr>
          <a:xfrm>
            <a:off x="6249094" y="3858220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2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3034745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In </a:t>
            </a:r>
            <a:r>
              <a:rPr lang="de-DE" dirty="0" err="1" smtClean="0"/>
              <a:t>HeuristicLab</a:t>
            </a:r>
            <a:r>
              <a:rPr lang="de-DE" dirty="0" smtClean="0"/>
              <a:t> </a:t>
            </a:r>
            <a:r>
              <a:rPr lang="de-DE" dirty="0" err="1" smtClean="0"/>
              <a:t>click</a:t>
            </a:r>
            <a:r>
              <a:rPr lang="de-DE" dirty="0" smtClean="0"/>
              <a:t> on </a:t>
            </a:r>
            <a:r>
              <a:rPr lang="de-DE" dirty="0" err="1" smtClean="0"/>
              <a:t>the</a:t>
            </a:r>
            <a:r>
              <a:rPr lang="de-DE" dirty="0" smtClean="0"/>
              <a:t> „New Item“ </a:t>
            </a:r>
            <a:r>
              <a:rPr lang="de-DE" dirty="0" err="1" smtClean="0"/>
              <a:t>button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open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list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creatable</a:t>
            </a:r>
            <a:r>
              <a:rPr lang="de-DE" dirty="0" smtClean="0"/>
              <a:t> </a:t>
            </a:r>
            <a:r>
              <a:rPr lang="de-DE" dirty="0" err="1" smtClean="0"/>
              <a:t>items</a:t>
            </a:r>
            <a:endParaRPr lang="de-DE" dirty="0" smtClean="0"/>
          </a:p>
          <a:p>
            <a:r>
              <a:rPr lang="de-DE" dirty="0" smtClean="0"/>
              <a:t>Select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Genetic</a:t>
            </a:r>
            <a:r>
              <a:rPr lang="de-DE" dirty="0" smtClean="0"/>
              <a:t> </a:t>
            </a:r>
            <a:r>
              <a:rPr lang="de-DE" dirty="0" err="1" smtClean="0"/>
              <a:t>Algorithm</a:t>
            </a:r>
            <a:r>
              <a:rPr lang="de-DE" dirty="0" smtClean="0"/>
              <a:t> </a:t>
            </a:r>
            <a:r>
              <a:rPr lang="de-DE" dirty="0" err="1" smtClean="0"/>
              <a:t>entry</a:t>
            </a:r>
            <a:endParaRPr lang="de-DE" dirty="0" smtClean="0"/>
          </a:p>
          <a:p>
            <a:r>
              <a:rPr lang="de-DE" dirty="0" smtClean="0"/>
              <a:t>Click OK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52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1600200"/>
            <a:ext cx="4038600" cy="40035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Abgerundetes Rechteck 7"/>
          <p:cNvSpPr/>
          <p:nvPr/>
        </p:nvSpPr>
        <p:spPr>
          <a:xfrm>
            <a:off x="4662735" y="1912776"/>
            <a:ext cx="231607" cy="21443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Abgerundetes Rechteck 7"/>
          <p:cNvSpPr/>
          <p:nvPr/>
        </p:nvSpPr>
        <p:spPr>
          <a:xfrm>
            <a:off x="5119935" y="3135086"/>
            <a:ext cx="964233" cy="21443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9461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Click on </a:t>
            </a:r>
            <a:r>
              <a:rPr lang="de-DE" dirty="0" err="1" smtClean="0"/>
              <a:t>the</a:t>
            </a:r>
            <a:r>
              <a:rPr lang="de-DE" dirty="0" smtClean="0"/>
              <a:t> Open </a:t>
            </a:r>
            <a:r>
              <a:rPr lang="de-DE" dirty="0" err="1" smtClean="0"/>
              <a:t>button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select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previously</a:t>
            </a:r>
            <a:r>
              <a:rPr lang="de-DE" dirty="0" smtClean="0"/>
              <a:t> </a:t>
            </a:r>
            <a:r>
              <a:rPr lang="de-DE" dirty="0" err="1" smtClean="0"/>
              <a:t>saved</a:t>
            </a:r>
            <a:r>
              <a:rPr lang="de-DE" dirty="0" smtClean="0"/>
              <a:t> </a:t>
            </a:r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definition</a:t>
            </a:r>
            <a:endParaRPr lang="de-DE" dirty="0" smtClean="0"/>
          </a:p>
          <a:p>
            <a:r>
              <a:rPr lang="de-DE" dirty="0" smtClean="0"/>
              <a:t>Click Open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dialog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53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1600200"/>
            <a:ext cx="4038600" cy="39644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Abgerundetes Rechteck 7"/>
          <p:cNvSpPr/>
          <p:nvPr/>
        </p:nvSpPr>
        <p:spPr>
          <a:xfrm>
            <a:off x="4923992" y="1912776"/>
            <a:ext cx="231607" cy="21443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0" name="Abgerundetes Rechteck 7"/>
          <p:cNvSpPr/>
          <p:nvPr/>
        </p:nvSpPr>
        <p:spPr>
          <a:xfrm>
            <a:off x="7172670" y="4627984"/>
            <a:ext cx="614970" cy="218336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638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Click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Mutator</a:t>
            </a:r>
            <a:r>
              <a:rPr lang="de-DE" dirty="0" smtClean="0"/>
              <a:t> </a:t>
            </a:r>
            <a:r>
              <a:rPr lang="de-DE" dirty="0" err="1" smtClean="0"/>
              <a:t>parameter</a:t>
            </a:r>
            <a:endParaRPr lang="de-DE" dirty="0"/>
          </a:p>
          <a:p>
            <a:r>
              <a:rPr lang="de-DE" dirty="0" smtClean="0"/>
              <a:t>Select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manipulator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we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added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operators</a:t>
            </a:r>
            <a:r>
              <a:rPr lang="de-DE" dirty="0" smtClean="0"/>
              <a:t> </a:t>
            </a:r>
            <a:r>
              <a:rPr lang="de-DE" dirty="0" err="1" smtClean="0"/>
              <a:t>list</a:t>
            </a:r>
            <a:r>
              <a:rPr lang="de-DE" dirty="0" smtClean="0"/>
              <a:t> in </a:t>
            </a:r>
            <a:r>
              <a:rPr lang="de-DE" dirty="0" err="1" smtClean="0"/>
              <a:t>one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previous</a:t>
            </a:r>
            <a:r>
              <a:rPr lang="de-DE" dirty="0" smtClean="0"/>
              <a:t> </a:t>
            </a:r>
            <a:r>
              <a:rPr lang="de-DE" dirty="0" err="1" smtClean="0"/>
              <a:t>steps</a:t>
            </a:r>
            <a:endParaRPr lang="de-DE" dirty="0" smtClean="0"/>
          </a:p>
          <a:p>
            <a:r>
              <a:rPr lang="de-DE" dirty="0" smtClean="0"/>
              <a:t>Switch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r>
              <a:rPr lang="de-DE" dirty="0" smtClean="0"/>
              <a:t> </a:t>
            </a:r>
            <a:r>
              <a:rPr lang="de-DE" dirty="0" err="1" smtClean="0"/>
              <a:t>tab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hit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play</a:t>
            </a:r>
            <a:r>
              <a:rPr lang="de-DE" dirty="0" smtClean="0"/>
              <a:t> </a:t>
            </a:r>
            <a:r>
              <a:rPr lang="de-DE" dirty="0" err="1" smtClean="0"/>
              <a:t>button</a:t>
            </a:r>
            <a:r>
              <a:rPr lang="de-DE" dirty="0" smtClean="0"/>
              <a:t> at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bottom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54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1600200"/>
            <a:ext cx="4038600" cy="38863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60528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nhaltsplatzhalter 1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75582" y="1600200"/>
            <a:ext cx="7192836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55</a:t>
            </a:fld>
            <a:endParaRPr lang="de-DE"/>
          </a:p>
        </p:txBody>
      </p:sp>
      <p:sp>
        <p:nvSpPr>
          <p:cNvPr id="13" name="Abgerundetes Rechteck 7"/>
          <p:cNvSpPr/>
          <p:nvPr/>
        </p:nvSpPr>
        <p:spPr>
          <a:xfrm>
            <a:off x="1187624" y="5684676"/>
            <a:ext cx="231607" cy="21443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554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Objectives </a:t>
            </a:r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of the Tutorial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Introduction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Where to get </a:t>
            </a:r>
            <a:r>
              <a:rPr lang="en-US" dirty="0" err="1">
                <a:solidFill>
                  <a:schemeClr val="tx1">
                    <a:alpha val="25000"/>
                  </a:schemeClr>
                </a:solidFill>
              </a:rPr>
              <a:t>HeuristicLab</a:t>
            </a:r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?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Plugin Infrastructure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Graphical User Interface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Available Algorithms &amp; </a:t>
            </a:r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Problems</a:t>
            </a:r>
          </a:p>
          <a:p>
            <a:pPr lvl="3"/>
            <a:endParaRPr lang="en-US" dirty="0"/>
          </a:p>
          <a:p>
            <a:r>
              <a:rPr lang="en-US" b="1" dirty="0" smtClean="0"/>
              <a:t>Demonstration Part I: External Evaluation Problem</a:t>
            </a:r>
          </a:p>
          <a:p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Demonstration Part II: MATLAB and </a:t>
            </a:r>
            <a:r>
              <a:rPr lang="en-US" b="1" dirty="0" err="1" smtClean="0">
                <a:solidFill>
                  <a:schemeClr val="tx1">
                    <a:alpha val="25000"/>
                  </a:schemeClr>
                </a:solidFill>
              </a:rPr>
              <a:t>Scilab</a:t>
            </a:r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 Parameter Optimization Problem</a:t>
            </a:r>
          </a:p>
          <a:p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Demonstration Part III: Programmable Problem</a:t>
            </a:r>
          </a:p>
          <a:p>
            <a:pPr lvl="3"/>
            <a:endParaRPr lang="en-US" dirty="0" smtClean="0">
              <a:solidFill>
                <a:schemeClr val="tx1">
                  <a:alpha val="25000"/>
                </a:schemeClr>
              </a:solidFill>
            </a:endParaRPr>
          </a:p>
          <a:p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Some Additional Features</a:t>
            </a:r>
          </a:p>
          <a:p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Planned Features</a:t>
            </a:r>
          </a:p>
          <a:p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Team</a:t>
            </a:r>
          </a:p>
          <a:p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Suggested Readings</a:t>
            </a:r>
          </a:p>
          <a:p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Bibliography</a:t>
            </a:r>
          </a:p>
          <a:p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Questions &amp; Answers</a:t>
            </a:r>
            <a:endParaRPr lang="en-US" dirty="0">
              <a:solidFill>
                <a:schemeClr val="tx1">
                  <a:alpha val="2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8620621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Demonstration Part II:</a:t>
            </a:r>
            <a:br>
              <a:rPr lang="de-DE" dirty="0" smtClean="0"/>
            </a:br>
            <a:r>
              <a:rPr lang="de-DE" dirty="0" smtClean="0"/>
              <a:t>Parameter </a:t>
            </a:r>
            <a:r>
              <a:rPr lang="de-DE" dirty="0" err="1" smtClean="0"/>
              <a:t>Optimization</a:t>
            </a:r>
            <a:r>
              <a:rPr lang="de-DE" dirty="0" smtClean="0"/>
              <a:t> Problem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3"/>
            <a:endParaRPr lang="de-AT" dirty="0" smtClean="0"/>
          </a:p>
          <a:p>
            <a:r>
              <a:rPr lang="de-AT" dirty="0" smtClean="0"/>
              <a:t>Parameter </a:t>
            </a:r>
            <a:r>
              <a:rPr lang="de-AT" dirty="0" err="1" smtClean="0"/>
              <a:t>Optimization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Differential </a:t>
            </a:r>
            <a:r>
              <a:rPr lang="de-AT" dirty="0" err="1" smtClean="0"/>
              <a:t>Equation</a:t>
            </a:r>
            <a:r>
              <a:rPr lang="de-AT" dirty="0" smtClean="0"/>
              <a:t> Systems (Scilab)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19164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2080" y="4550232"/>
            <a:ext cx="3249881" cy="154306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Electric cart simulation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Identify unknown parameter values of a simulation model </a:t>
            </a:r>
          </a:p>
          <a:p>
            <a:r>
              <a:rPr lang="en-US" dirty="0" smtClean="0"/>
              <a:t>Measure movements of an electric cart with known power</a:t>
            </a:r>
          </a:p>
          <a:p>
            <a:r>
              <a:rPr lang="en-US" dirty="0" smtClean="0"/>
              <a:t>Adapt parameters of an simulation model to match those measurements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9636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Identify friction coefficients d</a:t>
            </a:r>
            <a:r>
              <a:rPr lang="en-US" sz="2800" baseline="-25000" dirty="0" smtClean="0"/>
              <a:t>1</a:t>
            </a:r>
            <a:r>
              <a:rPr lang="en-US" sz="2800" dirty="0" smtClean="0"/>
              <a:t>, F</a:t>
            </a:r>
            <a:r>
              <a:rPr lang="en-US" sz="2800" baseline="-25000" dirty="0" smtClean="0"/>
              <a:t>C</a:t>
            </a:r>
            <a:r>
              <a:rPr lang="en-US" sz="2800" dirty="0" smtClean="0"/>
              <a:t> and mass m</a:t>
            </a:r>
          </a:p>
          <a:p>
            <a:r>
              <a:rPr lang="en-US" sz="2800" dirty="0" smtClean="0"/>
              <a:t>Voltage </a:t>
            </a:r>
            <a:r>
              <a:rPr lang="en-US" sz="2800" dirty="0" err="1" smtClean="0"/>
              <a:t>u</a:t>
            </a:r>
            <a:r>
              <a:rPr lang="en-US" sz="2800" baseline="-25000" dirty="0" err="1" smtClean="0"/>
              <a:t>A</a:t>
            </a:r>
            <a:r>
              <a:rPr lang="en-US" sz="2800" dirty="0"/>
              <a:t> </a:t>
            </a:r>
            <a:r>
              <a:rPr lang="en-US" sz="2800" dirty="0" smtClean="0"/>
              <a:t>and initial values for position x, velocity v and amperage </a:t>
            </a:r>
            <a:r>
              <a:rPr lang="en-US" sz="2800" dirty="0" err="1" smtClean="0"/>
              <a:t>i</a:t>
            </a:r>
            <a:r>
              <a:rPr lang="en-US" sz="2800" baseline="-25000" dirty="0" err="1" smtClean="0"/>
              <a:t>A</a:t>
            </a:r>
            <a:r>
              <a:rPr lang="en-US" sz="2800" dirty="0" smtClean="0"/>
              <a:t> are known</a:t>
            </a:r>
          </a:p>
          <a:p>
            <a:r>
              <a:rPr lang="en-US" sz="2800" dirty="0" smtClean="0"/>
              <a:t>Simulate changes according to differential equations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Electric cart simulation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59</a:t>
            </a:fld>
            <a:endParaRPr 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2883" y="3811888"/>
            <a:ext cx="3891210" cy="2281408"/>
          </a:xfrm>
          <a:prstGeom prst="rect">
            <a:avLst/>
          </a:prstGeom>
        </p:spPr>
      </p:pic>
      <p:grpSp>
        <p:nvGrpSpPr>
          <p:cNvPr id="18" name="Group 17"/>
          <p:cNvGrpSpPr/>
          <p:nvPr/>
        </p:nvGrpSpPr>
        <p:grpSpPr>
          <a:xfrm>
            <a:off x="323528" y="3861048"/>
            <a:ext cx="4884248" cy="1944216"/>
            <a:chOff x="483231" y="1600200"/>
            <a:chExt cx="4884248" cy="1944216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83231" y="1600200"/>
              <a:ext cx="4884248" cy="1944216"/>
            </a:xfrm>
            <a:prstGeom prst="rect">
              <a:avLst/>
            </a:prstGeom>
          </p:spPr>
        </p:pic>
        <p:sp>
          <p:nvSpPr>
            <p:cNvPr id="10" name="Oval 9"/>
            <p:cNvSpPr/>
            <p:nvPr/>
          </p:nvSpPr>
          <p:spPr>
            <a:xfrm>
              <a:off x="1328012" y="2100540"/>
              <a:ext cx="365212" cy="325375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1331640" y="2515148"/>
              <a:ext cx="365212" cy="302388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2194266" y="2492161"/>
              <a:ext cx="395418" cy="325375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2590230" y="2269426"/>
              <a:ext cx="463252" cy="380186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4515433" y="2492161"/>
              <a:ext cx="395418" cy="325375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888441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SVN\heal\documents\Publications\2011\GECCO\Wagner\HeuristicLab Tutorial\Screenshot 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3068960"/>
            <a:ext cx="2616200" cy="177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Motivation and Goals</a:t>
            </a:r>
          </a:p>
          <a:p>
            <a:pPr lvl="1"/>
            <a:r>
              <a:rPr lang="en-US" dirty="0" smtClean="0"/>
              <a:t>graphical user interface</a:t>
            </a:r>
          </a:p>
          <a:p>
            <a:pPr lvl="1"/>
            <a:r>
              <a:rPr lang="en-US" dirty="0" smtClean="0"/>
              <a:t>paradigm independence</a:t>
            </a:r>
          </a:p>
          <a:p>
            <a:pPr lvl="1"/>
            <a:r>
              <a:rPr lang="en-US" dirty="0" smtClean="0"/>
              <a:t>multiple algorithms and problems</a:t>
            </a:r>
          </a:p>
          <a:p>
            <a:pPr lvl="1"/>
            <a:r>
              <a:rPr lang="en-US" dirty="0" smtClean="0"/>
              <a:t>large scale experiments and analyses</a:t>
            </a:r>
          </a:p>
          <a:p>
            <a:pPr lvl="1"/>
            <a:r>
              <a:rPr lang="en-US" dirty="0" smtClean="0"/>
              <a:t>parallelization</a:t>
            </a:r>
          </a:p>
          <a:p>
            <a:pPr lvl="1"/>
            <a:r>
              <a:rPr lang="en-US" dirty="0" smtClean="0"/>
              <a:t>extensibility, flexibility and reusability</a:t>
            </a:r>
          </a:p>
          <a:p>
            <a:pPr lvl="1"/>
            <a:r>
              <a:rPr lang="en-US" dirty="0" smtClean="0"/>
              <a:t>visual and interactive algorithm development</a:t>
            </a:r>
          </a:p>
          <a:p>
            <a:pPr lvl="1"/>
            <a:r>
              <a:rPr lang="en-US" dirty="0" smtClean="0"/>
              <a:t>multiple layers of abstraction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Facts</a:t>
            </a:r>
          </a:p>
          <a:p>
            <a:pPr lvl="1"/>
            <a:r>
              <a:rPr lang="en-US" dirty="0" smtClean="0"/>
              <a:t>development of </a:t>
            </a:r>
            <a:r>
              <a:rPr lang="en-US" dirty="0" err="1" smtClean="0"/>
              <a:t>HeuristicLab</a:t>
            </a:r>
            <a:r>
              <a:rPr lang="en-US" dirty="0" smtClean="0"/>
              <a:t> started in 2002</a:t>
            </a:r>
          </a:p>
          <a:p>
            <a:pPr lvl="1"/>
            <a:r>
              <a:rPr lang="en-US" dirty="0" smtClean="0"/>
              <a:t>based on Microsoft .NET and C#</a:t>
            </a:r>
          </a:p>
          <a:p>
            <a:pPr lvl="1"/>
            <a:r>
              <a:rPr lang="en-US" dirty="0" smtClean="0"/>
              <a:t>used in research and education</a:t>
            </a:r>
          </a:p>
          <a:p>
            <a:pPr lvl="1"/>
            <a:r>
              <a:rPr lang="en-US" dirty="0" smtClean="0"/>
              <a:t>second place at the </a:t>
            </a:r>
            <a:r>
              <a:rPr lang="en-US" i="1" dirty="0" smtClean="0"/>
              <a:t>Microsoft Innovation Award 2009</a:t>
            </a:r>
          </a:p>
          <a:p>
            <a:pPr lvl="1"/>
            <a:r>
              <a:rPr lang="en-US" dirty="0" smtClean="0"/>
              <a:t>open source (GNU General Public License)</a:t>
            </a:r>
          </a:p>
          <a:p>
            <a:pPr lvl="1"/>
            <a:r>
              <a:rPr lang="en-US" dirty="0" smtClean="0"/>
              <a:t>version 3.3.0 released on May 18th, 2010</a:t>
            </a:r>
          </a:p>
          <a:p>
            <a:pPr lvl="1"/>
            <a:r>
              <a:rPr lang="en-US" dirty="0" smtClean="0"/>
              <a:t>latest version 3.3.10 "Vancouver" released on July 10th, 2014</a:t>
            </a:r>
          </a:p>
          <a:p>
            <a:pPr lvl="1"/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30181" y="5013176"/>
            <a:ext cx="2236788" cy="10493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2" descr="C:\SVN\heal\documents\Publications\2011\GECCO\Wagner\HeuristicLab Tutorial\Screenshot 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412776"/>
            <a:ext cx="264795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60</a:t>
            </a:fld>
            <a:endParaRPr 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696" r="-161"/>
          <a:stretch/>
        </p:blipFill>
        <p:spPr>
          <a:xfrm>
            <a:off x="2208473" y="1826383"/>
            <a:ext cx="4727054" cy="4073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3375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063" y="1364397"/>
            <a:ext cx="7623871" cy="320489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in Scilab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61</a:t>
            </a:fld>
            <a:endParaRPr lang="de-DE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8992" y="4477934"/>
            <a:ext cx="6646015" cy="1878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2856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Parameter </a:t>
            </a:r>
            <a:r>
              <a:rPr lang="de-DE" dirty="0" err="1"/>
              <a:t>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Create a </a:t>
            </a:r>
            <a:r>
              <a:rPr lang="de-DE" dirty="0" err="1"/>
              <a:t>new</a:t>
            </a:r>
            <a:r>
              <a:rPr lang="de-DE" dirty="0"/>
              <a:t> Scilab </a:t>
            </a:r>
            <a:r>
              <a:rPr lang="de-DE" dirty="0" err="1" smtClean="0"/>
              <a:t>parameter</a:t>
            </a:r>
            <a:r>
              <a:rPr lang="de-DE" dirty="0" smtClean="0"/>
              <a:t> </a:t>
            </a:r>
            <a:r>
              <a:rPr lang="de-DE" dirty="0" err="1" smtClean="0"/>
              <a:t>optimization</a:t>
            </a:r>
            <a:r>
              <a:rPr lang="de-DE" dirty="0" smtClean="0"/>
              <a:t> </a:t>
            </a:r>
            <a:r>
              <a:rPr lang="de-DE" dirty="0" err="1" smtClean="0"/>
              <a:t>problem</a:t>
            </a:r>
            <a:r>
              <a:rPr lang="de-DE" dirty="0" smtClean="0"/>
              <a:t> in HeuristicLab</a:t>
            </a:r>
            <a:endParaRPr lang="de-DE" dirty="0"/>
          </a:p>
          <a:p>
            <a:endParaRPr lang="de-DE" dirty="0"/>
          </a:p>
          <a:p>
            <a:r>
              <a:rPr lang="de-DE" dirty="0" err="1" smtClean="0"/>
              <a:t>Configure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your</a:t>
            </a:r>
            <a:r>
              <a:rPr lang="de-DE" dirty="0" smtClean="0"/>
              <a:t> </a:t>
            </a:r>
            <a:r>
              <a:rPr lang="de-DE" dirty="0" err="1" smtClean="0"/>
              <a:t>scripts</a:t>
            </a:r>
            <a:r>
              <a:rPr lang="de-DE" dirty="0" smtClean="0"/>
              <a:t> in </a:t>
            </a:r>
            <a:r>
              <a:rPr lang="de-DE" dirty="0"/>
              <a:t>HeuristicLab</a:t>
            </a:r>
          </a:p>
          <a:p>
            <a:endParaRPr lang="de-DE" dirty="0"/>
          </a:p>
          <a:p>
            <a:r>
              <a:rPr lang="de-DE" dirty="0" err="1"/>
              <a:t>Optimize</a:t>
            </a:r>
            <a:endParaRPr lang="de-DE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4388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Parameter </a:t>
            </a:r>
            <a:r>
              <a:rPr lang="de-DE" dirty="0" err="1"/>
              <a:t>Optimization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67211" y="1600200"/>
            <a:ext cx="6009577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6285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Parameter </a:t>
            </a:r>
            <a:r>
              <a:rPr lang="de-DE" dirty="0" err="1"/>
              <a:t>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Specify path</a:t>
            </a:r>
            <a:br>
              <a:rPr lang="en-US" dirty="0" smtClean="0"/>
            </a:br>
            <a:r>
              <a:rPr lang="en-US" dirty="0" smtClean="0"/>
              <a:t>to Scilab scripts</a:t>
            </a:r>
          </a:p>
          <a:p>
            <a:r>
              <a:rPr lang="en-US" dirty="0" smtClean="0"/>
              <a:t>Initialization script</a:t>
            </a:r>
          </a:p>
          <a:p>
            <a:r>
              <a:rPr lang="en-US" dirty="0" smtClean="0"/>
              <a:t>Evaluation script</a:t>
            </a:r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64</a:t>
            </a:fld>
            <a:endParaRPr 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r="45590" b="26244"/>
          <a:stretch/>
        </p:blipFill>
        <p:spPr>
          <a:xfrm>
            <a:off x="4620242" y="1647825"/>
            <a:ext cx="4059662" cy="4262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Abgerundetes Rechteck 7"/>
          <p:cNvSpPr/>
          <p:nvPr/>
        </p:nvSpPr>
        <p:spPr>
          <a:xfrm>
            <a:off x="5201072" y="4749800"/>
            <a:ext cx="1390228" cy="419100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842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Initialization Script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Sets constants and time intervals</a:t>
            </a:r>
          </a:p>
          <a:p>
            <a:r>
              <a:rPr lang="en-US" dirty="0" smtClean="0"/>
              <a:t>Loads the simulation model</a:t>
            </a:r>
          </a:p>
          <a:p>
            <a:r>
              <a:rPr lang="en-US" dirty="0" smtClean="0"/>
              <a:t>Reads the measured values from a csv file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65</a:t>
            </a:fld>
            <a:endParaRPr 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442"/>
          <a:stretch/>
        </p:blipFill>
        <p:spPr>
          <a:xfrm>
            <a:off x="2051720" y="3604380"/>
            <a:ext cx="5406752" cy="2509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0766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 Script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Configures and runs the simulation with values from HeuristicLab</a:t>
            </a:r>
            <a:endParaRPr lang="en-US" dirty="0"/>
          </a:p>
          <a:p>
            <a:r>
              <a:rPr lang="en-US" dirty="0" smtClean="0"/>
              <a:t>Calculates quality as sum of absolute errors between simulated and measured values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66</a:t>
            </a:fld>
            <a:endParaRPr 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704" y="3902322"/>
            <a:ext cx="5192735" cy="2262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8649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5936" y="3346475"/>
            <a:ext cx="4680520" cy="28188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Parameter </a:t>
            </a:r>
            <a:r>
              <a:rPr lang="de-DE" dirty="0" err="1"/>
              <a:t>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Configure problem size</a:t>
            </a:r>
          </a:p>
          <a:p>
            <a:r>
              <a:rPr lang="en-US" dirty="0" smtClean="0"/>
              <a:t>Configure parameter names</a:t>
            </a:r>
          </a:p>
          <a:p>
            <a:r>
              <a:rPr lang="en-US" dirty="0" smtClean="0"/>
              <a:t>Parameter names are created as variables in Scilab</a:t>
            </a:r>
          </a:p>
          <a:p>
            <a:r>
              <a:rPr lang="en-US" dirty="0" smtClean="0"/>
              <a:t>Adapt bounds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67</a:t>
            </a:fld>
            <a:endParaRPr lang="de-DE"/>
          </a:p>
        </p:txBody>
      </p:sp>
      <p:sp>
        <p:nvSpPr>
          <p:cNvPr id="8" name="Abgerundetes Rechteck 7"/>
          <p:cNvSpPr/>
          <p:nvPr/>
        </p:nvSpPr>
        <p:spPr>
          <a:xfrm>
            <a:off x="4149067" y="4589635"/>
            <a:ext cx="1723096" cy="399181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Abgerundetes Rechteck 7"/>
          <p:cNvSpPr/>
          <p:nvPr/>
        </p:nvSpPr>
        <p:spPr>
          <a:xfrm>
            <a:off x="4149067" y="4074477"/>
            <a:ext cx="1723096" cy="226061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1626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Parameter </a:t>
            </a:r>
            <a:r>
              <a:rPr lang="de-DE" dirty="0" err="1"/>
              <a:t>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 CMA-ES</a:t>
            </a:r>
          </a:p>
          <a:p>
            <a:r>
              <a:rPr lang="en-US" dirty="0" smtClean="0"/>
              <a:t>Drop problem </a:t>
            </a:r>
            <a:br>
              <a:rPr lang="en-US" dirty="0" smtClean="0"/>
            </a:br>
            <a:r>
              <a:rPr lang="en-US" dirty="0" smtClean="0"/>
              <a:t>on algorithm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HeuristicLab Tutorial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68</a:t>
            </a:fld>
            <a:endParaRPr 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2729" y="1625667"/>
            <a:ext cx="5127743" cy="45004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69188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Parameter </a:t>
            </a:r>
            <a:r>
              <a:rPr lang="de-DE" dirty="0" err="1"/>
              <a:t>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Configure algorithm</a:t>
            </a:r>
          </a:p>
          <a:p>
            <a:pPr lvl="1"/>
            <a:r>
              <a:rPr lang="en-US" dirty="0"/>
              <a:t>Initial Sigma 1.0</a:t>
            </a:r>
          </a:p>
          <a:p>
            <a:pPr lvl="1"/>
            <a:r>
              <a:rPr lang="en-US" dirty="0"/>
              <a:t>Maximum Generations </a:t>
            </a:r>
            <a:r>
              <a:rPr lang="en-US" dirty="0" smtClean="0"/>
              <a:t>50</a:t>
            </a:r>
          </a:p>
          <a:p>
            <a:r>
              <a:rPr lang="en-US" dirty="0" smtClean="0"/>
              <a:t>Enable </a:t>
            </a:r>
            <a:r>
              <a:rPr lang="en-US" dirty="0" err="1" smtClean="0"/>
              <a:t>CMAAnalzer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69</a:t>
            </a:fld>
            <a:endParaRPr 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1162"/>
          <a:stretch/>
        </p:blipFill>
        <p:spPr>
          <a:xfrm>
            <a:off x="5476050" y="1916832"/>
            <a:ext cx="3210750" cy="37247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41544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6555" y="1628800"/>
            <a:ext cx="3785925" cy="4464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Where to get HeuristicLab?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4834880" cy="4565103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Download binaries</a:t>
            </a:r>
          </a:p>
          <a:p>
            <a:pPr lvl="1"/>
            <a:r>
              <a:rPr lang="en-US" dirty="0" smtClean="0"/>
              <a:t>deployed as ZIP archives</a:t>
            </a:r>
          </a:p>
          <a:p>
            <a:pPr lvl="1"/>
            <a:r>
              <a:rPr lang="en-US" dirty="0" smtClean="0"/>
              <a:t>latest stable version 3.3.10 "Vancouver"</a:t>
            </a:r>
          </a:p>
          <a:p>
            <a:pPr lvl="2"/>
            <a:r>
              <a:rPr lang="en-US" dirty="0" smtClean="0"/>
              <a:t>released on July 10th, 2014</a:t>
            </a:r>
          </a:p>
          <a:p>
            <a:pPr lvl="1"/>
            <a:r>
              <a:rPr lang="en-US" dirty="0" smtClean="0"/>
              <a:t>daily trunk builds</a:t>
            </a:r>
          </a:p>
          <a:p>
            <a:pPr lvl="1"/>
            <a:r>
              <a:rPr lang="en-US" dirty="0" smtClean="0">
                <a:hlinkClick r:id="rId3"/>
              </a:rPr>
              <a:t>http://dev.heuristiclab.com/download</a:t>
            </a:r>
            <a:endParaRPr lang="en-US" dirty="0" smtClean="0"/>
          </a:p>
          <a:p>
            <a:pPr lvl="3"/>
            <a:endParaRPr lang="en-US" dirty="0" smtClean="0"/>
          </a:p>
          <a:p>
            <a:r>
              <a:rPr lang="en-US" dirty="0" smtClean="0"/>
              <a:t>Check out sources</a:t>
            </a:r>
          </a:p>
          <a:p>
            <a:pPr lvl="1"/>
            <a:r>
              <a:rPr lang="en-US" dirty="0" smtClean="0"/>
              <a:t>SVN repository</a:t>
            </a:r>
          </a:p>
          <a:p>
            <a:pPr lvl="1"/>
            <a:r>
              <a:rPr lang="en-US" dirty="0" smtClean="0"/>
              <a:t>HeuristicLab 3.3.10 tag</a:t>
            </a:r>
          </a:p>
          <a:p>
            <a:pPr lvl="2"/>
            <a:r>
              <a:rPr lang="en-US" dirty="0" smtClean="0">
                <a:hlinkClick r:id="rId4"/>
              </a:rPr>
              <a:t>http://svn.heuristiclab.com/svn/core/tags/3.3.10</a:t>
            </a:r>
            <a:endParaRPr lang="en-US" dirty="0" smtClean="0"/>
          </a:p>
          <a:p>
            <a:pPr lvl="1"/>
            <a:r>
              <a:rPr lang="en-US" dirty="0" smtClean="0"/>
              <a:t>Stable development version</a:t>
            </a:r>
          </a:p>
          <a:p>
            <a:pPr lvl="2"/>
            <a:r>
              <a:rPr lang="en-US" dirty="0" smtClean="0">
                <a:hlinkClick r:id="rId5"/>
              </a:rPr>
              <a:t>http://svn.heuristiclab.com/svn/core/stable</a:t>
            </a:r>
            <a:endParaRPr lang="en-US" dirty="0" smtClean="0"/>
          </a:p>
          <a:p>
            <a:pPr lvl="3"/>
            <a:endParaRPr lang="en-US" dirty="0" smtClean="0"/>
          </a:p>
          <a:p>
            <a:r>
              <a:rPr lang="en-US" dirty="0" smtClean="0"/>
              <a:t>License</a:t>
            </a:r>
          </a:p>
          <a:p>
            <a:pPr lvl="1"/>
            <a:r>
              <a:rPr lang="en-US" dirty="0" smtClean="0"/>
              <a:t>GNU General Public License (Version 3)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System requirements</a:t>
            </a:r>
          </a:p>
          <a:p>
            <a:pPr lvl="1"/>
            <a:r>
              <a:rPr lang="en-US" dirty="0" smtClean="0"/>
              <a:t>Microsoft .NET Framework 4.0 Full Version</a:t>
            </a:r>
          </a:p>
          <a:p>
            <a:pPr lvl="1"/>
            <a:r>
              <a:rPr lang="en-US" dirty="0" smtClean="0"/>
              <a:t>enough RAM and CPU power ;-)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Parameter </a:t>
            </a:r>
            <a:r>
              <a:rPr lang="de-DE" dirty="0" err="1"/>
              <a:t>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Optimal values (m = 1.5, d1 = 1, FC = 0.5)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70</a:t>
            </a:fld>
            <a:endParaRPr lang="de-DE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6280" y="2303921"/>
            <a:ext cx="5611439" cy="37954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14067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Parameter </a:t>
            </a:r>
            <a:r>
              <a:rPr lang="de-DE" dirty="0" err="1"/>
              <a:t>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71</a:t>
            </a:fld>
            <a:endParaRPr lang="de-DE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988840"/>
            <a:ext cx="4402832" cy="368017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9092" y="1988204"/>
            <a:ext cx="4403593" cy="3680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3642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Objectives </a:t>
            </a:r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of the Tutorial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Introduction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Where to get </a:t>
            </a:r>
            <a:r>
              <a:rPr lang="en-US" dirty="0" err="1">
                <a:solidFill>
                  <a:schemeClr val="tx1">
                    <a:alpha val="25000"/>
                  </a:schemeClr>
                </a:solidFill>
              </a:rPr>
              <a:t>HeuristicLab</a:t>
            </a:r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?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Plugin Infrastructure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Graphical User Interface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Available Algorithms &amp; </a:t>
            </a:r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Problems</a:t>
            </a:r>
          </a:p>
          <a:p>
            <a:pPr lvl="3"/>
            <a:endParaRPr lang="en-US" dirty="0">
              <a:solidFill>
                <a:schemeClr val="tx1">
                  <a:alpha val="25000"/>
                </a:schemeClr>
              </a:solidFill>
            </a:endParaRPr>
          </a:p>
          <a:p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Demonstration Part I: External Evaluation Problem</a:t>
            </a:r>
          </a:p>
          <a:p>
            <a:r>
              <a:rPr lang="en-US" b="1" dirty="0" smtClean="0"/>
              <a:t>Demonstration Part II: MATLAB and </a:t>
            </a:r>
            <a:r>
              <a:rPr lang="en-US" b="1" dirty="0" err="1" smtClean="0"/>
              <a:t>Scilab</a:t>
            </a:r>
            <a:r>
              <a:rPr lang="en-US" b="1" dirty="0" smtClean="0"/>
              <a:t> Parameter Optimization Problem</a:t>
            </a:r>
          </a:p>
          <a:p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Demonstration Part III: Programmable Problem</a:t>
            </a:r>
            <a:endParaRPr lang="en-US" b="1" dirty="0">
              <a:solidFill>
                <a:schemeClr val="tx1">
                  <a:alpha val="25000"/>
                </a:schemeClr>
              </a:solidFill>
            </a:endParaRPr>
          </a:p>
          <a:p>
            <a:pPr lvl="3"/>
            <a:endParaRPr lang="en-US" dirty="0">
              <a:solidFill>
                <a:schemeClr val="tx1">
                  <a:alpha val="25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Some Additional Features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Planned Features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Team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Suggested Readings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Bibliography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Questions &amp; </a:t>
            </a:r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Answers</a:t>
            </a:r>
            <a:endParaRPr lang="en-US" dirty="0">
              <a:solidFill>
                <a:schemeClr val="tx1">
                  <a:alpha val="2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723903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Demonstration Part III:</a:t>
            </a:r>
            <a:br>
              <a:rPr lang="de-DE" dirty="0" smtClean="0"/>
            </a:br>
            <a:r>
              <a:rPr lang="de-DE" dirty="0" err="1" smtClean="0"/>
              <a:t>Programmable</a:t>
            </a:r>
            <a:r>
              <a:rPr lang="de-DE" dirty="0" smtClean="0"/>
              <a:t> Problem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3"/>
            <a:endParaRPr lang="de-AT" dirty="0" smtClean="0"/>
          </a:p>
          <a:p>
            <a:r>
              <a:rPr lang="de-AT" dirty="0" err="1" smtClean="0"/>
              <a:t>Singleobjective</a:t>
            </a:r>
            <a:r>
              <a:rPr lang="de-AT" dirty="0" smtClean="0"/>
              <a:t> </a:t>
            </a:r>
            <a:r>
              <a:rPr lang="de-AT" dirty="0" err="1" smtClean="0"/>
              <a:t>Function</a:t>
            </a:r>
            <a:r>
              <a:rPr lang="de-AT" dirty="0" smtClean="0"/>
              <a:t> </a:t>
            </a:r>
            <a:r>
              <a:rPr lang="de-AT" dirty="0" err="1" smtClean="0"/>
              <a:t>Optimization</a:t>
            </a:r>
            <a:endParaRPr lang="de-AT" dirty="0" smtClean="0"/>
          </a:p>
          <a:p>
            <a:endParaRPr lang="de-AT" dirty="0" smtClean="0"/>
          </a:p>
          <a:p>
            <a:r>
              <a:rPr lang="de-AT" dirty="0" err="1" smtClean="0"/>
              <a:t>Multiobjective</a:t>
            </a:r>
            <a:r>
              <a:rPr lang="de-AT" dirty="0" smtClean="0"/>
              <a:t> </a:t>
            </a:r>
            <a:r>
              <a:rPr lang="de-AT" dirty="0" err="1" smtClean="0"/>
              <a:t>Function</a:t>
            </a:r>
            <a:r>
              <a:rPr lang="de-AT" dirty="0" smtClean="0"/>
              <a:t> </a:t>
            </a:r>
            <a:r>
              <a:rPr lang="de-AT" dirty="0" err="1" smtClean="0"/>
              <a:t>Optimization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04821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Programmable</a:t>
            </a:r>
            <a:r>
              <a:rPr lang="de-DE" dirty="0" smtClean="0"/>
              <a:t> Problem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Still </a:t>
            </a:r>
            <a:r>
              <a:rPr lang="de-DE" dirty="0" err="1" smtClean="0"/>
              <a:t>under</a:t>
            </a:r>
            <a:r>
              <a:rPr lang="de-DE" dirty="0" smtClean="0"/>
              <a:t> </a:t>
            </a:r>
            <a:r>
              <a:rPr lang="de-DE" dirty="0" err="1" smtClean="0"/>
              <a:t>development</a:t>
            </a:r>
            <a:endParaRPr lang="de-DE" dirty="0" smtClean="0"/>
          </a:p>
          <a:p>
            <a:r>
              <a:rPr lang="de-DE" dirty="0" err="1" smtClean="0"/>
              <a:t>Currently</a:t>
            </a:r>
            <a:r>
              <a:rPr lang="de-DE" dirty="0" smtClean="0"/>
              <a:t> </a:t>
            </a:r>
            <a:r>
              <a:rPr lang="de-DE" dirty="0" err="1" smtClean="0"/>
              <a:t>available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a </a:t>
            </a:r>
            <a:r>
              <a:rPr lang="de-DE" dirty="0" err="1" smtClean="0"/>
              <a:t>feature</a:t>
            </a:r>
            <a:r>
              <a:rPr lang="de-DE" dirty="0" smtClean="0"/>
              <a:t> </a:t>
            </a:r>
            <a:r>
              <a:rPr lang="de-DE" dirty="0" err="1" smtClean="0"/>
              <a:t>branch</a:t>
            </a:r>
            <a:endParaRPr lang="de-DE" dirty="0" smtClean="0"/>
          </a:p>
          <a:p>
            <a:pPr lvl="1"/>
            <a:r>
              <a:rPr lang="de-DE" dirty="0">
                <a:hlinkClick r:id="rId2"/>
              </a:rPr>
              <a:t>http://</a:t>
            </a:r>
            <a:r>
              <a:rPr lang="de-DE" dirty="0" smtClean="0">
                <a:hlinkClick r:id="rId2"/>
              </a:rPr>
              <a:t>dev.heuristiclab.com/trac.fcgi/browser/branches/ProgrammableProblem</a:t>
            </a:r>
            <a:endParaRPr lang="de-DE" dirty="0" smtClean="0"/>
          </a:p>
          <a:p>
            <a:r>
              <a:rPr lang="de-DE" dirty="0" err="1"/>
              <a:t>Planned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release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3.3.11 (Feb. 2015)</a:t>
            </a:r>
          </a:p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182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Singleobjective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Click on „New Item“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get</a:t>
            </a:r>
            <a:r>
              <a:rPr lang="de-DE" dirty="0" smtClean="0"/>
              <a:t> a </a:t>
            </a:r>
            <a:r>
              <a:rPr lang="de-DE" dirty="0" err="1" smtClean="0"/>
              <a:t>list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creatables</a:t>
            </a:r>
            <a:endParaRPr lang="de-DE" dirty="0" smtClean="0"/>
          </a:p>
          <a:p>
            <a:r>
              <a:rPr lang="de-DE" dirty="0" smtClean="0"/>
              <a:t>Create a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Programmable</a:t>
            </a:r>
            <a:r>
              <a:rPr lang="de-DE" dirty="0" smtClean="0"/>
              <a:t> Problem (single-</a:t>
            </a:r>
            <a:r>
              <a:rPr lang="de-DE" dirty="0" err="1" smtClean="0"/>
              <a:t>objective</a:t>
            </a:r>
            <a:r>
              <a:rPr lang="de-DE" dirty="0" smtClean="0"/>
              <a:t>) </a:t>
            </a:r>
            <a:r>
              <a:rPr lang="de-DE" dirty="0" err="1" smtClean="0"/>
              <a:t>by</a:t>
            </a:r>
            <a:r>
              <a:rPr lang="de-DE" dirty="0" smtClean="0"/>
              <a:t> double </a:t>
            </a:r>
            <a:r>
              <a:rPr lang="de-DE" dirty="0" err="1" smtClean="0"/>
              <a:t>clicking</a:t>
            </a:r>
            <a:r>
              <a:rPr lang="de-DE" dirty="0" smtClean="0"/>
              <a:t> </a:t>
            </a:r>
            <a:r>
              <a:rPr lang="de-DE" dirty="0" err="1" smtClean="0"/>
              <a:t>it</a:t>
            </a:r>
            <a:endParaRPr lang="de-DE" dirty="0" smtClean="0"/>
          </a:p>
        </p:txBody>
      </p:sp>
      <p:sp>
        <p:nvSpPr>
          <p:cNvPr id="8" name="Inhaltsplatzhalt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75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3905" y="1600201"/>
            <a:ext cx="4032895" cy="37522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Abgerundetes Rechteck 7"/>
          <p:cNvSpPr/>
          <p:nvPr/>
        </p:nvSpPr>
        <p:spPr>
          <a:xfrm>
            <a:off x="4674393" y="1830536"/>
            <a:ext cx="180877" cy="174476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cxnSp>
        <p:nvCxnSpPr>
          <p:cNvPr id="11" name="Gerade Verbindung mit Pfeil 10"/>
          <p:cNvCxnSpPr/>
          <p:nvPr/>
        </p:nvCxnSpPr>
        <p:spPr>
          <a:xfrm>
            <a:off x="4711254" y="2636912"/>
            <a:ext cx="288032" cy="0"/>
          </a:xfrm>
          <a:prstGeom prst="straightConnector1">
            <a:avLst/>
          </a:prstGeom>
          <a:noFill/>
          <a:ln w="508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1863327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Singleobjective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pic>
        <p:nvPicPr>
          <p:cNvPr id="10" name="Inhaltsplatzhalter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07833" y="1600200"/>
            <a:ext cx="7528334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76</a:t>
            </a:fld>
            <a:endParaRPr lang="de-DE"/>
          </a:p>
        </p:txBody>
      </p:sp>
      <p:sp>
        <p:nvSpPr>
          <p:cNvPr id="12" name="Abgerundetes Rechteck 7"/>
          <p:cNvSpPr/>
          <p:nvPr/>
        </p:nvSpPr>
        <p:spPr>
          <a:xfrm>
            <a:off x="1043609" y="2348881"/>
            <a:ext cx="6264695" cy="2952328"/>
          </a:xfrm>
          <a:prstGeom prst="roundRect">
            <a:avLst>
              <a:gd name="adj" fmla="val 3967"/>
            </a:avLst>
          </a:prstGeom>
          <a:solidFill>
            <a:schemeClr val="bg1">
              <a:alpha val="60000"/>
            </a:schemeClr>
          </a:solidFill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C# Editor for Writing the Problem Definition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6610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ile:Styblinski-Tang function.pd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3150" y="2924944"/>
            <a:ext cx="4268293" cy="3201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Singleobjective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de-DE" dirty="0" smtClean="0"/>
                  <a:t>Styblinski-Tang </a:t>
                </a:r>
                <a:r>
                  <a:rPr lang="de-DE" dirty="0" err="1" smtClean="0"/>
                  <a:t>function</a:t>
                </a:r>
                <a:r>
                  <a:rPr lang="de-DE" dirty="0" smtClean="0"/>
                  <a:t>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limLoc m:val="subSup"/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5"/>
                                </m:r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  <m:e>
                              <m:sSubSup>
                                <m:sSubSupPr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p>
                              </m:sSubSup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−16</m:t>
                              </m:r>
                              <m:sSubSup>
                                <m:sSubSupPr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+5</m:t>
                              </m:r>
                              <m:sSub>
                                <m:sSubPr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</m:num>
                        <m:den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de-DE" dirty="0" smtClean="0"/>
              </a:p>
              <a:p>
                <a:pPr marL="0" indent="0">
                  <a:buNone/>
                </a:pPr>
                <a:endParaRPr lang="de-DE" b="0" dirty="0" smtClean="0"/>
              </a:p>
              <a:p>
                <a:pPr marL="0" indent="0">
                  <a:buNone/>
                </a:pPr>
                <a:r>
                  <a:rPr lang="de-DE" b="0" dirty="0" err="1" smtClean="0"/>
                  <a:t>with</a:t>
                </a:r>
                <a:r>
                  <a:rPr lang="de-DE" b="0" dirty="0" smtClean="0"/>
                  <a:t>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−5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≤5</m:t>
                    </m:r>
                  </m:oMath>
                </a14:m>
                <a:endParaRPr lang="de-DE" dirty="0"/>
              </a:p>
            </p:txBody>
          </p:sp>
        </mc:Choice>
        <mc:Fallback xmlns=""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852" t="-175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5955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Singleobjective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Choose</a:t>
            </a:r>
            <a:r>
              <a:rPr lang="de-DE" dirty="0" smtClean="0"/>
              <a:t> an </a:t>
            </a:r>
            <a:r>
              <a:rPr lang="de-DE" dirty="0" err="1" smtClean="0"/>
              <a:t>appropriate</a:t>
            </a:r>
            <a:r>
              <a:rPr lang="de-DE" dirty="0" smtClean="0"/>
              <a:t> </a:t>
            </a:r>
            <a:r>
              <a:rPr lang="de-DE" dirty="0" err="1" smtClean="0"/>
              <a:t>solution</a:t>
            </a:r>
            <a:r>
              <a:rPr lang="de-DE" dirty="0" smtClean="0"/>
              <a:t> </a:t>
            </a:r>
            <a:r>
              <a:rPr lang="de-DE" dirty="0" err="1" smtClean="0"/>
              <a:t>encoding</a:t>
            </a:r>
            <a:endParaRPr lang="de-DE" dirty="0" smtClean="0"/>
          </a:p>
          <a:p>
            <a:pPr lvl="1"/>
            <a:r>
              <a:rPr lang="de-DE" dirty="0" smtClean="0"/>
              <a:t>20-dimensional real-</a:t>
            </a:r>
            <a:r>
              <a:rPr lang="de-DE" dirty="0" err="1" smtClean="0"/>
              <a:t>valued</a:t>
            </a:r>
            <a:r>
              <a:rPr lang="de-DE" dirty="0" smtClean="0"/>
              <a:t> </a:t>
            </a:r>
            <a:r>
              <a:rPr lang="de-DE" dirty="0" err="1" smtClean="0"/>
              <a:t>vector</a:t>
            </a:r>
            <a:endParaRPr lang="de-DE" dirty="0" smtClean="0"/>
          </a:p>
          <a:p>
            <a:pPr lvl="1"/>
            <a:r>
              <a:rPr lang="de-DE" dirty="0" err="1" smtClean="0"/>
              <a:t>Minimize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fitness</a:t>
            </a:r>
            <a:r>
              <a:rPr lang="de-DE" dirty="0" smtClean="0"/>
              <a:t> </a:t>
            </a:r>
            <a:r>
              <a:rPr lang="de-DE" dirty="0" err="1" smtClean="0"/>
              <a:t>value</a:t>
            </a:r>
            <a:endParaRPr lang="de-DE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78</a:t>
            </a:fld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479748" y="3263841"/>
            <a:ext cx="821776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 </a:t>
            </a:r>
            <a:r>
              <a:rPr lang="en-US" sz="12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bool</a:t>
            </a:r>
            <a:r>
              <a:rPr lang="en-US" sz="12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IsMaximizationProblem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{ </a:t>
            </a:r>
            <a:r>
              <a:rPr lang="en-US" sz="1200" dirty="0">
                <a:solidFill>
                  <a:srgbClr val="8B451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{ </a:t>
            </a:r>
            <a:r>
              <a:rPr lang="en-US" sz="1200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 </a:t>
            </a:r>
            <a:r>
              <a:rPr lang="en-US" sz="1200" b="1" dirty="0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false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 } </a:t>
            </a:r>
            <a:r>
              <a:rPr lang="en-US" sz="12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  <a:p>
            <a:endParaRPr lang="de-DE" sz="1200" b="1" dirty="0" smtClean="0">
              <a:solidFill>
                <a:srgbClr val="0000FF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de-DE" sz="1200" b="1" dirty="0" err="1" smtClean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sz="1200" b="1" dirty="0" smtClean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CustomProblemDefinition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() {</a:t>
            </a:r>
          </a:p>
          <a:p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Define the solution encoding which can also consist of multiple vectors, examples below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// Encoding = new 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BinaryEncoding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("b", length: 5);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// Encoding = new 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IntegerEncoding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", 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lenght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5, min: 2, max: 14, step: 4);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Encoding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  <a:r>
              <a:rPr lang="en-US" sz="1200" b="1" dirty="0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 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RealEncoding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2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"vector"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length: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min: </a:t>
            </a:r>
            <a:r>
              <a:rPr lang="en-US" sz="12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US" sz="1200" dirty="0" smtClean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5.0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max: </a:t>
            </a:r>
            <a:r>
              <a:rPr lang="en-US" sz="1200" dirty="0" smtClean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5.0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Encoding =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PermutationEncoding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("P",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5, type: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PermutationTypes.Absolute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// Encoding =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MultiEncoding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()</a:t>
            </a:r>
          </a:p>
          <a:p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// .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AddBinaryVector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("b",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5)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// .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AddIntegerVector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", length: 5, min: 2, max: 14, step: 4)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// .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AddRealVector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("r", length: 5, min: -1.0, max: 1.0)</a:t>
            </a:r>
          </a:p>
          <a:p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// .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AddPermutation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("P",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5, type: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PermutationTypes.Absolute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</a:p>
          <a:p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}</a:t>
            </a:r>
            <a:endParaRPr lang="de-DE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6506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Singleobjective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Define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fitness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79</a:t>
            </a:fld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457200" y="2636912"/>
            <a:ext cx="8229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sz="1400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 </a:t>
            </a:r>
            <a:r>
              <a:rPr lang="de-DE" sz="14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Evaluate</a:t>
            </a:r>
            <a:r>
              <a:rPr lang="de-DE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IRandom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de-DE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Individual individual</a:t>
            </a:r>
            <a:r>
              <a:rPr lang="de-DE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 {</a:t>
            </a:r>
          </a:p>
          <a:p>
            <a:r>
              <a:rPr lang="de-DE" sz="14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4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1400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individual</a:t>
            </a:r>
            <a:r>
              <a:rPr lang="de-DE" sz="14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de-DE" sz="14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RealVector</a:t>
            </a:r>
            <a:r>
              <a:rPr lang="de-DE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4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400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de-DE" sz="14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r>
              <a:rPr lang="en-US" sz="14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400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en-US" sz="14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4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Sum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=&gt; 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 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 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 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 </a:t>
            </a:r>
            <a:r>
              <a:rPr lang="en-US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16.0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 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 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+ </a:t>
            </a:r>
            <a:r>
              <a:rPr lang="en-US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5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 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 / </a:t>
            </a:r>
            <a:r>
              <a:rPr lang="en-US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2.0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de-DE" sz="14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lang="de-DE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9075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1120" y="4077072"/>
            <a:ext cx="2539079" cy="21497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Plugin Infrastructure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5842992" cy="4525963"/>
          </a:xfrm>
        </p:spPr>
        <p:txBody>
          <a:bodyPr>
            <a:normAutofit fontScale="70000" lnSpcReduction="20000"/>
          </a:bodyPr>
          <a:lstStyle/>
          <a:p>
            <a:r>
              <a:rPr lang="en-US" dirty="0" err="1" smtClean="0"/>
              <a:t>HeuristicLab</a:t>
            </a:r>
            <a:r>
              <a:rPr lang="en-US" dirty="0" smtClean="0"/>
              <a:t> consists of many assemblies</a:t>
            </a:r>
          </a:p>
          <a:p>
            <a:pPr lvl="1"/>
            <a:r>
              <a:rPr lang="en-US" dirty="0" smtClean="0"/>
              <a:t>142 plugins in HeuristicLab 3.3.10</a:t>
            </a:r>
          </a:p>
          <a:p>
            <a:pPr lvl="1"/>
            <a:r>
              <a:rPr lang="en-US" dirty="0" smtClean="0"/>
              <a:t>plugins can be loaded or unloaded at runtime</a:t>
            </a:r>
          </a:p>
          <a:p>
            <a:pPr lvl="1"/>
            <a:r>
              <a:rPr lang="en-US" dirty="0" smtClean="0"/>
              <a:t>plugins can be updated via internet</a:t>
            </a:r>
          </a:p>
          <a:p>
            <a:pPr lvl="1"/>
            <a:r>
              <a:rPr lang="en-US" dirty="0" smtClean="0"/>
              <a:t>application plugins provide GUI frontends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Extensibility</a:t>
            </a:r>
          </a:p>
          <a:p>
            <a:pPr lvl="1"/>
            <a:r>
              <a:rPr lang="en-US" dirty="0" smtClean="0"/>
              <a:t>developing and deploying new plugins is easy</a:t>
            </a:r>
          </a:p>
          <a:p>
            <a:pPr lvl="1"/>
            <a:r>
              <a:rPr lang="en-US" dirty="0" smtClean="0"/>
              <a:t>dependencies are explicitly defined, automatically checked and resolved</a:t>
            </a:r>
          </a:p>
          <a:p>
            <a:pPr lvl="1"/>
            <a:r>
              <a:rPr lang="en-US" dirty="0" smtClean="0"/>
              <a:t>automatic discovery of interface implementations (service locator pattern)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Plugin Manager</a:t>
            </a:r>
          </a:p>
          <a:p>
            <a:pPr lvl="1"/>
            <a:r>
              <a:rPr lang="en-US" dirty="0" smtClean="0"/>
              <a:t>GUI to check, install, update or delete plugins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9457" y="1844824"/>
            <a:ext cx="1702403" cy="17721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Singleobjective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Compile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defintion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80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5937" y="2708920"/>
            <a:ext cx="5572125" cy="2647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Abgerundetes Rechteck 7"/>
          <p:cNvSpPr/>
          <p:nvPr/>
        </p:nvSpPr>
        <p:spPr>
          <a:xfrm>
            <a:off x="1835696" y="2971801"/>
            <a:ext cx="336004" cy="33337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1197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Singleobjective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3" name="Inhaltsplatzhalter 1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Create a </a:t>
            </a:r>
            <a:r>
              <a:rPr lang="de-DE" dirty="0" err="1" smtClean="0"/>
              <a:t>suitable</a:t>
            </a:r>
            <a:r>
              <a:rPr lang="de-DE" dirty="0" smtClean="0"/>
              <a:t> </a:t>
            </a:r>
            <a:r>
              <a:rPr lang="de-DE" dirty="0" err="1" smtClean="0"/>
              <a:t>optimization</a:t>
            </a:r>
            <a:r>
              <a:rPr lang="de-DE" dirty="0" smtClean="0"/>
              <a:t> </a:t>
            </a:r>
            <a:r>
              <a:rPr lang="de-DE" dirty="0" err="1" smtClean="0"/>
              <a:t>algorithm</a:t>
            </a:r>
            <a:endParaRPr lang="de-DE" dirty="0" smtClean="0"/>
          </a:p>
          <a:p>
            <a:r>
              <a:rPr lang="de-DE" dirty="0" smtClean="0"/>
              <a:t>Select CMA Evolution </a:t>
            </a:r>
            <a:r>
              <a:rPr lang="de-DE" dirty="0" err="1" smtClean="0"/>
              <a:t>Strategy</a:t>
            </a:r>
            <a:endParaRPr lang="de-DE" dirty="0" smtClean="0"/>
          </a:p>
          <a:p>
            <a:r>
              <a:rPr lang="de-DE" dirty="0" smtClean="0"/>
              <a:t>Click OK</a:t>
            </a:r>
            <a:endParaRPr lang="de-DE" dirty="0"/>
          </a:p>
        </p:txBody>
      </p:sp>
      <p:sp>
        <p:nvSpPr>
          <p:cNvPr id="14" name="Inhaltsplatzhalter 1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81</a:t>
            </a:fld>
            <a:endParaRPr lang="de-DE"/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1600200"/>
            <a:ext cx="4053691" cy="30529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40742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Singleobjective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pic>
        <p:nvPicPr>
          <p:cNvPr id="10" name="Inhaltsplatzhalter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82</a:t>
            </a:fld>
            <a:endParaRPr lang="de-DE"/>
          </a:p>
        </p:txBody>
      </p:sp>
      <p:sp>
        <p:nvSpPr>
          <p:cNvPr id="11" name="Bogen 10"/>
          <p:cNvSpPr/>
          <p:nvPr/>
        </p:nvSpPr>
        <p:spPr>
          <a:xfrm>
            <a:off x="3635896" y="2636912"/>
            <a:ext cx="1764196" cy="1944216"/>
          </a:xfrm>
          <a:prstGeom prst="arc">
            <a:avLst/>
          </a:prstGeom>
          <a:noFill/>
          <a:ln w="508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Textfeld 11"/>
          <p:cNvSpPr txBox="1"/>
          <p:nvPr/>
        </p:nvSpPr>
        <p:spPr>
          <a:xfrm>
            <a:off x="5423309" y="3068960"/>
            <a:ext cx="1319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rgbClr val="FF0000"/>
                </a:solidFill>
              </a:rPr>
              <a:t>Drag‘n‘Drop</a:t>
            </a:r>
            <a:endParaRPr lang="de-D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5063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Singleobjective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Switch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Parameters </a:t>
            </a:r>
            <a:r>
              <a:rPr lang="de-DE" dirty="0" err="1" smtClean="0"/>
              <a:t>tab</a:t>
            </a:r>
            <a:endParaRPr lang="de-DE" dirty="0"/>
          </a:p>
          <a:p>
            <a:r>
              <a:rPr lang="de-DE" dirty="0" smtClean="0"/>
              <a:t>Click on </a:t>
            </a:r>
            <a:r>
              <a:rPr lang="de-DE" dirty="0" err="1" smtClean="0"/>
              <a:t>the</a:t>
            </a:r>
            <a:r>
              <a:rPr lang="de-DE" dirty="0" smtClean="0"/>
              <a:t> Analyzer </a:t>
            </a:r>
            <a:r>
              <a:rPr lang="de-DE" dirty="0" err="1" smtClean="0"/>
              <a:t>parameter</a:t>
            </a:r>
            <a:endParaRPr lang="de-DE" dirty="0" smtClean="0"/>
          </a:p>
          <a:p>
            <a:r>
              <a:rPr lang="de-DE" dirty="0" smtClean="0"/>
              <a:t>Check </a:t>
            </a:r>
            <a:r>
              <a:rPr lang="de-DE" dirty="0" err="1" smtClean="0"/>
              <a:t>CMAAnalyzer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get</a:t>
            </a:r>
            <a:r>
              <a:rPr lang="de-DE" dirty="0" smtClean="0"/>
              <a:t> </a:t>
            </a:r>
            <a:r>
              <a:rPr lang="de-DE" dirty="0" err="1" smtClean="0"/>
              <a:t>more</a:t>
            </a:r>
            <a:r>
              <a:rPr lang="de-DE" dirty="0" smtClean="0"/>
              <a:t> </a:t>
            </a:r>
            <a:r>
              <a:rPr lang="de-DE" dirty="0" err="1" smtClean="0"/>
              <a:t>detailed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83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1" y="1602880"/>
            <a:ext cx="4038600" cy="40225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Abgerundetes Rechteck 9"/>
          <p:cNvSpPr/>
          <p:nvPr/>
        </p:nvSpPr>
        <p:spPr>
          <a:xfrm>
            <a:off x="6981825" y="4762501"/>
            <a:ext cx="314325" cy="23812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Abgerundetes Rechteck 10"/>
          <p:cNvSpPr/>
          <p:nvPr/>
        </p:nvSpPr>
        <p:spPr>
          <a:xfrm>
            <a:off x="4817021" y="2457451"/>
            <a:ext cx="1202779" cy="23812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5871304" y="2302322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1</a:t>
            </a:r>
            <a:endParaRPr lang="de-DE" b="1" dirty="0"/>
          </a:p>
        </p:txBody>
      </p:sp>
      <p:sp>
        <p:nvSpPr>
          <p:cNvPr id="13" name="Ellipse 12"/>
          <p:cNvSpPr/>
          <p:nvPr/>
        </p:nvSpPr>
        <p:spPr>
          <a:xfrm>
            <a:off x="6820177" y="4603843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2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3122410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Singleobjective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err="1" smtClean="0"/>
              <a:t>Choose</a:t>
            </a:r>
            <a:r>
              <a:rPr lang="de-DE" dirty="0" smtClean="0"/>
              <a:t> </a:t>
            </a:r>
            <a:r>
              <a:rPr lang="de-DE" dirty="0" err="1" smtClean="0"/>
              <a:t>suitable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endParaRPr lang="de-DE" dirty="0" smtClean="0"/>
          </a:p>
          <a:p>
            <a:pPr marL="361950" lvl="1" indent="-361950"/>
            <a:r>
              <a:rPr lang="de-DE" dirty="0" err="1" smtClean="0"/>
              <a:t>InitialSigma</a:t>
            </a:r>
            <a:r>
              <a:rPr lang="de-DE" dirty="0" smtClean="0"/>
              <a:t>: 2</a:t>
            </a:r>
          </a:p>
          <a:p>
            <a:pPr marL="361950" lvl="1" indent="-361950"/>
            <a:r>
              <a:rPr lang="de-DE" dirty="0" err="1" smtClean="0"/>
              <a:t>MaximumGenerations</a:t>
            </a:r>
            <a:r>
              <a:rPr lang="de-DE" dirty="0" smtClean="0"/>
              <a:t>: 200</a:t>
            </a:r>
          </a:p>
          <a:p>
            <a:pPr marL="361950" lvl="1" indent="-361950"/>
            <a:r>
              <a:rPr lang="de-DE" dirty="0" err="1" smtClean="0"/>
              <a:t>PopulationSize</a:t>
            </a:r>
            <a:r>
              <a:rPr lang="de-DE" dirty="0" smtClean="0"/>
              <a:t>: 50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84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1" y="1600200"/>
            <a:ext cx="4038600" cy="41489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Abgerundetes Rechteck 8"/>
          <p:cNvSpPr/>
          <p:nvPr/>
        </p:nvSpPr>
        <p:spPr>
          <a:xfrm>
            <a:off x="4740821" y="3019426"/>
            <a:ext cx="1487363" cy="23812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0" name="Abgerundetes Rechteck 9"/>
          <p:cNvSpPr/>
          <p:nvPr/>
        </p:nvSpPr>
        <p:spPr>
          <a:xfrm>
            <a:off x="4740821" y="3343276"/>
            <a:ext cx="1487363" cy="23812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Abgerundetes Rechteck 10"/>
          <p:cNvSpPr/>
          <p:nvPr/>
        </p:nvSpPr>
        <p:spPr>
          <a:xfrm>
            <a:off x="4740821" y="4276726"/>
            <a:ext cx="1487363" cy="23812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5327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Singleobjective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pic>
        <p:nvPicPr>
          <p:cNvPr id="10" name="Inhaltsplatzhalter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07833" y="1600200"/>
            <a:ext cx="7528334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85</a:t>
            </a:fld>
            <a:endParaRPr lang="de-DE"/>
          </a:p>
        </p:txBody>
      </p:sp>
      <p:sp>
        <p:nvSpPr>
          <p:cNvPr id="11" name="Abgerundetes Rechteck 10"/>
          <p:cNvSpPr/>
          <p:nvPr/>
        </p:nvSpPr>
        <p:spPr>
          <a:xfrm>
            <a:off x="922611" y="5810250"/>
            <a:ext cx="198958" cy="209550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3637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File:Fonseca and Fleming function.pd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838716"/>
            <a:ext cx="3034680" cy="2287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Multiobjective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de-DE" dirty="0" smtClean="0"/>
                  <a:t>Fonseca </a:t>
                </a:r>
                <a:r>
                  <a:rPr lang="de-DE" dirty="0" err="1" smtClean="0"/>
                  <a:t>and</a:t>
                </a:r>
                <a:r>
                  <a:rPr lang="de-DE" dirty="0" smtClean="0"/>
                  <a:t> Fleming </a:t>
                </a:r>
                <a:r>
                  <a:rPr lang="de-DE" dirty="0" err="1" smtClean="0"/>
                  <a:t>function</a:t>
                </a:r>
                <a:r>
                  <a:rPr lang="de-DE" dirty="0" smtClean="0"/>
                  <a:t>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de-DE" b="0" i="0" smtClean="0">
                          <a:latin typeface="Cambria Math" panose="02040503050406030204" pitchFamily="18" charset="0"/>
                        </a:rPr>
                        <m:t>Minimize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 </m:t>
                      </m:r>
                      <m:d>
                        <m:dPr>
                          <m:begChr m:val="{"/>
                          <m:endChr m:val=""/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d>
                                <m:r>
                                  <m:rPr>
                                    <m:brk m:alnAt="7"/>
                                  </m:rP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1−</m:t>
                                </m:r>
                                <m:sSup>
                                  <m:sSupPr>
                                    <m:ctrlP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nary>
                                      <m:naryPr>
                                        <m:chr m:val="∑"/>
                                        <m:limLoc m:val="subSup"/>
                                        <m:ctrlP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naryPr>
                                      <m:sub>
                                        <m:r>
                                          <m:rPr>
                                            <m:brk m:alnAt="25"/>
                                          </m:rP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  <m: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  <m:t>=1</m:t>
                                        </m:r>
                                      </m:sub>
                                      <m:sup>
                                        <m: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  <m:t>𝑛</m:t>
                                        </m:r>
                                      </m:sup>
                                      <m:e>
                                        <m:sSup>
                                          <m:sSupPr>
                                            <m:ctrlP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de-DE" i="1">
                                                <a:latin typeface="Cambria Math" panose="02040503050406030204" pitchFamily="18" charset="0"/>
                                              </a:rPr>
                                              <m:t>(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  <m:t>𝑥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  <m:t>𝑖</m:t>
                                                </m:r>
                                              </m:sub>
                                            </m:sSub>
                                            <m: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</a:rPr>
                                              <m:t> </m:t>
                                            </m:r>
                                            <m:r>
                                              <a:rPr lang="de-DE" i="1">
                                                <a:latin typeface="Cambria Math" panose="02040503050406030204" pitchFamily="18" charset="0"/>
                                              </a:rPr>
                                              <m:t>−</m:t>
                                            </m:r>
                                            <m: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</a:rPr>
                                              <m:t> </m:t>
                                            </m:r>
                                            <m:f>
                                              <m:fPr>
                                                <m:ctrlP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  <m:t>1</m:t>
                                                </m:r>
                                              </m:num>
                                              <m:den>
                                                <m:rad>
                                                  <m:radPr>
                                                    <m:degHide m:val="on"/>
                                                    <m:ctrlPr>
                                                      <a:rPr lang="de-DE" i="1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radPr>
                                                  <m:deg/>
                                                  <m:e>
                                                    <m:r>
                                                      <a:rPr lang="de-DE" i="1">
                                                        <a:latin typeface="Cambria Math" panose="02040503050406030204" pitchFamily="18" charset="0"/>
                                                      </a:rPr>
                                                      <m:t>𝑛</m:t>
                                                    </m:r>
                                                  </m:e>
                                                </m:rad>
                                              </m:den>
                                            </m:f>
                                            <m:r>
                                              <a:rPr lang="de-DE" i="1">
                                                <a:latin typeface="Cambria Math" panose="02040503050406030204" pitchFamily="18" charset="0"/>
                                              </a:rPr>
                                              <m:t>)</m:t>
                                            </m:r>
                                          </m:e>
                                          <m:sup>
                                            <m: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p>
                                        </m:sSup>
                                      </m:e>
                                    </m:nary>
                                  </m:sup>
                                </m:sSup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d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de-DE" i="1">
                                    <a:latin typeface="Cambria Math" panose="02040503050406030204" pitchFamily="18" charset="0"/>
                                  </a:rPr>
                                  <m:t>1−</m:t>
                                </m:r>
                                <m:sSup>
                                  <m:sSupPr>
                                    <m:ctrlPr>
                                      <a:rPr lang="de-DE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de-DE" i="1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de-DE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nary>
                                      <m:naryPr>
                                        <m:chr m:val="∑"/>
                                        <m:limLoc m:val="subSup"/>
                                        <m:ctrlPr>
                                          <a:rPr lang="de-DE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naryPr>
                                      <m:sub>
                                        <m:r>
                                          <m:rPr>
                                            <m:brk m:alnAt="25"/>
                                          </m:rPr>
                                          <a:rPr lang="de-DE" i="1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  <m:r>
                                          <a:rPr lang="de-DE" i="1">
                                            <a:latin typeface="Cambria Math" panose="02040503050406030204" pitchFamily="18" charset="0"/>
                                          </a:rPr>
                                          <m:t>=1</m:t>
                                        </m:r>
                                      </m:sub>
                                      <m:sup>
                                        <m:r>
                                          <a:rPr lang="de-DE" i="1">
                                            <a:latin typeface="Cambria Math" panose="02040503050406030204" pitchFamily="18" charset="0"/>
                                          </a:rPr>
                                          <m:t>𝑛</m:t>
                                        </m:r>
                                      </m:sup>
                                      <m:e>
                                        <m:sSup>
                                          <m:sSupPr>
                                            <m:ctrlPr>
                                              <a:rPr lang="de-DE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de-DE" i="1">
                                                <a:latin typeface="Cambria Math" panose="02040503050406030204" pitchFamily="18" charset="0"/>
                                              </a:rPr>
                                              <m:t>(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  <m:t>𝑥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  <m:t>𝑖</m:t>
                                                </m:r>
                                              </m:sub>
                                            </m:sSub>
                                            <m: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</a:rPr>
                                              <m:t> + </m:t>
                                            </m:r>
                                            <m:f>
                                              <m:fPr>
                                                <m:ctrlP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  <m:t>1</m:t>
                                                </m:r>
                                              </m:num>
                                              <m:den>
                                                <m:rad>
                                                  <m:radPr>
                                                    <m:degHide m:val="on"/>
                                                    <m:ctrlPr>
                                                      <a:rPr lang="de-DE" i="1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radPr>
                                                  <m:deg/>
                                                  <m:e>
                                                    <m:r>
                                                      <a:rPr lang="de-DE" i="1">
                                                        <a:latin typeface="Cambria Math" panose="02040503050406030204" pitchFamily="18" charset="0"/>
                                                      </a:rPr>
                                                      <m:t>𝑛</m:t>
                                                    </m:r>
                                                  </m:e>
                                                </m:rad>
                                              </m:den>
                                            </m:f>
                                            <m:r>
                                              <a:rPr lang="de-DE" i="1">
                                                <a:latin typeface="Cambria Math" panose="02040503050406030204" pitchFamily="18" charset="0"/>
                                              </a:rPr>
                                              <m:t>)</m:t>
                                            </m:r>
                                          </m:e>
                                          <m:sup>
                                            <m:r>
                                              <a:rPr lang="de-DE" i="1"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p>
                                        </m:sSup>
                                      </m:e>
                                    </m:nary>
                                  </m:sup>
                                </m:sSup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de-DE" b="0" dirty="0" smtClean="0"/>
              </a:p>
              <a:p>
                <a:pPr marL="0" indent="0">
                  <a:buNone/>
                </a:pPr>
                <a:endParaRPr lang="de-DE" b="0" dirty="0" smtClean="0"/>
              </a:p>
              <a:p>
                <a:pPr marL="0" indent="0">
                  <a:buNone/>
                </a:pPr>
                <a:r>
                  <a:rPr lang="de-DE" b="0" dirty="0" err="1" smtClean="0"/>
                  <a:t>with</a:t>
                </a:r>
                <a:r>
                  <a:rPr lang="de-DE" b="0" dirty="0" smtClean="0"/>
                  <a:t>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−4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≤4</m:t>
                    </m:r>
                  </m:oMath>
                </a14:m>
                <a:endParaRPr lang="de-DE" dirty="0"/>
              </a:p>
            </p:txBody>
          </p:sp>
        </mc:Choice>
        <mc:Fallback xmlns=""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852" t="-175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6352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Multiobjective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Click on „New Item“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get</a:t>
            </a:r>
            <a:r>
              <a:rPr lang="de-DE" dirty="0" smtClean="0"/>
              <a:t> a </a:t>
            </a:r>
            <a:r>
              <a:rPr lang="de-DE" dirty="0" err="1" smtClean="0"/>
              <a:t>list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creatables</a:t>
            </a:r>
            <a:endParaRPr lang="de-DE" dirty="0" smtClean="0"/>
          </a:p>
          <a:p>
            <a:r>
              <a:rPr lang="de-DE" dirty="0" smtClean="0"/>
              <a:t>Create a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Programmable</a:t>
            </a:r>
            <a:r>
              <a:rPr lang="de-DE" dirty="0" smtClean="0"/>
              <a:t> Problem (multi-</a:t>
            </a:r>
            <a:r>
              <a:rPr lang="de-DE" dirty="0" err="1" smtClean="0"/>
              <a:t>objective</a:t>
            </a:r>
            <a:r>
              <a:rPr lang="de-DE" dirty="0" smtClean="0"/>
              <a:t>) </a:t>
            </a:r>
            <a:r>
              <a:rPr lang="de-DE" dirty="0" err="1" smtClean="0"/>
              <a:t>by</a:t>
            </a:r>
            <a:r>
              <a:rPr lang="de-DE" dirty="0" smtClean="0"/>
              <a:t> double </a:t>
            </a:r>
            <a:r>
              <a:rPr lang="de-DE" dirty="0" err="1" smtClean="0"/>
              <a:t>clicking</a:t>
            </a:r>
            <a:r>
              <a:rPr lang="de-DE" dirty="0" smtClean="0"/>
              <a:t> </a:t>
            </a:r>
            <a:r>
              <a:rPr lang="de-DE" dirty="0" err="1" smtClean="0"/>
              <a:t>it</a:t>
            </a:r>
            <a:endParaRPr lang="de-DE" dirty="0" smtClean="0"/>
          </a:p>
        </p:txBody>
      </p:sp>
      <p:sp>
        <p:nvSpPr>
          <p:cNvPr id="8" name="Inhaltsplatzhalt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87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3905" y="1600201"/>
            <a:ext cx="4032895" cy="37522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Abgerundetes Rechteck 7"/>
          <p:cNvSpPr/>
          <p:nvPr/>
        </p:nvSpPr>
        <p:spPr>
          <a:xfrm>
            <a:off x="4674393" y="1830536"/>
            <a:ext cx="180877" cy="174476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cxnSp>
        <p:nvCxnSpPr>
          <p:cNvPr id="11" name="Gerade Verbindung mit Pfeil 10"/>
          <p:cNvCxnSpPr/>
          <p:nvPr/>
        </p:nvCxnSpPr>
        <p:spPr>
          <a:xfrm>
            <a:off x="4711254" y="2543606"/>
            <a:ext cx="288032" cy="0"/>
          </a:xfrm>
          <a:prstGeom prst="straightConnector1">
            <a:avLst/>
          </a:prstGeom>
          <a:noFill/>
          <a:ln w="508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3749839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Multiobjective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Choose</a:t>
            </a:r>
            <a:r>
              <a:rPr lang="de-DE" dirty="0"/>
              <a:t> an </a:t>
            </a:r>
            <a:r>
              <a:rPr lang="de-DE" dirty="0" err="1"/>
              <a:t>appropriate</a:t>
            </a:r>
            <a:r>
              <a:rPr lang="de-DE" dirty="0"/>
              <a:t> </a:t>
            </a:r>
            <a:r>
              <a:rPr lang="de-DE" dirty="0" err="1"/>
              <a:t>solution</a:t>
            </a:r>
            <a:r>
              <a:rPr lang="de-DE" dirty="0"/>
              <a:t> </a:t>
            </a:r>
            <a:r>
              <a:rPr lang="de-DE" dirty="0" err="1"/>
              <a:t>encoding</a:t>
            </a:r>
            <a:endParaRPr lang="de-DE" dirty="0"/>
          </a:p>
          <a:p>
            <a:pPr lvl="1"/>
            <a:r>
              <a:rPr lang="de-DE" dirty="0" smtClean="0"/>
              <a:t>10-dimensional </a:t>
            </a:r>
            <a:r>
              <a:rPr lang="de-DE" dirty="0"/>
              <a:t>real-</a:t>
            </a:r>
            <a:r>
              <a:rPr lang="de-DE" dirty="0" err="1"/>
              <a:t>valued</a:t>
            </a:r>
            <a:r>
              <a:rPr lang="de-DE" dirty="0"/>
              <a:t> </a:t>
            </a:r>
            <a:r>
              <a:rPr lang="de-DE" dirty="0" err="1"/>
              <a:t>vector</a:t>
            </a:r>
            <a:endParaRPr lang="de-DE" dirty="0"/>
          </a:p>
          <a:p>
            <a:pPr lvl="1"/>
            <a:r>
              <a:rPr lang="de-DE" dirty="0" err="1"/>
              <a:t>Minimize</a:t>
            </a:r>
            <a:r>
              <a:rPr lang="de-DE" dirty="0"/>
              <a:t> </a:t>
            </a:r>
            <a:r>
              <a:rPr lang="de-DE" dirty="0" smtClean="0"/>
              <a:t>all </a:t>
            </a:r>
            <a:r>
              <a:rPr lang="de-DE" dirty="0" err="1" smtClean="0"/>
              <a:t>fitness</a:t>
            </a:r>
            <a:r>
              <a:rPr lang="de-DE" dirty="0" smtClean="0"/>
              <a:t> </a:t>
            </a:r>
            <a:r>
              <a:rPr lang="de-DE" dirty="0" err="1" smtClean="0"/>
              <a:t>values</a:t>
            </a:r>
            <a:endParaRPr lang="de-DE" dirty="0"/>
          </a:p>
          <a:p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88</a:t>
            </a:fld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457200" y="3263841"/>
            <a:ext cx="82296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200" b="1" dirty="0" smtClean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 </a:t>
            </a:r>
            <a:r>
              <a:rPr lang="en-US" sz="12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bool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[]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Maximization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{ </a:t>
            </a:r>
            <a:r>
              <a:rPr lang="en-US" sz="1200" dirty="0">
                <a:solidFill>
                  <a:srgbClr val="8B451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{ </a:t>
            </a:r>
            <a:r>
              <a:rPr lang="en-US" sz="1200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 </a:t>
            </a:r>
            <a:r>
              <a:rPr lang="en-US" sz="1200" b="1" dirty="0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[] { </a:t>
            </a:r>
            <a:r>
              <a:rPr lang="en-US" sz="1200" b="1" dirty="0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false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200" b="1" dirty="0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false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}; } }</a:t>
            </a:r>
          </a:p>
          <a:p>
            <a:endParaRPr lang="de-DE" sz="1200" dirty="0">
              <a:solidFill>
                <a:srgbClr val="0064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2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sz="1200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CustomProblemDefinition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() {</a:t>
            </a:r>
          </a:p>
          <a:p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Define the solution encoding which can also consist of multiple vectors, examples below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// Encoding = new 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BinaryEncoding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("b", length: 5);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// Encoding = new 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IntegerEncoding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", 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lenght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5, min: 2, max: 14, step: 4);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Encoding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  <a:r>
              <a:rPr lang="en-US" sz="1200" b="1" dirty="0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 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RealEncoding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2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"vector"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length: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min: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4.0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max: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4.0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Encoding =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PermutationEncoding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("P",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5, type: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PermutationTypes.Absolute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// Encoding =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MultiEncoding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()</a:t>
            </a:r>
          </a:p>
          <a:p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// .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AddBinaryVector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("b",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5)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// .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AddIntegerVector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", length: 5, min: 2, max: 14, step: 4)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// .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AddRealVector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("r", length: 5, min: -1.0, max: 1.0)</a:t>
            </a:r>
          </a:p>
          <a:p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// .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AddPermutation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("P",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5, type: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PermutationTypes.Absolute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</a:p>
          <a:p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}</a:t>
            </a:r>
            <a:endParaRPr lang="de-DE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7157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Multiobjective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Define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fitness</a:t>
            </a:r>
            <a:r>
              <a:rPr lang="de-DE" dirty="0" smtClean="0"/>
              <a:t> </a:t>
            </a:r>
            <a:r>
              <a:rPr lang="de-DE" dirty="0" err="1" smtClean="0"/>
              <a:t>functions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89</a:t>
            </a:fld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457200" y="2585908"/>
            <a:ext cx="82296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b="1" dirty="0" err="1" smtClean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sz="1200" b="1" dirty="0" smtClean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[] </a:t>
            </a:r>
            <a:r>
              <a:rPr lang="de-DE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Evaluate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IRandom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Individual individual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 {</a:t>
            </a:r>
          </a:p>
          <a:p>
            <a:r>
              <a:rPr lang="de-DE" sz="12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2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1200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qualities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  <a:r>
              <a:rPr lang="de-DE" sz="1200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1200" b="1" dirty="0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];</a:t>
            </a:r>
          </a:p>
          <a:p>
            <a:r>
              <a:rPr lang="de-DE" sz="12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2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1200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individual</a:t>
            </a:r>
            <a:r>
              <a:rPr lang="de-DE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de-DE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RealVector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2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200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de-DE" sz="12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r>
              <a:rPr lang="de-DE" sz="12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2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1200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 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de-DE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en-US" sz="12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qualities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] =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1.0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 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Math</a:t>
            </a:r>
            <a:r>
              <a:rPr lang="en-US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Exp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(- 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en-US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Sum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=&gt; 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Math</a:t>
            </a:r>
            <a:r>
              <a:rPr lang="en-US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Pow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Math</a:t>
            </a:r>
            <a:r>
              <a:rPr lang="en-US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Sqrt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),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)));</a:t>
            </a:r>
          </a:p>
          <a:p>
            <a:r>
              <a:rPr lang="en-US" sz="12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qualities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] =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1.0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 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Math</a:t>
            </a:r>
            <a:r>
              <a:rPr lang="en-US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Exp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(- 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en-US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Sum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=&gt; 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Math</a:t>
            </a:r>
            <a:r>
              <a:rPr lang="en-US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Pow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+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Math</a:t>
            </a:r>
            <a:r>
              <a:rPr lang="en-US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Sqrt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),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)));</a:t>
            </a:r>
          </a:p>
          <a:p>
            <a:r>
              <a:rPr lang="de-DE" sz="12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2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de-DE" sz="1200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qualities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de-DE" sz="12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lang="de-DE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4433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Plugin</a:t>
            </a:r>
            <a:r>
              <a:rPr lang="de-AT" dirty="0" smtClean="0"/>
              <a:t> </a:t>
            </a:r>
            <a:r>
              <a:rPr lang="de-AT" dirty="0" err="1" smtClean="0"/>
              <a:t>Architecture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</a:t>
            </a:fld>
            <a:endParaRPr lang="de-DE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708910"/>
            <a:ext cx="8928992" cy="4168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129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7903" y="2717265"/>
            <a:ext cx="5248275" cy="2571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Multiobjective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Compile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defintion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90</a:t>
            </a:fld>
            <a:endParaRPr lang="de-DE"/>
          </a:p>
        </p:txBody>
      </p:sp>
      <p:sp>
        <p:nvSpPr>
          <p:cNvPr id="8" name="Abgerundetes Rechteck 7"/>
          <p:cNvSpPr/>
          <p:nvPr/>
        </p:nvSpPr>
        <p:spPr>
          <a:xfrm>
            <a:off x="1835696" y="2971801"/>
            <a:ext cx="336004" cy="33337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287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Multiobjective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3" name="Inhaltsplatzhalter 1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Create a </a:t>
            </a:r>
            <a:r>
              <a:rPr lang="de-DE" dirty="0" err="1" smtClean="0"/>
              <a:t>suitable</a:t>
            </a:r>
            <a:r>
              <a:rPr lang="de-DE" dirty="0" smtClean="0"/>
              <a:t> </a:t>
            </a:r>
            <a:r>
              <a:rPr lang="de-DE" dirty="0" err="1" smtClean="0"/>
              <a:t>optimization</a:t>
            </a:r>
            <a:r>
              <a:rPr lang="de-DE" dirty="0" smtClean="0"/>
              <a:t> </a:t>
            </a:r>
            <a:r>
              <a:rPr lang="de-DE" dirty="0" err="1" smtClean="0"/>
              <a:t>algorithm</a:t>
            </a:r>
            <a:endParaRPr lang="de-DE" dirty="0" smtClean="0"/>
          </a:p>
          <a:p>
            <a:r>
              <a:rPr lang="de-DE" dirty="0" smtClean="0"/>
              <a:t>Select NSGA-II</a:t>
            </a:r>
          </a:p>
          <a:p>
            <a:r>
              <a:rPr lang="de-DE" dirty="0" smtClean="0"/>
              <a:t>Click OK</a:t>
            </a:r>
            <a:endParaRPr lang="de-DE" dirty="0"/>
          </a:p>
        </p:txBody>
      </p:sp>
      <p:sp>
        <p:nvSpPr>
          <p:cNvPr id="14" name="Inhaltsplatzhalter 1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91</a:t>
            </a:fld>
            <a:endParaRPr lang="de-DE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1600200"/>
            <a:ext cx="4038600" cy="30415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59378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nhaltsplatzhalt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07833" y="1600200"/>
            <a:ext cx="7528334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Multiobjective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92</a:t>
            </a:fld>
            <a:endParaRPr lang="de-DE"/>
          </a:p>
        </p:txBody>
      </p:sp>
      <p:sp>
        <p:nvSpPr>
          <p:cNvPr id="11" name="Bogen 10"/>
          <p:cNvSpPr/>
          <p:nvPr/>
        </p:nvSpPr>
        <p:spPr>
          <a:xfrm>
            <a:off x="3635896" y="2132856"/>
            <a:ext cx="1764196" cy="1944216"/>
          </a:xfrm>
          <a:prstGeom prst="arc">
            <a:avLst/>
          </a:prstGeom>
          <a:noFill/>
          <a:ln w="508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Textfeld 11"/>
          <p:cNvSpPr txBox="1"/>
          <p:nvPr/>
        </p:nvSpPr>
        <p:spPr>
          <a:xfrm>
            <a:off x="5423309" y="2564904"/>
            <a:ext cx="1319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rgbClr val="FF0000"/>
                </a:solidFill>
              </a:rPr>
              <a:t>Drag‘n‘Drop</a:t>
            </a:r>
            <a:endParaRPr lang="de-D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8706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Multiobjective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err="1" smtClean="0"/>
              <a:t>Adjust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endParaRPr lang="de-DE" dirty="0" smtClean="0"/>
          </a:p>
          <a:p>
            <a:r>
              <a:rPr lang="de-DE" dirty="0" smtClean="0"/>
              <a:t>Set Crossover: SBX</a:t>
            </a:r>
          </a:p>
          <a:p>
            <a:r>
              <a:rPr lang="de-DE" dirty="0" smtClean="0"/>
              <a:t>Set </a:t>
            </a:r>
            <a:r>
              <a:rPr lang="de-DE" dirty="0" err="1" smtClean="0"/>
              <a:t>Mutator</a:t>
            </a:r>
            <a:r>
              <a:rPr lang="de-DE" dirty="0" smtClean="0"/>
              <a:t>: </a:t>
            </a:r>
            <a:r>
              <a:rPr lang="de-DE" dirty="0" err="1" smtClean="0"/>
              <a:t>Polynomial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93</a:t>
            </a:fld>
            <a:endParaRPr lang="de-DE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1600200"/>
            <a:ext cx="4038600" cy="36942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Abgerundetes Rechteck 10"/>
          <p:cNvSpPr/>
          <p:nvPr/>
        </p:nvSpPr>
        <p:spPr>
          <a:xfrm>
            <a:off x="4740821" y="2105026"/>
            <a:ext cx="1919411" cy="23812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2" name="Abgerundetes Rechteck 11"/>
          <p:cNvSpPr/>
          <p:nvPr/>
        </p:nvSpPr>
        <p:spPr>
          <a:xfrm>
            <a:off x="4740821" y="2634150"/>
            <a:ext cx="1919411" cy="23812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3323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Multiobjective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pic>
        <p:nvPicPr>
          <p:cNvPr id="10" name="Inhaltsplatzhalter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07833" y="1600200"/>
            <a:ext cx="7528334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94</a:t>
            </a:fld>
            <a:endParaRPr lang="de-DE"/>
          </a:p>
        </p:txBody>
      </p:sp>
      <p:sp>
        <p:nvSpPr>
          <p:cNvPr id="11" name="Abgerundetes Rechteck 10"/>
          <p:cNvSpPr/>
          <p:nvPr/>
        </p:nvSpPr>
        <p:spPr>
          <a:xfrm>
            <a:off x="922611" y="5810250"/>
            <a:ext cx="198958" cy="209550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13" name="Grafik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9705" y="2485365"/>
            <a:ext cx="4584589" cy="27556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11652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Objectives </a:t>
            </a:r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of the Tutorial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Introduction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Where to get </a:t>
            </a:r>
            <a:r>
              <a:rPr lang="en-US" dirty="0" err="1">
                <a:solidFill>
                  <a:schemeClr val="tx1">
                    <a:alpha val="25000"/>
                  </a:schemeClr>
                </a:solidFill>
              </a:rPr>
              <a:t>HeuristicLab</a:t>
            </a:r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?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Plugin Infrastructure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Graphical User Interface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Available Algorithms &amp; </a:t>
            </a:r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Problems</a:t>
            </a:r>
          </a:p>
          <a:p>
            <a:pPr lvl="3"/>
            <a:endParaRPr lang="en-US" dirty="0">
              <a:solidFill>
                <a:schemeClr val="tx1">
                  <a:alpha val="25000"/>
                </a:schemeClr>
              </a:solidFill>
            </a:endParaRPr>
          </a:p>
          <a:p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Demonstration Part I: External Evaluation Problem</a:t>
            </a:r>
          </a:p>
          <a:p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Demonstration Part II: MATLAB and </a:t>
            </a:r>
            <a:r>
              <a:rPr lang="en-US" b="1" dirty="0" err="1" smtClean="0">
                <a:solidFill>
                  <a:schemeClr val="tx1">
                    <a:alpha val="25000"/>
                  </a:schemeClr>
                </a:solidFill>
              </a:rPr>
              <a:t>Scilab</a:t>
            </a:r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 Parameter Optimization Problem</a:t>
            </a:r>
          </a:p>
          <a:p>
            <a:r>
              <a:rPr lang="en-US" b="1" dirty="0" smtClean="0"/>
              <a:t>Demonstration Part III: Programmable Problem</a:t>
            </a:r>
            <a:endParaRPr lang="en-US" b="1" dirty="0"/>
          </a:p>
          <a:p>
            <a:pPr lvl="3"/>
            <a:endParaRPr lang="en-US" dirty="0"/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Some Additional Features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Planned Features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Team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Suggested Readings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Bibliography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Questions &amp; </a:t>
            </a:r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Answers</a:t>
            </a:r>
            <a:endParaRPr lang="en-US" dirty="0">
              <a:solidFill>
                <a:schemeClr val="tx1">
                  <a:alpha val="2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165132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0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2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4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6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Some</a:t>
            </a:r>
            <a:r>
              <a:rPr lang="de-AT" dirty="0"/>
              <a:t> Additional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err="1"/>
              <a:t>HeuristicLab</a:t>
            </a:r>
            <a:r>
              <a:rPr lang="en-US" dirty="0"/>
              <a:t> Hive</a:t>
            </a:r>
          </a:p>
          <a:p>
            <a:pPr lvl="1"/>
            <a:r>
              <a:rPr lang="en-US" dirty="0"/>
              <a:t>parallel and distributed execution of algorithms</a:t>
            </a:r>
            <a:br>
              <a:rPr lang="en-US" dirty="0"/>
            </a:br>
            <a:r>
              <a:rPr lang="en-US" dirty="0"/>
              <a:t>and experiments on many computers in a network</a:t>
            </a:r>
          </a:p>
          <a:p>
            <a:pPr lvl="3"/>
            <a:endParaRPr lang="en-US" dirty="0"/>
          </a:p>
          <a:p>
            <a:r>
              <a:rPr lang="en-US" dirty="0"/>
              <a:t>Optimization Knowledge Base (OKB)</a:t>
            </a:r>
          </a:p>
          <a:p>
            <a:pPr lvl="1"/>
            <a:r>
              <a:rPr lang="en-US" dirty="0"/>
              <a:t>database to store algorithms, problems, parameters and results</a:t>
            </a:r>
          </a:p>
          <a:p>
            <a:pPr lvl="1"/>
            <a:r>
              <a:rPr lang="en-US" dirty="0"/>
              <a:t>open to the public</a:t>
            </a:r>
          </a:p>
          <a:p>
            <a:pPr lvl="1"/>
            <a:r>
              <a:rPr lang="en-US" dirty="0"/>
              <a:t>open for other frameworks</a:t>
            </a:r>
          </a:p>
          <a:p>
            <a:pPr lvl="1"/>
            <a:r>
              <a:rPr lang="en-US" dirty="0"/>
              <a:t>analyze and store characteristics of problem instances and problem classes</a:t>
            </a:r>
          </a:p>
          <a:p>
            <a:pPr lvl="3"/>
            <a:endParaRPr lang="en-US" dirty="0"/>
          </a:p>
          <a:p>
            <a:r>
              <a:rPr lang="en-US" dirty="0"/>
              <a:t>External solution evaluation and simulation-based optimization</a:t>
            </a:r>
          </a:p>
          <a:p>
            <a:pPr lvl="1"/>
            <a:r>
              <a:rPr lang="en-US" dirty="0"/>
              <a:t>interface to couple HeuristicLab with other applications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(MATLAB, Simulink, </a:t>
            </a:r>
            <a:r>
              <a:rPr lang="en-US" dirty="0" err="1" smtClean="0"/>
              <a:t>SciLab</a:t>
            </a:r>
            <a:r>
              <a:rPr lang="en-US" dirty="0" smtClean="0"/>
              <a:t>, </a:t>
            </a:r>
            <a:r>
              <a:rPr lang="en-US" dirty="0" err="1" smtClean="0"/>
              <a:t>AnyLogic</a:t>
            </a:r>
            <a:r>
              <a:rPr lang="en-US" dirty="0"/>
              <a:t>, …)</a:t>
            </a:r>
          </a:p>
          <a:p>
            <a:pPr lvl="1"/>
            <a:r>
              <a:rPr lang="en-US" dirty="0"/>
              <a:t>supports different protocols (command line parameters, TCP, …)</a:t>
            </a:r>
          </a:p>
          <a:p>
            <a:pPr lvl="3"/>
            <a:endParaRPr lang="en-US" dirty="0"/>
          </a:p>
          <a:p>
            <a:r>
              <a:rPr lang="en-US" dirty="0"/>
              <a:t>Parameter grid tests and meta-optimization</a:t>
            </a:r>
          </a:p>
          <a:p>
            <a:pPr lvl="1"/>
            <a:r>
              <a:rPr lang="en-US" dirty="0"/>
              <a:t>automatically create experiments to test large ranges of parameters</a:t>
            </a:r>
          </a:p>
          <a:p>
            <a:pPr lvl="1"/>
            <a:r>
              <a:rPr lang="en-US" dirty="0"/>
              <a:t>apply heuristic optimization algorithms to find optimal parameter settings for heuristic optimization </a:t>
            </a:r>
            <a:r>
              <a:rPr lang="en-US" dirty="0" smtClean="0"/>
              <a:t>algorithms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96</a:t>
            </a:fld>
            <a:endParaRPr lang="de-DE"/>
          </a:p>
        </p:txBody>
      </p:sp>
      <p:pic>
        <p:nvPicPr>
          <p:cNvPr id="7" name="Grafik 4" descr="pedge_m1000e_overview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556792"/>
            <a:ext cx="2173288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43799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Planned</a:t>
            </a:r>
            <a:r>
              <a:rPr lang="de-AT" dirty="0"/>
              <a:t>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65104"/>
          </a:xfrm>
        </p:spPr>
        <p:txBody>
          <a:bodyPr>
            <a:normAutofit fontScale="55000" lnSpcReduction="20000"/>
          </a:bodyPr>
          <a:lstStyle/>
          <a:p>
            <a:r>
              <a:rPr lang="de-AT" dirty="0" err="1"/>
              <a:t>Algorithms</a:t>
            </a:r>
            <a:r>
              <a:rPr lang="de-AT" dirty="0"/>
              <a:t> &amp; Problems</a:t>
            </a:r>
          </a:p>
          <a:p>
            <a:pPr lvl="1"/>
            <a:r>
              <a:rPr lang="de-AT" dirty="0" err="1"/>
              <a:t>steady-state</a:t>
            </a:r>
            <a:r>
              <a:rPr lang="de-AT" dirty="0"/>
              <a:t> </a:t>
            </a:r>
            <a:r>
              <a:rPr lang="de-AT" dirty="0" err="1"/>
              <a:t>genetic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  <a:p>
            <a:pPr lvl="1"/>
            <a:r>
              <a:rPr lang="de-AT" dirty="0" err="1"/>
              <a:t>unified</a:t>
            </a:r>
            <a:r>
              <a:rPr lang="de-AT" dirty="0"/>
              <a:t> tabu </a:t>
            </a:r>
            <a:r>
              <a:rPr lang="de-AT" dirty="0" err="1"/>
              <a:t>search</a:t>
            </a:r>
            <a:r>
              <a:rPr lang="de-AT" dirty="0"/>
              <a:t> </a:t>
            </a:r>
            <a:r>
              <a:rPr lang="de-AT" dirty="0" err="1"/>
              <a:t>for</a:t>
            </a:r>
            <a:r>
              <a:rPr lang="de-AT" dirty="0"/>
              <a:t> </a:t>
            </a:r>
            <a:r>
              <a:rPr lang="de-AT" dirty="0" err="1"/>
              <a:t>vehicle</a:t>
            </a:r>
            <a:r>
              <a:rPr lang="de-AT" dirty="0"/>
              <a:t> </a:t>
            </a:r>
            <a:r>
              <a:rPr lang="de-AT" dirty="0" err="1"/>
              <a:t>routing</a:t>
            </a:r>
            <a:endParaRPr lang="de-AT" dirty="0"/>
          </a:p>
          <a:p>
            <a:pPr lvl="1"/>
            <a:r>
              <a:rPr lang="de-AT" dirty="0" err="1" smtClean="0"/>
              <a:t>estimation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distribution</a:t>
            </a:r>
            <a:r>
              <a:rPr lang="de-AT" dirty="0" smtClean="0"/>
              <a:t> </a:t>
            </a:r>
            <a:r>
              <a:rPr lang="de-AT" dirty="0" err="1" smtClean="0"/>
              <a:t>algorithms</a:t>
            </a:r>
            <a:endParaRPr lang="de-AT" dirty="0" smtClean="0"/>
          </a:p>
          <a:p>
            <a:pPr lvl="1"/>
            <a:r>
              <a:rPr lang="de-AT" dirty="0" err="1" smtClean="0"/>
              <a:t>evolution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arbitrary</a:t>
            </a:r>
            <a:r>
              <a:rPr lang="de-AT" dirty="0" smtClean="0"/>
              <a:t> </a:t>
            </a:r>
            <a:r>
              <a:rPr lang="de-AT" dirty="0" err="1" smtClean="0"/>
              <a:t>code</a:t>
            </a:r>
            <a:r>
              <a:rPr lang="de-AT" dirty="0" smtClean="0"/>
              <a:t> (</a:t>
            </a:r>
            <a:r>
              <a:rPr lang="de-AT" dirty="0" err="1" smtClean="0"/>
              <a:t>Robocode</a:t>
            </a:r>
            <a:r>
              <a:rPr lang="de-AT" dirty="0" smtClean="0"/>
              <a:t>, </a:t>
            </a:r>
            <a:r>
              <a:rPr lang="de-AT" dirty="0" err="1" smtClean="0"/>
              <a:t>controller</a:t>
            </a:r>
            <a:r>
              <a:rPr lang="de-AT" dirty="0" smtClean="0"/>
              <a:t>, etc.)</a:t>
            </a:r>
            <a:endParaRPr lang="de-AT" dirty="0"/>
          </a:p>
          <a:p>
            <a:pPr lvl="1"/>
            <a:r>
              <a:rPr lang="de-AT" dirty="0" smtClean="0"/>
              <a:t>…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Cloud</a:t>
            </a:r>
            <a:r>
              <a:rPr lang="de-AT" dirty="0"/>
              <a:t> Computing</a:t>
            </a:r>
          </a:p>
          <a:p>
            <a:pPr lvl="1"/>
            <a:r>
              <a:rPr lang="de-AT" dirty="0" err="1"/>
              <a:t>port</a:t>
            </a:r>
            <a:r>
              <a:rPr lang="de-AT" dirty="0"/>
              <a:t> </a:t>
            </a:r>
            <a:r>
              <a:rPr lang="de-AT" dirty="0" err="1"/>
              <a:t>HeuristicLab</a:t>
            </a:r>
            <a:r>
              <a:rPr lang="de-AT" dirty="0"/>
              <a:t> </a:t>
            </a:r>
            <a:r>
              <a:rPr lang="de-AT" dirty="0" err="1"/>
              <a:t>Hive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Windows </a:t>
            </a:r>
            <a:r>
              <a:rPr lang="de-AT" dirty="0" err="1"/>
              <a:t>Azure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 smtClean="0"/>
              <a:t>Statistics</a:t>
            </a:r>
            <a:endParaRPr lang="de-AT" dirty="0"/>
          </a:p>
          <a:p>
            <a:pPr lvl="1"/>
            <a:r>
              <a:rPr lang="en-US" dirty="0" smtClean="0"/>
              <a:t>implement statistical tests and automated statistical analysis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Have</a:t>
            </a:r>
            <a:r>
              <a:rPr lang="de-AT" dirty="0"/>
              <a:t> a </a:t>
            </a:r>
            <a:r>
              <a:rPr lang="de-AT" dirty="0" err="1"/>
              <a:t>look</a:t>
            </a:r>
            <a:r>
              <a:rPr lang="de-AT" dirty="0"/>
              <a:t> </a:t>
            </a:r>
            <a:r>
              <a:rPr lang="de-AT" dirty="0" err="1"/>
              <a:t>at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HeuristicLab</a:t>
            </a:r>
            <a:r>
              <a:rPr lang="de-AT" dirty="0"/>
              <a:t> </a:t>
            </a:r>
            <a:r>
              <a:rPr lang="de-AT" dirty="0" err="1"/>
              <a:t>roadmap</a:t>
            </a:r>
            <a:endParaRPr lang="de-AT" dirty="0"/>
          </a:p>
          <a:p>
            <a:pPr lvl="1"/>
            <a:r>
              <a:rPr lang="de-AT" dirty="0">
                <a:hlinkClick r:id="rId2"/>
              </a:rPr>
              <a:t>http://</a:t>
            </a:r>
            <a:r>
              <a:rPr lang="de-AT" dirty="0" smtClean="0">
                <a:hlinkClick r:id="rId2"/>
              </a:rPr>
              <a:t>dev.heuristiclab.com/trac.fcgi/roadmap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Any</a:t>
            </a:r>
            <a:r>
              <a:rPr lang="de-AT" dirty="0"/>
              <a:t> </a:t>
            </a:r>
            <a:r>
              <a:rPr lang="de-AT" dirty="0" err="1"/>
              <a:t>other</a:t>
            </a:r>
            <a:r>
              <a:rPr lang="de-AT" dirty="0"/>
              <a:t> </a:t>
            </a:r>
            <a:r>
              <a:rPr lang="de-AT" dirty="0" err="1"/>
              <a:t>ideas</a:t>
            </a:r>
            <a:r>
              <a:rPr lang="de-AT" dirty="0"/>
              <a:t>, </a:t>
            </a:r>
            <a:r>
              <a:rPr lang="de-AT" dirty="0" err="1"/>
              <a:t>requests</a:t>
            </a:r>
            <a:r>
              <a:rPr lang="de-AT" dirty="0"/>
              <a:t> </a:t>
            </a:r>
            <a:r>
              <a:rPr lang="de-AT" dirty="0" err="1"/>
              <a:t>or</a:t>
            </a:r>
            <a:r>
              <a:rPr lang="de-AT" dirty="0"/>
              <a:t> </a:t>
            </a:r>
            <a:r>
              <a:rPr lang="de-AT" dirty="0" err="1"/>
              <a:t>recommendations</a:t>
            </a:r>
            <a:r>
              <a:rPr lang="de-AT" dirty="0" smtClean="0"/>
              <a:t>?</a:t>
            </a:r>
          </a:p>
          <a:p>
            <a:pPr lvl="1"/>
            <a:r>
              <a:rPr lang="de-AT" dirty="0" err="1" smtClean="0"/>
              <a:t>join</a:t>
            </a:r>
            <a:r>
              <a:rPr lang="de-AT" dirty="0" smtClean="0"/>
              <a:t> </a:t>
            </a:r>
            <a:r>
              <a:rPr lang="de-AT" dirty="0" err="1" smtClean="0"/>
              <a:t>our</a:t>
            </a:r>
            <a:r>
              <a:rPr lang="de-AT" dirty="0" smtClean="0"/>
              <a:t> </a:t>
            </a:r>
            <a:r>
              <a:rPr lang="de-AT" dirty="0" err="1" smtClean="0"/>
              <a:t>HeuristicLab</a:t>
            </a:r>
            <a:r>
              <a:rPr lang="de-AT" dirty="0" smtClean="0"/>
              <a:t> Google </a:t>
            </a:r>
            <a:r>
              <a:rPr lang="de-AT" dirty="0" err="1" smtClean="0"/>
              <a:t>group</a:t>
            </a:r>
            <a:r>
              <a:rPr lang="de-AT" dirty="0" smtClean="0"/>
              <a:t> </a:t>
            </a:r>
            <a:r>
              <a:rPr lang="de-AT" dirty="0" smtClean="0">
                <a:hlinkClick r:id="rId3"/>
              </a:rPr>
              <a:t>heuristiclab@googlegroups.com</a:t>
            </a:r>
            <a:endParaRPr lang="de-AT" dirty="0"/>
          </a:p>
          <a:p>
            <a:pPr lvl="1"/>
            <a:r>
              <a:rPr lang="de-AT" dirty="0" err="1" smtClean="0"/>
              <a:t>write</a:t>
            </a:r>
            <a:r>
              <a:rPr lang="de-AT" dirty="0" smtClean="0"/>
              <a:t> </a:t>
            </a:r>
            <a:r>
              <a:rPr lang="de-AT" dirty="0"/>
              <a:t>an e-</a:t>
            </a:r>
            <a:r>
              <a:rPr lang="de-AT" dirty="0" err="1"/>
              <a:t>mail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smtClean="0">
                <a:hlinkClick r:id="rId4"/>
              </a:rPr>
              <a:t>support@heuristiclab.com</a:t>
            </a:r>
            <a:endParaRPr lang="de-AT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92323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HeuristicLab</a:t>
            </a:r>
            <a:r>
              <a:rPr lang="en-US" dirty="0" smtClean="0"/>
              <a:t> Team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98</a:t>
            </a:fld>
            <a:endParaRPr lang="en-US"/>
          </a:p>
        </p:txBody>
      </p:sp>
      <p:pic>
        <p:nvPicPr>
          <p:cNvPr id="7" name="Picture 2" descr="D:\HEAL Documents\trunk\Research Group\Photos\2010-10-10 Research Group\DSC_67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136924"/>
            <a:ext cx="3798290" cy="33103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feld 7"/>
          <p:cNvSpPr txBox="1"/>
          <p:nvPr/>
        </p:nvSpPr>
        <p:spPr>
          <a:xfrm>
            <a:off x="4247456" y="2060848"/>
            <a:ext cx="48965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Heuristic and Evolutionary Algorithms Laboratory (HEAL)</a:t>
            </a:r>
          </a:p>
          <a:p>
            <a:r>
              <a:rPr lang="en-US" sz="1600" dirty="0" smtClean="0"/>
              <a:t>School of Informatics, Communications and Media</a:t>
            </a:r>
          </a:p>
          <a:p>
            <a:r>
              <a:rPr lang="en-US" sz="1600" dirty="0" smtClean="0"/>
              <a:t>University of Applied </a:t>
            </a:r>
            <a:r>
              <a:rPr lang="en-US" sz="1600" dirty="0"/>
              <a:t>Sciences Upper Austria</a:t>
            </a:r>
            <a:endParaRPr lang="en-US" sz="1600" dirty="0" smtClean="0"/>
          </a:p>
          <a:p>
            <a:endParaRPr lang="en-US" sz="1600" dirty="0" smtClean="0"/>
          </a:p>
          <a:p>
            <a:r>
              <a:rPr lang="en-US" sz="1600" dirty="0" err="1" smtClean="0"/>
              <a:t>Softwarepark</a:t>
            </a:r>
            <a:r>
              <a:rPr lang="en-US" sz="1600" dirty="0" smtClean="0"/>
              <a:t> 11</a:t>
            </a:r>
          </a:p>
          <a:p>
            <a:r>
              <a:rPr lang="en-US" sz="1600" dirty="0" smtClean="0"/>
              <a:t>A-4232 </a:t>
            </a:r>
            <a:r>
              <a:rPr lang="en-US" sz="1600" dirty="0" err="1" smtClean="0"/>
              <a:t>Hagenberg</a:t>
            </a:r>
            <a:endParaRPr lang="en-US" sz="1600" dirty="0" smtClean="0"/>
          </a:p>
          <a:p>
            <a:r>
              <a:rPr lang="en-US" sz="1600" dirty="0" smtClean="0"/>
              <a:t>AUSTRIA</a:t>
            </a:r>
          </a:p>
          <a:p>
            <a:endParaRPr lang="en-US" sz="1600" dirty="0" smtClean="0"/>
          </a:p>
          <a:p>
            <a:r>
              <a:rPr lang="en-US" sz="1600" dirty="0" smtClean="0"/>
              <a:t>WWW: </a:t>
            </a:r>
            <a:r>
              <a:rPr lang="en-US" sz="1600" dirty="0" smtClean="0">
                <a:hlinkClick r:id="rId3"/>
              </a:rPr>
              <a:t>http://heal.heuristiclab.com</a:t>
            </a:r>
            <a:endParaRPr lang="en-US" sz="1600" dirty="0" smtClean="0"/>
          </a:p>
        </p:txBody>
      </p:sp>
      <p:pic>
        <p:nvPicPr>
          <p:cNvPr id="10" name="Picture 2" descr="C:\FH\Ressel\documents\Partners\Logos\FH-Logo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6302" y="4511154"/>
            <a:ext cx="1534170" cy="936104"/>
          </a:xfrm>
          <a:prstGeom prst="rect">
            <a:avLst/>
          </a:prstGeom>
          <a:noFill/>
        </p:spPr>
      </p:pic>
      <p:pic>
        <p:nvPicPr>
          <p:cNvPr id="11" name="Picture 2" descr="D:\SVN\heal\documents\Research Group\HEAL Logo\HEAL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543086"/>
            <a:ext cx="2664296" cy="87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Suggested</a:t>
            </a:r>
            <a:r>
              <a:rPr lang="de-AT" dirty="0"/>
              <a:t> Readings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de-AT" dirty="0"/>
          </a:p>
          <a:p>
            <a:endParaRPr lang="de-AT" dirty="0"/>
          </a:p>
          <a:p>
            <a:r>
              <a:rPr lang="de-AT" dirty="0"/>
              <a:t>S. Voß, D. </a:t>
            </a:r>
            <a:r>
              <a:rPr lang="de-AT" dirty="0" err="1"/>
              <a:t>Woodruff</a:t>
            </a:r>
            <a:r>
              <a:rPr lang="de-AT" dirty="0"/>
              <a:t> (</a:t>
            </a:r>
            <a:r>
              <a:rPr lang="de-AT" dirty="0" err="1"/>
              <a:t>Edts</a:t>
            </a:r>
            <a:r>
              <a:rPr lang="de-AT" dirty="0"/>
              <a:t>.)</a:t>
            </a:r>
            <a:br>
              <a:rPr lang="de-AT" dirty="0"/>
            </a:br>
            <a:r>
              <a:rPr lang="de-AT" b="1" dirty="0" err="1"/>
              <a:t>Optimization</a:t>
            </a:r>
            <a:r>
              <a:rPr lang="de-AT" b="1" dirty="0"/>
              <a:t> Software Class Libraries</a:t>
            </a:r>
            <a:r>
              <a:rPr lang="de-AT" dirty="0"/>
              <a:t/>
            </a:r>
            <a:br>
              <a:rPr lang="de-AT" dirty="0"/>
            </a:br>
            <a:r>
              <a:rPr lang="de-AT" dirty="0"/>
              <a:t>Kluwer Academic Publishers, 2002</a:t>
            </a:r>
          </a:p>
          <a:p>
            <a:endParaRPr lang="de-AT" dirty="0"/>
          </a:p>
          <a:p>
            <a:endParaRPr lang="de-AT" dirty="0"/>
          </a:p>
          <a:p>
            <a:endParaRPr lang="de-AT" dirty="0"/>
          </a:p>
          <a:p>
            <a:endParaRPr lang="de-AT" dirty="0"/>
          </a:p>
          <a:p>
            <a:r>
              <a:rPr lang="de-AT" dirty="0"/>
              <a:t>M. Affenzeller, S. Winkler, S. Wagner, A. Beham</a:t>
            </a:r>
            <a:br>
              <a:rPr lang="de-AT" dirty="0"/>
            </a:br>
            <a:r>
              <a:rPr lang="de-AT" b="1" dirty="0" err="1"/>
              <a:t>Genetic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b="1" dirty="0"/>
              <a:t> </a:t>
            </a:r>
            <a:r>
              <a:rPr lang="de-AT" b="1" dirty="0" err="1"/>
              <a:t>and</a:t>
            </a:r>
            <a:r>
              <a:rPr lang="de-AT" b="1" dirty="0"/>
              <a:t> </a:t>
            </a:r>
            <a:r>
              <a:rPr lang="de-AT" b="1" dirty="0" err="1"/>
              <a:t>Genetic</a:t>
            </a:r>
            <a:r>
              <a:rPr lang="de-AT" b="1" dirty="0"/>
              <a:t> </a:t>
            </a:r>
            <a:r>
              <a:rPr lang="de-AT" b="1" dirty="0" err="1"/>
              <a:t>Programming</a:t>
            </a:r>
            <a:r>
              <a:rPr lang="de-AT" b="1" dirty="0"/>
              <a:t/>
            </a:r>
            <a:br>
              <a:rPr lang="de-AT" b="1" dirty="0"/>
            </a:br>
            <a:r>
              <a:rPr lang="de-AT" b="1" dirty="0"/>
              <a:t>Modern </a:t>
            </a:r>
            <a:r>
              <a:rPr lang="de-AT" b="1" dirty="0" err="1"/>
              <a:t>Concepts</a:t>
            </a:r>
            <a:r>
              <a:rPr lang="de-AT" b="1" dirty="0"/>
              <a:t> </a:t>
            </a:r>
            <a:r>
              <a:rPr lang="de-AT" b="1" dirty="0" err="1"/>
              <a:t>and</a:t>
            </a:r>
            <a:r>
              <a:rPr lang="de-AT" b="1" dirty="0"/>
              <a:t> </a:t>
            </a:r>
            <a:r>
              <a:rPr lang="de-AT" b="1" dirty="0" err="1"/>
              <a:t>Practical</a:t>
            </a:r>
            <a:r>
              <a:rPr lang="de-AT" b="1" dirty="0"/>
              <a:t> </a:t>
            </a:r>
            <a:r>
              <a:rPr lang="de-AT" b="1" dirty="0" err="1"/>
              <a:t>Applications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/>
              <a:t>CRC Press, </a:t>
            </a:r>
            <a:r>
              <a:rPr lang="de-AT" dirty="0" smtClean="0"/>
              <a:t>2009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99</a:t>
            </a:fld>
            <a:endParaRPr lang="de-DE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0088" y="1844824"/>
            <a:ext cx="1095771" cy="1757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4149080"/>
            <a:ext cx="1093579" cy="17267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78102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4003</Words>
  <Application>Microsoft Office PowerPoint</Application>
  <PresentationFormat>Bildschirmpräsentation (4:3)</PresentationFormat>
  <Paragraphs>1073</Paragraphs>
  <Slides>101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101</vt:i4>
      </vt:variant>
    </vt:vector>
  </HeadingPairs>
  <TitlesOfParts>
    <vt:vector size="106" baseType="lpstr">
      <vt:lpstr>Arial</vt:lpstr>
      <vt:lpstr>Calibri</vt:lpstr>
      <vt:lpstr>Cambria Math</vt:lpstr>
      <vt:lpstr>Consolas</vt:lpstr>
      <vt:lpstr>Larissa-Design</vt:lpstr>
      <vt:lpstr>Optimizing External Applications with HeuristicLab</vt:lpstr>
      <vt:lpstr>Instructor Biographies</vt:lpstr>
      <vt:lpstr>Latest Version of this Tutorial</vt:lpstr>
      <vt:lpstr>Agenda</vt:lpstr>
      <vt:lpstr>Objectives of the Tutorial</vt:lpstr>
      <vt:lpstr>Introduction</vt:lpstr>
      <vt:lpstr>Where to get HeuristicLab?</vt:lpstr>
      <vt:lpstr>Plugin Infrastructure</vt:lpstr>
      <vt:lpstr>Plugin Architecture</vt:lpstr>
      <vt:lpstr>Graphical User Interface</vt:lpstr>
      <vt:lpstr>Graphical User Interface</vt:lpstr>
      <vt:lpstr>Graphical User Interface</vt:lpstr>
      <vt:lpstr>Available Algorithms</vt:lpstr>
      <vt:lpstr>Available Problems</vt:lpstr>
      <vt:lpstr>Agenda</vt:lpstr>
      <vt:lpstr>Demonstration Part I: External Evaluation Problem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Agenda</vt:lpstr>
      <vt:lpstr>Demonstration Part II: Parameter Optimization Problem</vt:lpstr>
      <vt:lpstr>Electric cart simulation</vt:lpstr>
      <vt:lpstr>Electric cart simulation</vt:lpstr>
      <vt:lpstr>Measurements</vt:lpstr>
      <vt:lpstr>Simulation in Scilab</vt:lpstr>
      <vt:lpstr>Parameter Optimization</vt:lpstr>
      <vt:lpstr>Parameter Optimization</vt:lpstr>
      <vt:lpstr>Parameter Optimization</vt:lpstr>
      <vt:lpstr>Initialization Script</vt:lpstr>
      <vt:lpstr>Evaluation Script</vt:lpstr>
      <vt:lpstr>Parameter Optimization</vt:lpstr>
      <vt:lpstr>Parameter Optimization</vt:lpstr>
      <vt:lpstr>Parameter Optimization</vt:lpstr>
      <vt:lpstr>Parameter Optimization</vt:lpstr>
      <vt:lpstr>Parameter Optimization</vt:lpstr>
      <vt:lpstr>Agenda</vt:lpstr>
      <vt:lpstr>Demonstration Part III: Programmable Problem</vt:lpstr>
      <vt:lpstr>Programmable Problem</vt:lpstr>
      <vt:lpstr>Singleobjective Function Opt.</vt:lpstr>
      <vt:lpstr>Singleobjective Function Opt.</vt:lpstr>
      <vt:lpstr>Singleobjective Function Opt.</vt:lpstr>
      <vt:lpstr>Singleobjective Function Opt.</vt:lpstr>
      <vt:lpstr>Singleobjective Function Opt.</vt:lpstr>
      <vt:lpstr>Singleobjective Function Opt.</vt:lpstr>
      <vt:lpstr>Singleobjective Function Opt.</vt:lpstr>
      <vt:lpstr>Singleobjective Function Opt.</vt:lpstr>
      <vt:lpstr>Singleobjective Function Opt.</vt:lpstr>
      <vt:lpstr>Singleobjective Function Opt.</vt:lpstr>
      <vt:lpstr>Singleobjective Function Opt.</vt:lpstr>
      <vt:lpstr>Multiobjective Function Opt.</vt:lpstr>
      <vt:lpstr>Multiobjective Function Opt.</vt:lpstr>
      <vt:lpstr>Multiobjective Function Opt.</vt:lpstr>
      <vt:lpstr>Multiobjective Function Opt.</vt:lpstr>
      <vt:lpstr>Multiobjective Function Opt.</vt:lpstr>
      <vt:lpstr>Multiobjective Function Opt.</vt:lpstr>
      <vt:lpstr>Multiobjective Function Opt.</vt:lpstr>
      <vt:lpstr>Multiobjective Function Opt.</vt:lpstr>
      <vt:lpstr>Multiobjective Function Opt.</vt:lpstr>
      <vt:lpstr>Agenda</vt:lpstr>
      <vt:lpstr>Some Additional Features</vt:lpstr>
      <vt:lpstr>Planned Features</vt:lpstr>
      <vt:lpstr>HeuristicLab Team</vt:lpstr>
      <vt:lpstr>Suggested Readings</vt:lpstr>
      <vt:lpstr>Bibliography</vt:lpstr>
      <vt:lpstr>Questions &amp; Answers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Algorithm and Experiment Design with HeuristicLab</dc:title>
  <dc:creator>Stefan Wagner</dc:creator>
  <cp:lastModifiedBy>Beham Andreas</cp:lastModifiedBy>
  <cp:revision>244</cp:revision>
  <dcterms:created xsi:type="dcterms:W3CDTF">2011-02-08T10:23:16Z</dcterms:created>
  <dcterms:modified xsi:type="dcterms:W3CDTF">2014-11-18T20:07:09Z</dcterms:modified>
</cp:coreProperties>
</file>