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5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413" r:id="rId14"/>
    <p:sldId id="390" r:id="rId15"/>
    <p:sldId id="388" r:id="rId16"/>
    <p:sldId id="270" r:id="rId17"/>
    <p:sldId id="288" r:id="rId18"/>
    <p:sldId id="289" r:id="rId19"/>
    <p:sldId id="290" r:id="rId20"/>
    <p:sldId id="291" r:id="rId21"/>
    <p:sldId id="297" r:id="rId22"/>
    <p:sldId id="296" r:id="rId23"/>
    <p:sldId id="299" r:id="rId24"/>
    <p:sldId id="298" r:id="rId25"/>
    <p:sldId id="300" r:id="rId26"/>
    <p:sldId id="294" r:id="rId27"/>
    <p:sldId id="292" r:id="rId28"/>
    <p:sldId id="301" r:id="rId29"/>
    <p:sldId id="307" r:id="rId30"/>
    <p:sldId id="304" r:id="rId31"/>
    <p:sldId id="309" r:id="rId32"/>
    <p:sldId id="302" r:id="rId33"/>
    <p:sldId id="310" r:id="rId34"/>
    <p:sldId id="315" r:id="rId35"/>
    <p:sldId id="316" r:id="rId36"/>
    <p:sldId id="314" r:id="rId37"/>
    <p:sldId id="317" r:id="rId38"/>
    <p:sldId id="416" r:id="rId39"/>
    <p:sldId id="303" r:id="rId40"/>
    <p:sldId id="308" r:id="rId41"/>
    <p:sldId id="393" r:id="rId42"/>
    <p:sldId id="305" r:id="rId43"/>
    <p:sldId id="318" r:id="rId44"/>
    <p:sldId id="313" r:id="rId45"/>
    <p:sldId id="312" r:id="rId46"/>
    <p:sldId id="311" r:id="rId47"/>
    <p:sldId id="319" r:id="rId48"/>
    <p:sldId id="320" r:id="rId49"/>
    <p:sldId id="321" r:id="rId50"/>
    <p:sldId id="293" r:id="rId51"/>
    <p:sldId id="415" r:id="rId52"/>
    <p:sldId id="322" r:id="rId53"/>
    <p:sldId id="391" r:id="rId54"/>
    <p:sldId id="389" r:id="rId55"/>
    <p:sldId id="323" r:id="rId56"/>
    <p:sldId id="324" r:id="rId57"/>
    <p:sldId id="330" r:id="rId58"/>
    <p:sldId id="332" r:id="rId59"/>
    <p:sldId id="345" r:id="rId60"/>
    <p:sldId id="344" r:id="rId61"/>
    <p:sldId id="343" r:id="rId62"/>
    <p:sldId id="342" r:id="rId63"/>
    <p:sldId id="341" r:id="rId64"/>
    <p:sldId id="340" r:id="rId65"/>
    <p:sldId id="339" r:id="rId66"/>
    <p:sldId id="338" r:id="rId67"/>
    <p:sldId id="337" r:id="rId68"/>
    <p:sldId id="336" r:id="rId69"/>
    <p:sldId id="335" r:id="rId70"/>
    <p:sldId id="358" r:id="rId71"/>
    <p:sldId id="394" r:id="rId72"/>
    <p:sldId id="331" r:id="rId73"/>
    <p:sldId id="356" r:id="rId74"/>
    <p:sldId id="355" r:id="rId75"/>
    <p:sldId id="354" r:id="rId76"/>
    <p:sldId id="353" r:id="rId77"/>
    <p:sldId id="352" r:id="rId78"/>
    <p:sldId id="351" r:id="rId79"/>
    <p:sldId id="350" r:id="rId80"/>
    <p:sldId id="349" r:id="rId81"/>
    <p:sldId id="348" r:id="rId82"/>
    <p:sldId id="347" r:id="rId83"/>
    <p:sldId id="380" r:id="rId84"/>
    <p:sldId id="379" r:id="rId85"/>
    <p:sldId id="378" r:id="rId86"/>
    <p:sldId id="377" r:id="rId87"/>
    <p:sldId id="376" r:id="rId88"/>
    <p:sldId id="375" r:id="rId89"/>
    <p:sldId id="374" r:id="rId90"/>
    <p:sldId id="404" r:id="rId91"/>
    <p:sldId id="373" r:id="rId92"/>
    <p:sldId id="372" r:id="rId93"/>
    <p:sldId id="371" r:id="rId94"/>
    <p:sldId id="395" r:id="rId95"/>
    <p:sldId id="396" r:id="rId96"/>
    <p:sldId id="397" r:id="rId97"/>
    <p:sldId id="398" r:id="rId98"/>
    <p:sldId id="399" r:id="rId99"/>
    <p:sldId id="400" r:id="rId100"/>
    <p:sldId id="401" r:id="rId101"/>
    <p:sldId id="402" r:id="rId102"/>
    <p:sldId id="403" r:id="rId103"/>
    <p:sldId id="405" r:id="rId104"/>
    <p:sldId id="381" r:id="rId105"/>
    <p:sldId id="361" r:id="rId106"/>
    <p:sldId id="387" r:id="rId107"/>
    <p:sldId id="386" r:id="rId108"/>
    <p:sldId id="385" r:id="rId109"/>
    <p:sldId id="384" r:id="rId110"/>
    <p:sldId id="383" r:id="rId111"/>
    <p:sldId id="382" r:id="rId112"/>
    <p:sldId id="406" r:id="rId113"/>
    <p:sldId id="407" r:id="rId114"/>
    <p:sldId id="408" r:id="rId115"/>
    <p:sldId id="409" r:id="rId116"/>
    <p:sldId id="410" r:id="rId117"/>
    <p:sldId id="392" r:id="rId118"/>
    <p:sldId id="326" r:id="rId119"/>
    <p:sldId id="329" r:id="rId120"/>
    <p:sldId id="278" r:id="rId121"/>
    <p:sldId id="327" r:id="rId122"/>
    <p:sldId id="414" r:id="rId123"/>
    <p:sldId id="412" r:id="rId12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278" autoAdjust="0"/>
    <p:restoredTop sz="94660"/>
  </p:normalViewPr>
  <p:slideViewPr>
    <p:cSldViewPr>
      <p:cViewPr varScale="1">
        <p:scale>
          <a:sx n="84" d="100"/>
          <a:sy n="84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theme" Target="theme/theme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12.02.2014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emf"/><Relationship Id="rId4" Type="http://schemas.openxmlformats.org/officeDocument/2006/relationships/image" Target="../media/image105.emf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" TargetMode="External"/><Relationship Id="rId1" Type="http://schemas.openxmlformats.org/officeDocument/2006/relationships/slideLayout" Target="../slideLayouts/slideLayout2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heal.heuristiclab.com/team/kommenda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9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stable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G. Kronberger and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dev.heuristiclab.com/AdditionalMaterial#GECCO2012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(</a:t>
            </a:r>
            <a:r>
              <a:rPr lang="en-US" dirty="0" smtClean="0"/>
              <a:t>MATLAB,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 smtClean="0"/>
              <a:t>Statistics</a:t>
            </a:r>
            <a:endParaRPr lang="de-AT" dirty="0"/>
          </a:p>
          <a:p>
            <a:pPr lvl="1"/>
            <a:r>
              <a:rPr lang="en-US" dirty="0" smtClean="0"/>
              <a:t>implement statistical tests and automated statistical analysis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LM-BFGS, 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121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Autofit/>
          </a:bodyPr>
          <a:lstStyle/>
          <a:p>
            <a:r>
              <a:rPr lang="de-AT" sz="800" dirty="0" smtClean="0"/>
              <a:t>S</a:t>
            </a:r>
            <a:r>
              <a:rPr lang="de-AT" sz="800" dirty="0"/>
              <a:t>. Wagner, M. Affenzeller</a:t>
            </a:r>
            <a:br>
              <a:rPr lang="de-AT" sz="800" dirty="0"/>
            </a:br>
            <a:r>
              <a:rPr lang="de-AT" sz="800" b="1" dirty="0" err="1"/>
              <a:t>HeuristicLab</a:t>
            </a:r>
            <a:r>
              <a:rPr lang="de-AT" sz="800" b="1" dirty="0"/>
              <a:t>: A </a:t>
            </a:r>
            <a:r>
              <a:rPr lang="de-AT" sz="800" b="1" dirty="0" err="1"/>
              <a:t>generic</a:t>
            </a:r>
            <a:r>
              <a:rPr lang="de-AT" sz="800" b="1" dirty="0"/>
              <a:t> </a:t>
            </a:r>
            <a:r>
              <a:rPr lang="de-AT" sz="800" b="1" dirty="0" err="1"/>
              <a:t>and</a:t>
            </a:r>
            <a:r>
              <a:rPr lang="de-AT" sz="800" b="1" dirty="0"/>
              <a:t> extensible </a:t>
            </a:r>
            <a:r>
              <a:rPr lang="de-AT" sz="800" b="1" dirty="0" err="1"/>
              <a:t>optimization</a:t>
            </a:r>
            <a:r>
              <a:rPr lang="de-AT" sz="800" b="1" dirty="0"/>
              <a:t> </a:t>
            </a:r>
            <a:r>
              <a:rPr lang="de-AT" sz="800" b="1" dirty="0" err="1"/>
              <a:t>environment</a:t>
            </a:r>
            <a:r>
              <a:rPr lang="de-AT" sz="800" b="1" dirty="0"/>
              <a:t/>
            </a:r>
            <a:br>
              <a:rPr lang="de-AT" sz="800" b="1" dirty="0"/>
            </a:br>
            <a:r>
              <a:rPr lang="de-AT" sz="800" dirty="0"/>
              <a:t>Adaptive </a:t>
            </a:r>
            <a:r>
              <a:rPr lang="de-AT" sz="800" dirty="0" err="1"/>
              <a:t>and</a:t>
            </a:r>
            <a:r>
              <a:rPr lang="de-AT" sz="800" dirty="0"/>
              <a:t> Natural Computing </a:t>
            </a:r>
            <a:r>
              <a:rPr lang="de-AT" sz="800" dirty="0" err="1"/>
              <a:t>Algorithms</a:t>
            </a:r>
            <a:r>
              <a:rPr lang="de-AT" sz="800" dirty="0"/>
              <a:t>, pp. 538-541</a:t>
            </a:r>
            <a:br>
              <a:rPr lang="de-AT" sz="800" dirty="0"/>
            </a:br>
            <a:r>
              <a:rPr lang="de-AT" sz="800" dirty="0"/>
              <a:t>Springer, 2005</a:t>
            </a:r>
          </a:p>
          <a:p>
            <a:pPr lvl="3"/>
            <a:endParaRPr lang="de-DE" sz="500" dirty="0" smtClean="0"/>
          </a:p>
          <a:p>
            <a:pPr lvl="3"/>
            <a:endParaRPr lang="de-AT" sz="500" dirty="0"/>
          </a:p>
          <a:p>
            <a:r>
              <a:rPr lang="de-AT" sz="800" dirty="0"/>
              <a:t>S. Wagner, S. Winkler, R. Braune, G. Kronberger, A. Beham, M. Affenzeller</a:t>
            </a:r>
            <a:br>
              <a:rPr lang="de-AT" sz="800" dirty="0"/>
            </a:br>
            <a:r>
              <a:rPr lang="de-AT" sz="800" b="1" dirty="0" err="1"/>
              <a:t>Benefits</a:t>
            </a:r>
            <a:r>
              <a:rPr lang="de-AT" sz="800" b="1" dirty="0"/>
              <a:t> </a:t>
            </a:r>
            <a:r>
              <a:rPr lang="de-AT" sz="800" b="1" dirty="0" err="1"/>
              <a:t>of</a:t>
            </a:r>
            <a:r>
              <a:rPr lang="de-AT" sz="800" b="1" dirty="0"/>
              <a:t> </a:t>
            </a:r>
            <a:r>
              <a:rPr lang="de-AT" sz="800" b="1" dirty="0" err="1"/>
              <a:t>plugin-based</a:t>
            </a:r>
            <a:r>
              <a:rPr lang="de-AT" sz="800" b="1" dirty="0"/>
              <a:t> </a:t>
            </a:r>
            <a:r>
              <a:rPr lang="de-AT" sz="800" b="1" dirty="0" err="1"/>
              <a:t>heuristic</a:t>
            </a:r>
            <a:r>
              <a:rPr lang="de-AT" sz="800" b="1" dirty="0"/>
              <a:t> </a:t>
            </a:r>
            <a:r>
              <a:rPr lang="de-AT" sz="800" b="1" dirty="0" err="1"/>
              <a:t>optimization</a:t>
            </a:r>
            <a:r>
              <a:rPr lang="de-AT" sz="800" b="1" dirty="0"/>
              <a:t> </a:t>
            </a:r>
            <a:r>
              <a:rPr lang="de-AT" sz="800" b="1" dirty="0" err="1"/>
              <a:t>software</a:t>
            </a:r>
            <a:r>
              <a:rPr lang="de-AT" sz="800" b="1" dirty="0"/>
              <a:t> </a:t>
            </a:r>
            <a:r>
              <a:rPr lang="de-AT" sz="800" b="1" dirty="0" err="1"/>
              <a:t>systems</a:t>
            </a:r>
            <a:r>
              <a:rPr lang="de-AT" sz="800" b="1" dirty="0"/>
              <a:t/>
            </a:r>
            <a:br>
              <a:rPr lang="de-AT" sz="800" b="1" dirty="0"/>
            </a:br>
            <a:r>
              <a:rPr lang="de-AT" sz="800" dirty="0"/>
              <a:t>Computer </a:t>
            </a:r>
            <a:r>
              <a:rPr lang="de-AT" sz="800" dirty="0" err="1"/>
              <a:t>Aided</a:t>
            </a:r>
            <a:r>
              <a:rPr lang="de-AT" sz="800" dirty="0"/>
              <a:t> Systems </a:t>
            </a:r>
            <a:r>
              <a:rPr lang="de-AT" sz="800" dirty="0" err="1"/>
              <a:t>Theory</a:t>
            </a:r>
            <a:r>
              <a:rPr lang="de-AT" sz="800" dirty="0"/>
              <a:t> - EUROCAST 2007, </a:t>
            </a:r>
            <a:r>
              <a:rPr lang="de-AT" sz="800" dirty="0" err="1"/>
              <a:t>Lecture</a:t>
            </a:r>
            <a:r>
              <a:rPr lang="de-AT" sz="800" dirty="0"/>
              <a:t> Notes in Computer Science, vol. 4739, pp. 747-754</a:t>
            </a:r>
            <a:br>
              <a:rPr lang="de-AT" sz="800" dirty="0"/>
            </a:br>
            <a:r>
              <a:rPr lang="de-AT" sz="800" dirty="0"/>
              <a:t>Springer, 2007</a:t>
            </a:r>
          </a:p>
          <a:p>
            <a:pPr lvl="3"/>
            <a:endParaRPr lang="de-DE" sz="500" dirty="0" smtClean="0"/>
          </a:p>
          <a:p>
            <a:pPr lvl="3"/>
            <a:endParaRPr lang="de-AT" sz="500" dirty="0"/>
          </a:p>
          <a:p>
            <a:r>
              <a:rPr lang="de-AT" sz="800" dirty="0"/>
              <a:t>S. Wagner, G. Kronberger, A. Beham, S. Winkler, M. Affenzeller</a:t>
            </a:r>
            <a:br>
              <a:rPr lang="de-AT" sz="800" dirty="0"/>
            </a:br>
            <a:r>
              <a:rPr lang="de-AT" sz="800" b="1" dirty="0"/>
              <a:t>Modeling </a:t>
            </a:r>
            <a:r>
              <a:rPr lang="de-AT" sz="800" b="1" dirty="0" err="1"/>
              <a:t>of</a:t>
            </a:r>
            <a:r>
              <a:rPr lang="de-AT" sz="800" b="1" dirty="0"/>
              <a:t> </a:t>
            </a:r>
            <a:r>
              <a:rPr lang="de-AT" sz="800" b="1" dirty="0" err="1"/>
              <a:t>heuristic</a:t>
            </a:r>
            <a:r>
              <a:rPr lang="de-AT" sz="800" b="1" dirty="0"/>
              <a:t> </a:t>
            </a:r>
            <a:r>
              <a:rPr lang="de-AT" sz="800" b="1" dirty="0" err="1"/>
              <a:t>optimization</a:t>
            </a:r>
            <a:r>
              <a:rPr lang="de-AT" sz="800" b="1" dirty="0"/>
              <a:t> </a:t>
            </a:r>
            <a:r>
              <a:rPr lang="de-AT" sz="800" b="1" dirty="0" err="1"/>
              <a:t>algorithms</a:t>
            </a:r>
            <a:r>
              <a:rPr lang="de-AT" sz="800" b="1" dirty="0"/>
              <a:t/>
            </a:r>
            <a:br>
              <a:rPr lang="de-AT" sz="800" b="1" dirty="0"/>
            </a:br>
            <a:r>
              <a:rPr lang="de-AT" sz="800" dirty="0" err="1"/>
              <a:t>Proceedings</a:t>
            </a:r>
            <a:r>
              <a:rPr lang="de-AT" sz="800" dirty="0"/>
              <a:t> </a:t>
            </a:r>
            <a:r>
              <a:rPr lang="de-AT" sz="800" dirty="0" err="1"/>
              <a:t>of</a:t>
            </a:r>
            <a:r>
              <a:rPr lang="de-AT" sz="800" dirty="0"/>
              <a:t> </a:t>
            </a:r>
            <a:r>
              <a:rPr lang="de-AT" sz="800" dirty="0" err="1"/>
              <a:t>the</a:t>
            </a:r>
            <a:r>
              <a:rPr lang="de-AT" sz="800" dirty="0"/>
              <a:t> 20th European Modeling </a:t>
            </a:r>
            <a:r>
              <a:rPr lang="de-AT" sz="800" dirty="0" err="1"/>
              <a:t>and</a:t>
            </a:r>
            <a:r>
              <a:rPr lang="de-AT" sz="800" dirty="0"/>
              <a:t> Simulation Symposium, pp. 106-111</a:t>
            </a:r>
            <a:br>
              <a:rPr lang="de-AT" sz="800" dirty="0"/>
            </a:br>
            <a:r>
              <a:rPr lang="de-AT" sz="800" dirty="0"/>
              <a:t>DIPTEM University </a:t>
            </a:r>
            <a:r>
              <a:rPr lang="de-AT" sz="800" dirty="0" err="1"/>
              <a:t>of</a:t>
            </a:r>
            <a:r>
              <a:rPr lang="de-AT" sz="800" dirty="0"/>
              <a:t> Genova, 2008</a:t>
            </a:r>
          </a:p>
          <a:p>
            <a:pPr lvl="3"/>
            <a:endParaRPr lang="de-DE" sz="500" dirty="0" smtClean="0"/>
          </a:p>
          <a:p>
            <a:pPr lvl="3"/>
            <a:endParaRPr lang="de-AT" sz="500" dirty="0"/>
          </a:p>
          <a:p>
            <a:r>
              <a:rPr lang="de-AT" sz="800" dirty="0"/>
              <a:t>S. Wagner, G. Kronberger, A. Beham, S. Winkler, M. Affenzeller</a:t>
            </a:r>
            <a:br>
              <a:rPr lang="de-AT" sz="800" dirty="0"/>
            </a:br>
            <a:r>
              <a:rPr lang="de-AT" sz="800" b="1" dirty="0"/>
              <a:t>Model </a:t>
            </a:r>
            <a:r>
              <a:rPr lang="de-AT" sz="800" b="1" dirty="0" err="1"/>
              <a:t>driven</a:t>
            </a:r>
            <a:r>
              <a:rPr lang="de-AT" sz="800" b="1" dirty="0"/>
              <a:t> rapid </a:t>
            </a:r>
            <a:r>
              <a:rPr lang="de-AT" sz="800" b="1" dirty="0" err="1"/>
              <a:t>prototyping</a:t>
            </a:r>
            <a:r>
              <a:rPr lang="de-AT" sz="800" b="1" dirty="0"/>
              <a:t> </a:t>
            </a:r>
            <a:r>
              <a:rPr lang="de-AT" sz="800" b="1" dirty="0" err="1"/>
              <a:t>of</a:t>
            </a:r>
            <a:r>
              <a:rPr lang="de-AT" sz="800" b="1" dirty="0"/>
              <a:t> </a:t>
            </a:r>
            <a:r>
              <a:rPr lang="de-AT" sz="800" b="1" dirty="0" err="1"/>
              <a:t>heuristic</a:t>
            </a:r>
            <a:r>
              <a:rPr lang="de-AT" sz="800" b="1" dirty="0"/>
              <a:t> </a:t>
            </a:r>
            <a:r>
              <a:rPr lang="de-AT" sz="800" b="1" dirty="0" err="1"/>
              <a:t>optimization</a:t>
            </a:r>
            <a:r>
              <a:rPr lang="de-AT" sz="800" b="1" dirty="0"/>
              <a:t> </a:t>
            </a:r>
            <a:r>
              <a:rPr lang="de-AT" sz="800" b="1" dirty="0" err="1"/>
              <a:t>algorithms</a:t>
            </a:r>
            <a:r>
              <a:rPr lang="de-AT" sz="800" dirty="0"/>
              <a:t/>
            </a:r>
            <a:br>
              <a:rPr lang="de-AT" sz="800" dirty="0"/>
            </a:br>
            <a:r>
              <a:rPr lang="de-AT" sz="800" dirty="0"/>
              <a:t>Computer </a:t>
            </a:r>
            <a:r>
              <a:rPr lang="de-AT" sz="800" dirty="0" err="1"/>
              <a:t>Aided</a:t>
            </a:r>
            <a:r>
              <a:rPr lang="de-AT" sz="800" dirty="0"/>
              <a:t> Systems </a:t>
            </a:r>
            <a:r>
              <a:rPr lang="de-AT" sz="800" dirty="0" err="1"/>
              <a:t>Theory</a:t>
            </a:r>
            <a:r>
              <a:rPr lang="de-AT" sz="800" dirty="0"/>
              <a:t> - EUROCAST 2009, </a:t>
            </a:r>
            <a:r>
              <a:rPr lang="de-AT" sz="800" dirty="0" err="1"/>
              <a:t>Lecture</a:t>
            </a:r>
            <a:r>
              <a:rPr lang="de-AT" sz="800" dirty="0"/>
              <a:t> Notes in Computer Science, vol. 5717, pp. 729-736</a:t>
            </a:r>
            <a:br>
              <a:rPr lang="de-AT" sz="800" dirty="0"/>
            </a:br>
            <a:r>
              <a:rPr lang="de-AT" sz="800" dirty="0"/>
              <a:t>Springer, 2009</a:t>
            </a:r>
          </a:p>
          <a:p>
            <a:pPr lvl="3"/>
            <a:endParaRPr lang="de-DE" sz="500" dirty="0" smtClean="0"/>
          </a:p>
          <a:p>
            <a:pPr lvl="3"/>
            <a:endParaRPr lang="de-AT" sz="500" dirty="0"/>
          </a:p>
          <a:p>
            <a:r>
              <a:rPr lang="de-AT" sz="800" dirty="0"/>
              <a:t>S. Wagner</a:t>
            </a:r>
            <a:br>
              <a:rPr lang="de-AT" sz="800" dirty="0"/>
            </a:br>
            <a:r>
              <a:rPr lang="de-AT" sz="800" b="1" dirty="0" err="1"/>
              <a:t>Heuristic</a:t>
            </a:r>
            <a:r>
              <a:rPr lang="de-AT" sz="800" b="1" dirty="0"/>
              <a:t> </a:t>
            </a:r>
            <a:r>
              <a:rPr lang="de-AT" sz="800" b="1" dirty="0" err="1"/>
              <a:t>optimization</a:t>
            </a:r>
            <a:r>
              <a:rPr lang="de-AT" sz="800" b="1" dirty="0"/>
              <a:t> </a:t>
            </a:r>
            <a:r>
              <a:rPr lang="de-AT" sz="800" b="1" dirty="0" err="1"/>
              <a:t>software</a:t>
            </a:r>
            <a:r>
              <a:rPr lang="de-AT" sz="800" b="1" dirty="0"/>
              <a:t> </a:t>
            </a:r>
            <a:r>
              <a:rPr lang="de-AT" sz="800" b="1" dirty="0" err="1"/>
              <a:t>systems</a:t>
            </a:r>
            <a:r>
              <a:rPr lang="de-AT" sz="800" b="1" dirty="0"/>
              <a:t> - Modeling </a:t>
            </a:r>
            <a:r>
              <a:rPr lang="de-AT" sz="800" b="1" dirty="0" err="1"/>
              <a:t>of</a:t>
            </a:r>
            <a:r>
              <a:rPr lang="de-AT" sz="800" b="1" dirty="0"/>
              <a:t> </a:t>
            </a:r>
            <a:r>
              <a:rPr lang="de-AT" sz="800" b="1" dirty="0" err="1"/>
              <a:t>heuristic</a:t>
            </a:r>
            <a:r>
              <a:rPr lang="de-AT" sz="800" b="1" dirty="0"/>
              <a:t> </a:t>
            </a:r>
            <a:r>
              <a:rPr lang="de-AT" sz="800" b="1" dirty="0" err="1"/>
              <a:t>optimization</a:t>
            </a:r>
            <a:r>
              <a:rPr lang="de-AT" sz="800" b="1" dirty="0"/>
              <a:t> </a:t>
            </a:r>
            <a:r>
              <a:rPr lang="de-AT" sz="800" b="1" dirty="0" err="1"/>
              <a:t>algorithms</a:t>
            </a:r>
            <a:r>
              <a:rPr lang="de-AT" sz="800" b="1" dirty="0"/>
              <a:t> in </a:t>
            </a:r>
            <a:r>
              <a:rPr lang="de-AT" sz="800" b="1" dirty="0" err="1"/>
              <a:t>the</a:t>
            </a:r>
            <a:r>
              <a:rPr lang="de-AT" sz="800" b="1" dirty="0"/>
              <a:t> </a:t>
            </a:r>
            <a:r>
              <a:rPr lang="de-AT" sz="800" b="1" dirty="0" err="1"/>
              <a:t>HeuristicLab</a:t>
            </a:r>
            <a:r>
              <a:rPr lang="de-AT" sz="800" b="1" dirty="0"/>
              <a:t> </a:t>
            </a:r>
            <a:r>
              <a:rPr lang="de-AT" sz="800" b="1" dirty="0" err="1"/>
              <a:t>software</a:t>
            </a:r>
            <a:r>
              <a:rPr lang="de-AT" sz="800" b="1" dirty="0"/>
              <a:t> </a:t>
            </a:r>
            <a:r>
              <a:rPr lang="de-AT" sz="800" b="1" dirty="0" err="1"/>
              <a:t>environment</a:t>
            </a:r>
            <a:r>
              <a:rPr lang="de-AT" sz="800" b="1" dirty="0"/>
              <a:t/>
            </a:r>
            <a:br>
              <a:rPr lang="de-AT" sz="800" b="1" dirty="0"/>
            </a:br>
            <a:r>
              <a:rPr lang="de-AT" sz="800" dirty="0" err="1"/>
              <a:t>Ph.D</a:t>
            </a:r>
            <a:r>
              <a:rPr lang="de-AT" sz="800" dirty="0"/>
              <a:t>. </a:t>
            </a:r>
            <a:r>
              <a:rPr lang="de-AT" sz="800" dirty="0" err="1"/>
              <a:t>thesis</a:t>
            </a:r>
            <a:r>
              <a:rPr lang="de-AT" sz="800" dirty="0"/>
              <a:t>, Johannes Kepler University Linz, Austria, 2009.</a:t>
            </a:r>
          </a:p>
          <a:p>
            <a:pPr lvl="3"/>
            <a:endParaRPr lang="de-DE" sz="500" dirty="0" smtClean="0"/>
          </a:p>
          <a:p>
            <a:pPr lvl="3"/>
            <a:endParaRPr lang="de-AT" sz="500" dirty="0"/>
          </a:p>
          <a:p>
            <a:r>
              <a:rPr lang="de-AT" sz="800" dirty="0"/>
              <a:t>S. Wagner, A. Beham, G. Kronberger, M. </a:t>
            </a:r>
            <a:r>
              <a:rPr lang="de-AT" sz="800" dirty="0" err="1"/>
              <a:t>Kommenda</a:t>
            </a:r>
            <a:r>
              <a:rPr lang="de-AT" sz="800" dirty="0"/>
              <a:t>, E. Pitzer, M. Kofler, S. </a:t>
            </a:r>
            <a:r>
              <a:rPr lang="de-AT" sz="800" dirty="0" err="1"/>
              <a:t>Vonolfen</a:t>
            </a:r>
            <a:r>
              <a:rPr lang="de-AT" sz="800" dirty="0"/>
              <a:t>, S. Winkler, V. Dorfer, M. Affenzeller</a:t>
            </a:r>
            <a:br>
              <a:rPr lang="de-AT" sz="800" dirty="0"/>
            </a:br>
            <a:r>
              <a:rPr lang="de-AT" sz="800" b="1" dirty="0"/>
              <a:t>HeuristicLab 3.3: A </a:t>
            </a:r>
            <a:r>
              <a:rPr lang="de-AT" sz="800" b="1" dirty="0" err="1"/>
              <a:t>unified</a:t>
            </a:r>
            <a:r>
              <a:rPr lang="de-AT" sz="800" b="1" dirty="0"/>
              <a:t> </a:t>
            </a:r>
            <a:r>
              <a:rPr lang="de-AT" sz="800" b="1" dirty="0" err="1"/>
              <a:t>approach</a:t>
            </a:r>
            <a:r>
              <a:rPr lang="de-AT" sz="800" b="1" dirty="0"/>
              <a:t> </a:t>
            </a:r>
            <a:r>
              <a:rPr lang="de-AT" sz="800" b="1" dirty="0" err="1"/>
              <a:t>to</a:t>
            </a:r>
            <a:r>
              <a:rPr lang="de-AT" sz="800" b="1" dirty="0"/>
              <a:t> </a:t>
            </a:r>
            <a:r>
              <a:rPr lang="de-AT" sz="800" b="1" dirty="0" err="1"/>
              <a:t>metaheuristic</a:t>
            </a:r>
            <a:r>
              <a:rPr lang="de-AT" sz="800" b="1" dirty="0"/>
              <a:t> </a:t>
            </a:r>
            <a:r>
              <a:rPr lang="de-AT" sz="800" b="1" dirty="0" err="1"/>
              <a:t>optimization</a:t>
            </a:r>
            <a:r>
              <a:rPr lang="de-AT" sz="800" b="1" dirty="0"/>
              <a:t/>
            </a:r>
            <a:br>
              <a:rPr lang="de-AT" sz="800" b="1" dirty="0"/>
            </a:br>
            <a:r>
              <a:rPr lang="de-AT" sz="800" dirty="0" err="1"/>
              <a:t>Actas</a:t>
            </a:r>
            <a:r>
              <a:rPr lang="de-AT" sz="800" dirty="0"/>
              <a:t> del </a:t>
            </a:r>
            <a:r>
              <a:rPr lang="de-AT" sz="800" dirty="0" err="1"/>
              <a:t>séptimo</a:t>
            </a:r>
            <a:r>
              <a:rPr lang="de-AT" sz="800" dirty="0"/>
              <a:t> </a:t>
            </a:r>
            <a:r>
              <a:rPr lang="de-AT" sz="800" dirty="0" err="1"/>
              <a:t>congreso</a:t>
            </a:r>
            <a:r>
              <a:rPr lang="de-AT" sz="800" dirty="0"/>
              <a:t> </a:t>
            </a:r>
            <a:r>
              <a:rPr lang="de-AT" sz="800" dirty="0" err="1"/>
              <a:t>español</a:t>
            </a:r>
            <a:r>
              <a:rPr lang="de-AT" sz="800" dirty="0"/>
              <a:t> </a:t>
            </a:r>
            <a:r>
              <a:rPr lang="de-AT" sz="800" dirty="0" err="1"/>
              <a:t>sobre</a:t>
            </a:r>
            <a:r>
              <a:rPr lang="de-AT" sz="800" dirty="0"/>
              <a:t> </a:t>
            </a:r>
            <a:r>
              <a:rPr lang="de-AT" sz="800" dirty="0" err="1"/>
              <a:t>Metaheurísticas</a:t>
            </a:r>
            <a:r>
              <a:rPr lang="de-AT" sz="800" dirty="0"/>
              <a:t>, </a:t>
            </a:r>
            <a:r>
              <a:rPr lang="de-AT" sz="800" dirty="0" err="1"/>
              <a:t>Algoritmos</a:t>
            </a:r>
            <a:r>
              <a:rPr lang="de-AT" sz="800" dirty="0"/>
              <a:t> </a:t>
            </a:r>
            <a:r>
              <a:rPr lang="de-AT" sz="800" dirty="0" err="1"/>
              <a:t>Evolutivos</a:t>
            </a:r>
            <a:r>
              <a:rPr lang="de-AT" sz="800" dirty="0"/>
              <a:t> y </a:t>
            </a:r>
            <a:r>
              <a:rPr lang="de-AT" sz="800" dirty="0" err="1"/>
              <a:t>Bioinspirados</a:t>
            </a:r>
            <a:r>
              <a:rPr lang="de-AT" sz="800" dirty="0"/>
              <a:t> (MAEB'2010), </a:t>
            </a:r>
            <a:r>
              <a:rPr lang="de-AT" sz="800" dirty="0" smtClean="0"/>
              <a:t>2010</a:t>
            </a:r>
          </a:p>
          <a:p>
            <a:endParaRPr lang="de-AT" sz="500" dirty="0"/>
          </a:p>
          <a:p>
            <a:endParaRPr lang="de-AT" sz="500" dirty="0" smtClean="0"/>
          </a:p>
          <a:p>
            <a:r>
              <a:rPr lang="de-AT" sz="800" dirty="0" smtClean="0"/>
              <a:t>S. Wagner, G. Kronberger, A. </a:t>
            </a:r>
            <a:r>
              <a:rPr lang="de-AT" sz="800" dirty="0"/>
              <a:t>Beham, </a:t>
            </a:r>
            <a:r>
              <a:rPr lang="de-AT" sz="800" dirty="0" smtClean="0"/>
              <a:t>M. Kommenda, A. Scheibenpflug, E. Pitzer, S. Vonolfen, M. Kofler</a:t>
            </a:r>
            <a:r>
              <a:rPr lang="de-AT" sz="800" dirty="0"/>
              <a:t>, </a:t>
            </a:r>
            <a:r>
              <a:rPr lang="de-AT" sz="800" dirty="0" smtClean="0"/>
              <a:t>S. Winkler</a:t>
            </a:r>
            <a:r>
              <a:rPr lang="de-AT" sz="800" dirty="0"/>
              <a:t>, </a:t>
            </a:r>
            <a:r>
              <a:rPr lang="de-AT" sz="800" dirty="0" smtClean="0"/>
              <a:t>V. Dorfer</a:t>
            </a:r>
            <a:r>
              <a:rPr lang="de-AT" sz="800" dirty="0"/>
              <a:t>, </a:t>
            </a:r>
            <a:r>
              <a:rPr lang="de-AT" sz="800" dirty="0" smtClean="0"/>
              <a:t>M. Affenzeller</a:t>
            </a:r>
          </a:p>
          <a:p>
            <a:pPr marL="346075" lvl="1" indent="0">
              <a:buNone/>
            </a:pPr>
            <a:r>
              <a:rPr lang="en-US" sz="8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800" dirty="0"/>
              <a:t>Advanced Methods and Applications in Computational Intelligence, vol. 6, pp. </a:t>
            </a:r>
            <a:r>
              <a:rPr lang="de-AT" sz="800" dirty="0"/>
              <a:t>197-261, Springer, 2014</a:t>
            </a:r>
            <a:endParaRPr lang="de-DE" sz="800" dirty="0"/>
          </a:p>
          <a:p>
            <a:pPr lvl="3"/>
            <a:endParaRPr lang="de-DE" sz="500" dirty="0"/>
          </a:p>
          <a:p>
            <a:pPr lvl="3"/>
            <a:endParaRPr lang="de-AT" sz="500" dirty="0" smtClean="0"/>
          </a:p>
          <a:p>
            <a:pPr lvl="3"/>
            <a:endParaRPr lang="de-AT" sz="500" dirty="0"/>
          </a:p>
          <a:p>
            <a:pPr lvl="3"/>
            <a:endParaRPr lang="de-AT" sz="500" dirty="0"/>
          </a:p>
          <a:p>
            <a:r>
              <a:rPr lang="de-AT" sz="800" dirty="0" err="1"/>
              <a:t>Detailed</a:t>
            </a:r>
            <a:r>
              <a:rPr lang="de-AT" sz="800" dirty="0"/>
              <a:t> </a:t>
            </a:r>
            <a:r>
              <a:rPr lang="de-AT" sz="800" dirty="0" err="1"/>
              <a:t>list</a:t>
            </a:r>
            <a:r>
              <a:rPr lang="de-AT" sz="800" dirty="0"/>
              <a:t> </a:t>
            </a:r>
            <a:r>
              <a:rPr lang="de-AT" sz="800" dirty="0" err="1"/>
              <a:t>of</a:t>
            </a:r>
            <a:r>
              <a:rPr lang="de-AT" sz="800" dirty="0"/>
              <a:t> all </a:t>
            </a:r>
            <a:r>
              <a:rPr lang="de-AT" sz="800" dirty="0" err="1"/>
              <a:t>publications</a:t>
            </a:r>
            <a:r>
              <a:rPr lang="de-AT" sz="800" dirty="0"/>
              <a:t> </a:t>
            </a:r>
            <a:r>
              <a:rPr lang="de-AT" sz="800" dirty="0" err="1"/>
              <a:t>of</a:t>
            </a:r>
            <a:r>
              <a:rPr lang="de-AT" sz="800" dirty="0"/>
              <a:t> </a:t>
            </a:r>
            <a:r>
              <a:rPr lang="de-AT" sz="800" dirty="0" err="1"/>
              <a:t>the</a:t>
            </a:r>
            <a:r>
              <a:rPr lang="de-AT" sz="800" dirty="0"/>
              <a:t> HEAL </a:t>
            </a:r>
            <a:r>
              <a:rPr lang="de-AT" sz="800" dirty="0" err="1"/>
              <a:t>research</a:t>
            </a:r>
            <a:r>
              <a:rPr lang="de-AT" sz="800" dirty="0"/>
              <a:t> </a:t>
            </a:r>
            <a:r>
              <a:rPr lang="de-AT" sz="800" dirty="0" err="1"/>
              <a:t>group</a:t>
            </a:r>
            <a:r>
              <a:rPr lang="de-AT" sz="800" dirty="0"/>
              <a:t>: </a:t>
            </a:r>
            <a:r>
              <a:rPr lang="de-AT" sz="800" dirty="0">
                <a:hlinkClick r:id="rId2"/>
              </a:rPr>
              <a:t>http://</a:t>
            </a:r>
            <a:r>
              <a:rPr lang="de-AT" sz="800" dirty="0" smtClean="0">
                <a:hlinkClick r:id="rId2"/>
              </a:rPr>
              <a:t>research.fh-ooe.at/de/orgunit/detail/356#showpublications</a:t>
            </a:r>
            <a:endParaRPr lang="de-AT" sz="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http://dev.heuristiclab.com</a:t>
            </a:r>
            <a:endParaRPr lang="en-US" sz="4400" dirty="0" smtClean="0"/>
          </a:p>
          <a:p>
            <a:pPr algn="ctr"/>
            <a:endParaRPr lang="en-US" sz="1600" dirty="0" smtClean="0"/>
          </a:p>
          <a:p>
            <a:pPr algn="ctr"/>
            <a:r>
              <a:rPr lang="en-US" sz="4400" dirty="0" smtClean="0">
                <a:hlinkClick r:id="rId3"/>
              </a:rPr>
              <a:t>heuristiclab@googlegroups.com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4"/>
              </a:rPr>
              <a:t>http://www.youtube.com/heuristiclab</a:t>
            </a:r>
            <a:endParaRPr lang="en-US" sz="4400" dirty="0" smtClean="0"/>
          </a:p>
          <a:p>
            <a:pPr algn="ctr"/>
            <a:endParaRPr lang="en-US" sz="1600" dirty="0"/>
          </a:p>
          <a:p>
            <a:pPr algn="ctr"/>
            <a:r>
              <a:rPr lang="en-US" sz="4400" dirty="0" smtClean="0">
                <a:hlinkClick r:id="rId5"/>
              </a:rPr>
              <a:t>http://www.facebook.com/heuristiclab</a:t>
            </a: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</a:t>
            </a:r>
            <a:r>
              <a:rPr lang="de-AT" dirty="0" smtClean="0"/>
              <a:t> Runs</a:t>
            </a:r>
          </a:p>
          <a:p>
            <a:pPr lvl="3"/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68673" y="1455890"/>
            <a:ext cx="1641151" cy="219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Gabriel </a:t>
            </a:r>
            <a:r>
              <a:rPr lang="en-US" sz="1800" dirty="0"/>
              <a:t>Kronberger</a:t>
            </a:r>
          </a:p>
          <a:p>
            <a:pPr lvl="1"/>
            <a:r>
              <a:rPr lang="en-US" sz="1600" dirty="0"/>
              <a:t>Full professor for business intelligence (since 2011)</a:t>
            </a:r>
            <a:br>
              <a:rPr lang="en-US" sz="1600" dirty="0"/>
            </a:br>
            <a:r>
              <a:rPr lang="en-US" sz="1600" dirty="0"/>
              <a:t>University of Applied Sciences Upper Austria</a:t>
            </a:r>
          </a:p>
          <a:p>
            <a:pPr lvl="1"/>
            <a:r>
              <a:rPr lang="en-US" sz="1600" dirty="0"/>
              <a:t>Research associate </a:t>
            </a:r>
            <a:r>
              <a:rPr lang="en-US" sz="1600" dirty="0" smtClean="0"/>
              <a:t>(</a:t>
            </a:r>
            <a:r>
              <a:rPr lang="en-US" sz="1600" dirty="0"/>
              <a:t>2005 – 2011)</a:t>
            </a:r>
            <a:br>
              <a:rPr lang="en-US" sz="1600" dirty="0"/>
            </a:br>
            <a:r>
              <a:rPr lang="en-US" sz="1600" dirty="0"/>
              <a:t>University of Applied Sciences Upper Austria</a:t>
            </a:r>
          </a:p>
          <a:p>
            <a:pPr lvl="1"/>
            <a:r>
              <a:rPr lang="en-US" sz="1600" dirty="0"/>
              <a:t>Architect of HeuristicLab</a:t>
            </a:r>
          </a:p>
          <a:p>
            <a:pPr lvl="1"/>
            <a:r>
              <a:rPr lang="en-US" sz="1600" dirty="0" smtClean="0"/>
              <a:t>Member </a:t>
            </a:r>
            <a:r>
              <a:rPr lang="en-US" sz="1600" dirty="0"/>
              <a:t>of the HEAL research group</a:t>
            </a:r>
          </a:p>
          <a:p>
            <a:pPr lvl="1"/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</a:t>
            </a:r>
            <a:r>
              <a:rPr lang="en-US" sz="1600" dirty="0" smtClean="0">
                <a:hlinkClick r:id="rId3"/>
              </a:rPr>
              <a:t>heal.heuristiclab.com/team/kronberger</a:t>
            </a:r>
            <a:endParaRPr lang="en-US" sz="1600" dirty="0" smtClean="0"/>
          </a:p>
          <a:p>
            <a:pPr lvl="2"/>
            <a:endParaRPr lang="en-US" sz="1400" dirty="0" smtClean="0"/>
          </a:p>
          <a:p>
            <a:r>
              <a:rPr lang="en-US" sz="1800" dirty="0" smtClean="0"/>
              <a:t>Michael Kommenda</a:t>
            </a:r>
            <a:endParaRPr lang="en-US" sz="1800" dirty="0"/>
          </a:p>
          <a:p>
            <a:pPr lvl="1"/>
            <a:r>
              <a:rPr lang="en-US" sz="1600" dirty="0"/>
              <a:t>Research associate </a:t>
            </a:r>
            <a:r>
              <a:rPr lang="en-US" sz="1600" dirty="0" smtClean="0"/>
              <a:t>(since 2007)</a:t>
            </a:r>
            <a:br>
              <a:rPr lang="en-US" sz="1600" dirty="0" smtClean="0"/>
            </a:br>
            <a:r>
              <a:rPr lang="en-US" sz="1600" dirty="0"/>
              <a:t>University of Applied Sciences Upper Austria</a:t>
            </a:r>
          </a:p>
          <a:p>
            <a:pPr lvl="1"/>
            <a:r>
              <a:rPr lang="en-US" sz="1600" dirty="0" smtClean="0"/>
              <a:t>Architect </a:t>
            </a:r>
            <a:r>
              <a:rPr lang="en-US" sz="1600" dirty="0"/>
              <a:t>of HeuristicLab</a:t>
            </a:r>
          </a:p>
          <a:p>
            <a:pPr lvl="1"/>
            <a:r>
              <a:rPr lang="en-US" sz="1600" dirty="0"/>
              <a:t>Member of the HEAL research group</a:t>
            </a:r>
          </a:p>
          <a:p>
            <a:pPr lvl="1"/>
            <a:r>
              <a:rPr lang="en-US" sz="1600" dirty="0" smtClean="0">
                <a:hlinkClick r:id="rId4"/>
              </a:rPr>
              <a:t>http</a:t>
            </a:r>
            <a:r>
              <a:rPr lang="en-US" sz="1600" dirty="0">
                <a:hlinkClick r:id="rId4"/>
              </a:rPr>
              <a:t>://</a:t>
            </a:r>
            <a:r>
              <a:rPr lang="en-US" sz="1600" dirty="0" smtClean="0">
                <a:hlinkClick r:id="rId4"/>
              </a:rPr>
              <a:t>heal.heuristiclab.com/team/kommenda</a:t>
            </a:r>
            <a:r>
              <a:rPr lang="en-US" sz="1600" dirty="0" smtClean="0"/>
              <a:t> </a:t>
            </a:r>
            <a:endParaRPr lang="en-US" sz="1600" dirty="0"/>
          </a:p>
          <a:p>
            <a:pPr lvl="1"/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168" y="3861048"/>
            <a:ext cx="1639897" cy="22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HeuristicLab provides interactive views to analyze and compare </a:t>
            </a:r>
            <a:r>
              <a:rPr lang="en-US" dirty="0" smtClean="0"/>
              <a:t>all runs</a:t>
            </a:r>
          </a:p>
          <a:p>
            <a:pPr lvl="1"/>
            <a:r>
              <a:rPr lang="en-US" dirty="0" smtClean="0"/>
              <a:t>textual analysis</a:t>
            </a:r>
          </a:p>
          <a:p>
            <a:pPr lvl="2"/>
            <a:r>
              <a:rPr lang="en-US" dirty="0" smtClean="0"/>
              <a:t>Tabular </a:t>
            </a:r>
            <a:r>
              <a:rPr lang="en-US" dirty="0"/>
              <a:t>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smtClean="0"/>
              <a:t>Bubble chart</a:t>
            </a:r>
            <a:endParaRPr lang="en-US" dirty="0"/>
          </a:p>
          <a:p>
            <a:pPr lvl="2"/>
            <a:r>
              <a:rPr lang="en-US" dirty="0" smtClean="0"/>
              <a:t>Box plots</a:t>
            </a:r>
          </a:p>
          <a:p>
            <a:pPr lvl="2"/>
            <a:r>
              <a:rPr lang="en-US" dirty="0" smtClean="0"/>
              <a:t>Multi-line chart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Runs – </a:t>
            </a:r>
            <a:r>
              <a:rPr lang="de-AT" dirty="0" err="1" smtClean="0"/>
              <a:t>Tabular</a:t>
            </a:r>
            <a:r>
              <a:rPr lang="de-AT" dirty="0" smtClean="0"/>
              <a:t>  </a:t>
            </a:r>
            <a:r>
              <a:rPr lang="de-AT" dirty="0"/>
              <a:t>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3141" y="1624451"/>
            <a:ext cx="6477719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1757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Runs – </a:t>
            </a:r>
            <a:r>
              <a:rPr lang="de-AT" dirty="0" smtClean="0"/>
              <a:t>Multi-Line 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44973" y="1624451"/>
            <a:ext cx="6454054" cy="4448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6544426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analysis </a:t>
            </a:r>
            <a:r>
              <a:rPr lang="en-US" dirty="0"/>
              <a:t>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 smtClean="0"/>
              <a:t>Demonstrate </a:t>
            </a:r>
            <a:r>
              <a:rPr lang="en-US" dirty="0"/>
              <a:t>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3.3.9 released on October 11th, 2013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Scripting Environment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258" y="1412776"/>
            <a:ext cx="6477484" cy="48708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ctr" rotWithShape="0">
              <a:srgbClr val="000000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77528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pPr lvl="3"/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pPr lvl="3"/>
            <a:endParaRPr lang="de-DE" dirty="0" smtClean="0"/>
          </a:p>
          <a:p>
            <a:r>
              <a:rPr lang="de-DE" dirty="0"/>
              <a:t>Variable </a:t>
            </a:r>
            <a:r>
              <a:rPr lang="de-DE" dirty="0" err="1"/>
              <a:t>relevance</a:t>
            </a:r>
            <a:r>
              <a:rPr lang="de-DE" dirty="0"/>
              <a:t> </a:t>
            </a:r>
            <a:r>
              <a:rPr lang="de-DE" dirty="0" err="1"/>
              <a:t>analysis</a:t>
            </a:r>
            <a:endParaRPr lang="de-DE" dirty="0"/>
          </a:p>
          <a:p>
            <a:pPr lvl="3"/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pPr lvl="3"/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</a:t>
            </a:r>
            <a:r>
              <a:rPr lang="en-US" dirty="0" smtClean="0"/>
              <a:t>using </a:t>
            </a:r>
            <a:r>
              <a:rPr lang="en-US" dirty="0"/>
              <a:t>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Linear Regression, Linear </a:t>
            </a:r>
            <a:r>
              <a:rPr lang="en-US" dirty="0"/>
              <a:t>Discriminate Analysis</a:t>
            </a:r>
          </a:p>
          <a:p>
            <a:pPr lvl="1"/>
            <a:r>
              <a:rPr lang="en-US" dirty="0"/>
              <a:t>K-Means </a:t>
            </a:r>
            <a:r>
              <a:rPr lang="en-US" dirty="0" smtClean="0"/>
              <a:t>clustering</a:t>
            </a:r>
          </a:p>
          <a:p>
            <a:pPr lvl="1"/>
            <a:r>
              <a:rPr lang="en-US" dirty="0"/>
              <a:t>Support Vector </a:t>
            </a:r>
            <a:r>
              <a:rPr lang="en-US" dirty="0" smtClean="0"/>
              <a:t>Machines</a:t>
            </a:r>
          </a:p>
          <a:p>
            <a:pPr lvl="1"/>
            <a:r>
              <a:rPr lang="en-US" dirty="0" smtClean="0"/>
              <a:t>Random Forests</a:t>
            </a:r>
          </a:p>
          <a:p>
            <a:pPr lvl="1"/>
            <a:r>
              <a:rPr lang="en-US" smtClean="0"/>
              <a:t>Gaussian Processes</a:t>
            </a:r>
            <a:endParaRPr lang="en-US" dirty="0"/>
          </a:p>
          <a:p>
            <a:pPr lvl="1"/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4000" dirty="0" smtClean="0"/>
              <a:t>Demonstration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85000" lnSpcReduction="20000"/>
          </a:bodyPr>
          <a:lstStyle/>
          <a:p>
            <a:r>
              <a:rPr lang="de-DE" dirty="0"/>
              <a:t>P</a:t>
            </a:r>
            <a:r>
              <a:rPr lang="de-DE" dirty="0" smtClean="0"/>
              <a:t>roblem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1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1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1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2"/>
            <a:endParaRPr lang="de-DE" dirty="0" smtClean="0"/>
          </a:p>
          <a:p>
            <a:r>
              <a:rPr lang="de-DE" dirty="0" smtClean="0"/>
              <a:t>Analysis of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of model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3.3.9</a:t>
            </a:r>
          </a:p>
          <a:p>
            <a:pPr lvl="2"/>
            <a:r>
              <a:rPr lang="en-US" dirty="0" smtClean="0"/>
              <a:t>released on October 11th, 2013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3.3.9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http://dev.heuristiclab.com/svn/hl/core/tags/3.3.9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http://dev.heuristiclab.com/svn/hl/core/stable</a:t>
            </a:r>
            <a:r>
              <a:rPr lang="en-US" dirty="0" smtClean="0"/>
              <a:t> 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132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3.3.9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Genetic </a:t>
            </a:r>
            <a:r>
              <a:rPr lang="de-AT" sz="2800" dirty="0" err="1"/>
              <a:t>programming</a:t>
            </a:r>
            <a:endParaRPr lang="de-AT" sz="2800" dirty="0"/>
          </a:p>
          <a:p>
            <a:pPr lvl="1"/>
            <a:r>
              <a:rPr lang="de-AT" sz="2400" dirty="0" err="1" smtClean="0"/>
              <a:t>evolve</a:t>
            </a:r>
            <a:r>
              <a:rPr lang="de-AT" sz="2400" dirty="0" smtClean="0"/>
              <a:t> </a:t>
            </a:r>
            <a:r>
              <a:rPr lang="de-AT" sz="2400" dirty="0"/>
              <a:t>variable-</a:t>
            </a:r>
            <a:r>
              <a:rPr lang="de-AT" sz="2400" dirty="0" err="1"/>
              <a:t>length</a:t>
            </a:r>
            <a:r>
              <a:rPr lang="de-AT" sz="2400" dirty="0"/>
              <a:t> </a:t>
            </a:r>
            <a:r>
              <a:rPr lang="de-AT" sz="2400" dirty="0" err="1"/>
              <a:t>models</a:t>
            </a:r>
            <a:r>
              <a:rPr lang="de-AT" sz="2400" dirty="0"/>
              <a:t> </a:t>
            </a:r>
          </a:p>
          <a:p>
            <a:pPr lvl="1"/>
            <a:r>
              <a:rPr lang="de-AT" sz="2400" dirty="0" err="1" smtClean="0"/>
              <a:t>model</a:t>
            </a:r>
            <a:r>
              <a:rPr lang="de-AT" sz="2400" dirty="0" smtClean="0"/>
              <a:t> </a:t>
            </a:r>
            <a:r>
              <a:rPr lang="de-AT" sz="2400" dirty="0" err="1"/>
              <a:t>representation</a:t>
            </a:r>
            <a:r>
              <a:rPr lang="de-AT" sz="2400" dirty="0"/>
              <a:t>: </a:t>
            </a:r>
            <a:r>
              <a:rPr lang="de-AT" sz="2400" dirty="0" err="1"/>
              <a:t>symbolic</a:t>
            </a:r>
            <a:r>
              <a:rPr lang="de-AT" sz="2400" dirty="0"/>
              <a:t> </a:t>
            </a:r>
            <a:r>
              <a:rPr lang="de-AT" sz="2400" dirty="0" err="1"/>
              <a:t>expression</a:t>
            </a:r>
            <a:r>
              <a:rPr lang="de-AT" sz="2400" dirty="0"/>
              <a:t> </a:t>
            </a:r>
            <a:r>
              <a:rPr lang="de-AT" sz="2400" dirty="0" err="1"/>
              <a:t>tree</a:t>
            </a:r>
            <a:endParaRPr lang="de-AT" sz="2400" dirty="0"/>
          </a:p>
          <a:p>
            <a:pPr lvl="1"/>
            <a:r>
              <a:rPr lang="de-AT" sz="2400" dirty="0" err="1" smtClean="0"/>
              <a:t>structure</a:t>
            </a:r>
            <a:r>
              <a:rPr lang="de-AT" sz="2400" dirty="0" smtClean="0"/>
              <a:t> </a:t>
            </a:r>
            <a:r>
              <a:rPr lang="de-AT" sz="2400" dirty="0" err="1"/>
              <a:t>and</a:t>
            </a:r>
            <a:r>
              <a:rPr lang="de-AT" sz="2400" dirty="0"/>
              <a:t> </a:t>
            </a:r>
            <a:r>
              <a:rPr lang="de-AT" sz="2400" dirty="0" err="1"/>
              <a:t>model</a:t>
            </a:r>
            <a:r>
              <a:rPr lang="de-AT" sz="2400" dirty="0"/>
              <a:t> </a:t>
            </a:r>
            <a:r>
              <a:rPr lang="de-AT" sz="2400" dirty="0" err="1"/>
              <a:t>parameters</a:t>
            </a:r>
            <a:r>
              <a:rPr lang="de-AT" sz="2400" dirty="0"/>
              <a:t> </a:t>
            </a:r>
            <a:r>
              <a:rPr lang="de-AT" sz="2400" dirty="0" err="1"/>
              <a:t>are</a:t>
            </a:r>
            <a:r>
              <a:rPr lang="de-AT" sz="2400" dirty="0"/>
              <a:t> </a:t>
            </a:r>
            <a:r>
              <a:rPr lang="de-AT" sz="2400" dirty="0" err="1"/>
              <a:t>evolved</a:t>
            </a:r>
            <a:r>
              <a:rPr lang="de-AT" sz="2400" dirty="0"/>
              <a:t> </a:t>
            </a:r>
            <a:r>
              <a:rPr lang="de-AT" sz="2400" dirty="0" err="1"/>
              <a:t>side-by-side</a:t>
            </a:r>
            <a:endParaRPr lang="de-AT" sz="2400" dirty="0"/>
          </a:p>
          <a:p>
            <a:pPr lvl="1"/>
            <a:r>
              <a:rPr lang="de-AT" sz="2400" dirty="0" err="1" smtClean="0"/>
              <a:t>white</a:t>
            </a:r>
            <a:r>
              <a:rPr lang="de-AT" sz="2400" dirty="0" smtClean="0"/>
              <a:t>-box </a:t>
            </a:r>
            <a:r>
              <a:rPr lang="de-AT" sz="2400" dirty="0" err="1" smtClean="0"/>
              <a:t>models</a:t>
            </a:r>
            <a:endParaRPr lang="de-AT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2510338" y="3780177"/>
            <a:ext cx="3743672" cy="2594024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28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28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28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2800" dirty="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2800" dirty="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28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28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err="1"/>
              <a:t>e</a:t>
            </a:r>
            <a:r>
              <a:rPr lang="de-DE" dirty="0" err="1" smtClean="0"/>
              <a:t>valuation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err="1" smtClean="0"/>
              <a:t>mutation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Poly-10 benchmark </a:t>
            </a:r>
            <a:r>
              <a:rPr lang="en-US" sz="4000" dirty="0" smtClean="0"/>
              <a:t>problem</a:t>
            </a:r>
            <a:endParaRPr lang="en-US" sz="4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3628999"/>
              </a:xfrm>
            </p:spPr>
            <p:txBody>
              <a:bodyPr>
                <a:normAutofit/>
              </a:bodyPr>
              <a:lstStyle/>
              <a:p>
                <a:pPr marL="457200" lvl="1" indent="0">
                  <a:buNone/>
                </a:pPr>
                <a:r>
                  <a:rPr lang="en-US" sz="2400" dirty="0" smtClean="0"/>
                  <a:t>10 </a:t>
                </a:r>
                <a:r>
                  <a:rPr lang="en-US" sz="2400" dirty="0"/>
                  <a:t>input variables x</a:t>
                </a:r>
                <a:r>
                  <a:rPr lang="en-US" sz="2400" baseline="-25000" dirty="0"/>
                  <a:t>1</a:t>
                </a:r>
                <a:r>
                  <a:rPr lang="en-US" sz="2400" dirty="0"/>
                  <a:t> … </a:t>
                </a:r>
                <a:r>
                  <a:rPr lang="en-US" sz="2400" dirty="0" smtClean="0"/>
                  <a:t>x</a:t>
                </a:r>
                <a:r>
                  <a:rPr lang="en-US" sz="2400" baseline="-25000" dirty="0" smtClean="0"/>
                  <a:t>10</a:t>
                </a:r>
              </a:p>
              <a:p>
                <a:pPr marL="2286000" lvl="5" indent="0">
                  <a:buNone/>
                </a:pPr>
                <a:endParaRPr lang="en-US" sz="1800" baseline="-25000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dirty="0" smtClean="0">
                          <a:latin typeface="Cambria Math"/>
                        </a:rPr>
                        <m:t>𝑦</m:t>
                      </m:r>
                      <m:r>
                        <a:rPr lang="en-US" sz="2400" i="1" dirty="0" smtClean="0">
                          <a:latin typeface="Cambria Math"/>
                        </a:rPr>
                        <m:t> = 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 smtClean="0">
                          <a:latin typeface="Cambria Math"/>
                        </a:rPr>
                        <m:t>1</m:t>
                      </m:r>
                      <m:r>
                        <a:rPr lang="en-US" sz="2400" i="1" dirty="0" smtClean="0">
                          <a:latin typeface="Cambria Math"/>
                        </a:rPr>
                        <m:t> 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 smtClean="0">
                          <a:latin typeface="Cambria Math"/>
                        </a:rPr>
                        <m:t>2</m:t>
                      </m:r>
                      <m:r>
                        <a:rPr lang="en-US" sz="2400" i="1" dirty="0" smtClean="0">
                          <a:latin typeface="Cambria Math"/>
                        </a:rPr>
                        <m:t> </m:t>
                      </m:r>
                      <m:r>
                        <a:rPr lang="en-US" sz="2400" i="1" dirty="0">
                          <a:latin typeface="Cambria Math"/>
                        </a:rPr>
                        <m:t>+ 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>
                          <a:latin typeface="Cambria Math"/>
                        </a:rPr>
                        <m:t>3</m:t>
                      </m:r>
                      <m:r>
                        <a:rPr lang="en-US" sz="2400" i="1" dirty="0">
                          <a:latin typeface="Cambria Math"/>
                        </a:rPr>
                        <m:t> 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 smtClean="0">
                          <a:latin typeface="Cambria Math"/>
                        </a:rPr>
                        <m:t>4</m:t>
                      </m:r>
                      <m:r>
                        <a:rPr lang="en-US" sz="2400" i="1" dirty="0" smtClean="0">
                          <a:latin typeface="Cambria Math"/>
                        </a:rPr>
                        <m:t> </m:t>
                      </m:r>
                      <m:r>
                        <a:rPr lang="en-US" sz="2400" i="1" dirty="0">
                          <a:latin typeface="Cambria Math"/>
                        </a:rPr>
                        <m:t>+ 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>
                          <a:latin typeface="Cambria Math"/>
                        </a:rPr>
                        <m:t>5</m:t>
                      </m:r>
                      <m:r>
                        <a:rPr lang="en-US" sz="2400" i="1" dirty="0">
                          <a:latin typeface="Cambria Math"/>
                        </a:rPr>
                        <m:t> 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 smtClean="0">
                          <a:latin typeface="Cambria Math"/>
                        </a:rPr>
                        <m:t>6</m:t>
                      </m:r>
                      <m:r>
                        <a:rPr lang="en-US" sz="2400" i="1" dirty="0" smtClean="0">
                          <a:latin typeface="Cambria Math"/>
                        </a:rPr>
                        <m:t> </m:t>
                      </m:r>
                      <m:r>
                        <a:rPr lang="en-US" sz="2400" i="1" dirty="0">
                          <a:latin typeface="Cambria Math"/>
                        </a:rPr>
                        <m:t>+ 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>
                          <a:latin typeface="Cambria Math"/>
                        </a:rPr>
                        <m:t>1</m:t>
                      </m:r>
                      <m:r>
                        <a:rPr lang="en-US" sz="2400" i="1" dirty="0">
                          <a:latin typeface="Cambria Math"/>
                        </a:rPr>
                        <m:t> 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 smtClean="0">
                          <a:latin typeface="Cambria Math"/>
                        </a:rPr>
                        <m:t>7</m:t>
                      </m:r>
                      <m:r>
                        <a:rPr lang="en-US" sz="2400" i="1" dirty="0" smtClean="0">
                          <a:latin typeface="Cambria Math"/>
                        </a:rPr>
                        <m:t> 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 smtClean="0">
                          <a:latin typeface="Cambria Math"/>
                        </a:rPr>
                        <m:t>9</m:t>
                      </m:r>
                      <m:r>
                        <a:rPr lang="en-US" sz="2400" i="1" dirty="0" smtClean="0">
                          <a:latin typeface="Cambria Math"/>
                        </a:rPr>
                        <m:t> </m:t>
                      </m:r>
                      <m:r>
                        <a:rPr lang="en-US" sz="2400" i="1" dirty="0">
                          <a:latin typeface="Cambria Math"/>
                        </a:rPr>
                        <m:t>+ </m:t>
                      </m:r>
                      <m:r>
                        <a:rPr lang="en-US" sz="2400" i="1" dirty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>
                          <a:latin typeface="Cambria Math"/>
                        </a:rPr>
                        <m:t>3</m:t>
                      </m:r>
                      <m:r>
                        <a:rPr lang="en-US" sz="2400" i="1" dirty="0">
                          <a:latin typeface="Cambria Math"/>
                        </a:rPr>
                        <m:t> 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 smtClean="0">
                          <a:latin typeface="Cambria Math"/>
                        </a:rPr>
                        <m:t>6</m:t>
                      </m:r>
                      <m:r>
                        <a:rPr lang="en-US" sz="2400" i="1" dirty="0" smtClean="0">
                          <a:latin typeface="Cambria Math"/>
                        </a:rPr>
                        <m:t> </m:t>
                      </m:r>
                      <m:r>
                        <a:rPr lang="en-US" sz="2400" i="1" dirty="0" smtClean="0">
                          <a:latin typeface="Cambria Math"/>
                        </a:rPr>
                        <m:t>𝑥</m:t>
                      </m:r>
                      <m:r>
                        <a:rPr lang="en-US" sz="2400" i="1" baseline="-25000" dirty="0" smtClean="0">
                          <a:latin typeface="Cambria Math"/>
                        </a:rPr>
                        <m:t>10</m:t>
                      </m:r>
                    </m:oMath>
                  </m:oMathPara>
                </a14:m>
                <a:endParaRPr lang="en-US" sz="2400" baseline="-25000" dirty="0" smtClean="0"/>
              </a:p>
              <a:p>
                <a:pPr marL="2286000" lvl="5" indent="0">
                  <a:buNone/>
                </a:pPr>
                <a:endParaRPr lang="en-US" sz="1800" baseline="-25000" dirty="0"/>
              </a:p>
              <a:p>
                <a:pPr marL="457200" lvl="1" indent="0">
                  <a:buNone/>
                </a:pPr>
                <a:r>
                  <a:rPr lang="en-US" sz="2400" dirty="0" smtClean="0"/>
                  <a:t>non-linear </a:t>
                </a:r>
                <a:r>
                  <a:rPr lang="en-US" sz="2400" dirty="0"/>
                  <a:t>modeling approach </a:t>
                </a:r>
                <a:r>
                  <a:rPr lang="en-US" sz="2400" dirty="0" smtClean="0"/>
                  <a:t>necessary</a:t>
                </a:r>
              </a:p>
              <a:p>
                <a:pPr marL="2286000" lvl="5" indent="0">
                  <a:buNone/>
                </a:pPr>
                <a:endParaRPr lang="en-US" sz="1800" dirty="0"/>
              </a:p>
              <a:p>
                <a:pPr marL="457200" lvl="1" indent="0">
                  <a:buNone/>
                </a:pPr>
                <a:r>
                  <a:rPr lang="en-US" sz="2400" dirty="0" smtClean="0"/>
                  <a:t>frequently </a:t>
                </a:r>
                <a:r>
                  <a:rPr lang="en-US" sz="2400" dirty="0"/>
                  <a:t>used in GP </a:t>
                </a:r>
                <a:r>
                  <a:rPr lang="en-US" sz="2400" dirty="0" smtClean="0"/>
                  <a:t>literature</a:t>
                </a:r>
              </a:p>
              <a:p>
                <a:pPr lvl="5"/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3628999"/>
              </a:xfrm>
              <a:blipFill rotWithShape="1">
                <a:blip r:embed="rId2"/>
                <a:stretch>
                  <a:fillRect t="-13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 rotWithShape="1">
          <a:blip r:embed="rId3" cstate="print"/>
          <a:srcRect l="4775" t="63944" r="7255" b="9314"/>
          <a:stretch/>
        </p:blipFill>
        <p:spPr>
          <a:xfrm>
            <a:off x="1295400" y="4725144"/>
            <a:ext cx="5907290" cy="1348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Excel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3219</Words>
  <Application>Microsoft Office PowerPoint</Application>
  <PresentationFormat>On-screen Show (4:3)</PresentationFormat>
  <Paragraphs>1092</Paragraphs>
  <Slides>123</Slides>
  <Notes>0</Notes>
  <HiddenSlides>84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123</vt:i4>
      </vt:variant>
    </vt:vector>
  </HeadingPairs>
  <TitlesOfParts>
    <vt:vector size="124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Runs – Tabular View</vt:lpstr>
      <vt:lpstr>Runs – Tabular  View</vt:lpstr>
      <vt:lpstr>Runs – BubbleChart</vt:lpstr>
      <vt:lpstr>Runs – BubbleChart</vt:lpstr>
      <vt:lpstr>Runs – BoxPlots</vt:lpstr>
      <vt:lpstr>Runs – BoxPlots</vt:lpstr>
      <vt:lpstr>Runs – Multi-Line Chart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Scripting Environment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Demonstration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Poly-10 benchmark problem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Variable Relevance Analysis</vt:lpstr>
      <vt:lpstr>Inspect Variable Frequency Chart</vt:lpstr>
      <vt:lpstr>Inspect Variable Impacts</vt:lpstr>
      <vt:lpstr>Inspect Symbol Frequencies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mkommend</cp:lastModifiedBy>
  <cp:revision>176</cp:revision>
  <dcterms:created xsi:type="dcterms:W3CDTF">2011-02-08T10:23:16Z</dcterms:created>
  <dcterms:modified xsi:type="dcterms:W3CDTF">2014-02-12T00:48:53Z</dcterms:modified>
</cp:coreProperties>
</file>