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43"/>
  </p:notesMasterIdLst>
  <p:sldIdLst>
    <p:sldId id="256" r:id="rId2"/>
    <p:sldId id="286" r:id="rId3"/>
    <p:sldId id="287" r:id="rId4"/>
    <p:sldId id="309" r:id="rId5"/>
    <p:sldId id="288" r:id="rId6"/>
    <p:sldId id="289" r:id="rId7"/>
    <p:sldId id="294" r:id="rId8"/>
    <p:sldId id="296" r:id="rId9"/>
    <p:sldId id="311" r:id="rId10"/>
    <p:sldId id="312" r:id="rId11"/>
    <p:sldId id="320" r:id="rId12"/>
    <p:sldId id="313" r:id="rId13"/>
    <p:sldId id="318" r:id="rId14"/>
    <p:sldId id="314" r:id="rId15"/>
    <p:sldId id="316" r:id="rId16"/>
    <p:sldId id="292" r:id="rId17"/>
    <p:sldId id="315" r:id="rId18"/>
    <p:sldId id="303" r:id="rId19"/>
    <p:sldId id="307" r:id="rId20"/>
    <p:sldId id="304" r:id="rId21"/>
    <p:sldId id="308" r:id="rId22"/>
    <p:sldId id="305" r:id="rId23"/>
    <p:sldId id="306" r:id="rId24"/>
    <p:sldId id="298" r:id="rId25"/>
    <p:sldId id="321" r:id="rId26"/>
    <p:sldId id="301" r:id="rId27"/>
    <p:sldId id="322" r:id="rId28"/>
    <p:sldId id="323" r:id="rId29"/>
    <p:sldId id="324" r:id="rId30"/>
    <p:sldId id="326" r:id="rId31"/>
    <p:sldId id="327" r:id="rId32"/>
    <p:sldId id="329" r:id="rId33"/>
    <p:sldId id="330" r:id="rId34"/>
    <p:sldId id="331" r:id="rId35"/>
    <p:sldId id="300" r:id="rId36"/>
    <p:sldId id="328" r:id="rId37"/>
    <p:sldId id="299" r:id="rId38"/>
    <p:sldId id="332" r:id="rId39"/>
    <p:sldId id="333" r:id="rId40"/>
    <p:sldId id="297" r:id="rId41"/>
    <p:sldId id="295" r:id="rId4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18" autoAdjust="0"/>
  </p:normalViewPr>
  <p:slideViewPr>
    <p:cSldViewPr>
      <p:cViewPr>
        <p:scale>
          <a:sx n="100" d="100"/>
          <a:sy n="100" d="100"/>
        </p:scale>
        <p:origin x="-18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2C991F-963F-4A7F-BB63-2DEF573A8A06}" type="datetimeFigureOut">
              <a:rPr lang="de-AT"/>
              <a:pPr>
                <a:defRPr/>
              </a:pPr>
              <a:t>08.06.2011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FA562D-8BCB-4E3E-9A26-88D2DE2102A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Experimentation with different parameters</a:t>
            </a:r>
          </a:p>
          <a:p>
            <a:pPr eaLnBrk="1" hangingPunct="1">
              <a:spcBef>
                <a:spcPct val="0"/>
              </a:spcBef>
            </a:pPr>
            <a:endParaRPr lang="de-AT" smtClean="0"/>
          </a:p>
          <a:p>
            <a:pPr eaLnBrk="1" hangingPunct="1">
              <a:spcBef>
                <a:spcPct val="0"/>
              </a:spcBef>
            </a:pPr>
            <a:r>
              <a:rPr lang="de-AT" smtClean="0"/>
              <a:t>Peak times</a:t>
            </a:r>
          </a:p>
          <a:p>
            <a:pPr eaLnBrk="1" hangingPunct="1">
              <a:spcBef>
                <a:spcPct val="0"/>
              </a:spcBef>
            </a:pPr>
            <a:endParaRPr lang="de-AT" smtClean="0"/>
          </a:p>
          <a:p>
            <a:pPr eaLnBrk="1" hangingPunct="1">
              <a:spcBef>
                <a:spcPct val="0"/>
              </a:spcBef>
            </a:pPr>
            <a:r>
              <a:rPr lang="de-AT" smtClean="0"/>
              <a:t>Usage of university resources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CB1AC2-1FA8-4DD5-B721-87F52161B189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12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13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14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15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Möglichkeit zur Ausweitung in die Cloud erwähnen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4FC0C7-D1B3-4BBD-AFDA-9F35EAB2E004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17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FBF93F5-92A5-4E8C-B220-CE946ACC3099}" type="slidenum">
              <a:rPr lang="de-DE" sz="1200">
                <a:latin typeface="+mn-lt"/>
              </a:rPr>
              <a:pPr algn="r">
                <a:defRPr/>
              </a:pPr>
              <a:t>18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2FE7C56-E086-4FB5-AC70-B6413C79586B}" type="slidenum">
              <a:rPr lang="de-DE" sz="1200">
                <a:latin typeface="+mn-lt"/>
              </a:rPr>
              <a:pPr algn="r">
                <a:defRPr/>
              </a:pPr>
              <a:t>19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6921E0C-DE19-4937-90DF-9055850D790B}" type="slidenum">
              <a:rPr lang="de-DE" sz="1200">
                <a:latin typeface="+mn-lt"/>
              </a:rPr>
              <a:pPr algn="r">
                <a:defRPr/>
              </a:pPr>
              <a:t>20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B933C91-E31F-4F6D-8883-446AA1BBFAC6}" type="slidenum">
              <a:rPr lang="de-DE" sz="1200">
                <a:latin typeface="+mn-lt"/>
              </a:rPr>
              <a:pPr algn="r">
                <a:defRPr/>
              </a:pPr>
              <a:t>21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several open source frameworks</a:t>
            </a:r>
          </a:p>
          <a:p>
            <a:pPr eaLnBrk="1" hangingPunct="1">
              <a:spcBef>
                <a:spcPct val="0"/>
              </a:spcBef>
            </a:pPr>
            <a:r>
              <a:rPr lang="de-AT" smtClean="0"/>
              <a:t>no c# frameworks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168497-C755-4CB3-B4CD-A064465FE55B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8090A8D-737F-45F7-A4BF-E13C5F911459}" type="slidenum">
              <a:rPr lang="de-DE" sz="1200">
                <a:latin typeface="+mn-lt"/>
              </a:rPr>
              <a:pPr algn="r">
                <a:defRPr/>
              </a:pPr>
              <a:t>22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1C33BA8-852E-4082-974D-DEC52A722DB4}" type="slidenum">
              <a:rPr lang="de-DE" sz="1200">
                <a:latin typeface="+mn-lt"/>
              </a:rPr>
              <a:pPr algn="r">
                <a:defRPr/>
              </a:pPr>
              <a:t>23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BB65FB5-3DB0-4F56-9295-F94DA51B153A}" type="slidenum">
              <a:rPr lang="de-DE" sz="1200">
                <a:latin typeface="+mn-lt"/>
              </a:rPr>
              <a:pPr algn="r">
                <a:defRPr/>
              </a:pPr>
              <a:t>24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BB65FB5-3DB0-4F56-9295-F94DA51B153A}" type="slidenum">
              <a:rPr lang="de-DE" sz="1200">
                <a:latin typeface="+mn-lt"/>
              </a:rPr>
              <a:pPr algn="r">
                <a:defRPr/>
              </a:pPr>
              <a:t>25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26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27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28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29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30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31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several open source frameworks</a:t>
            </a:r>
          </a:p>
          <a:p>
            <a:pPr eaLnBrk="1" hangingPunct="1">
              <a:spcBef>
                <a:spcPct val="0"/>
              </a:spcBef>
            </a:pPr>
            <a:r>
              <a:rPr lang="de-AT" smtClean="0"/>
              <a:t>no c# frameworks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168497-C755-4CB3-B4CD-A064465FE55B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32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33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34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C702FEE-11EE-4096-90FC-F666F7EAB0FE}" type="slidenum">
              <a:rPr lang="de-DE" sz="1200">
                <a:latin typeface="+mn-lt"/>
              </a:rPr>
              <a:pPr algn="r">
                <a:defRPr/>
              </a:pPr>
              <a:t>35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C702FEE-11EE-4096-90FC-F666F7EAB0FE}" type="slidenum">
              <a:rPr lang="de-DE" sz="1200">
                <a:latin typeface="+mn-lt"/>
              </a:rPr>
              <a:pPr algn="r">
                <a:defRPr/>
              </a:pPr>
              <a:t>36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EFB74A9-8DDE-45B5-A030-BABAB99081AF}" type="slidenum">
              <a:rPr lang="de-DE" sz="1200">
                <a:latin typeface="+mn-lt"/>
              </a:rPr>
              <a:pPr algn="r">
                <a:defRPr/>
              </a:pPr>
              <a:t>37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EFB74A9-8DDE-45B5-A030-BABAB99081AF}" type="slidenum">
              <a:rPr lang="de-DE" sz="1200">
                <a:latin typeface="+mn-lt"/>
              </a:rPr>
              <a:pPr algn="r">
                <a:defRPr/>
              </a:pPr>
              <a:t>38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EFB74A9-8DDE-45B5-A030-BABAB99081AF}" type="slidenum">
              <a:rPr lang="de-DE" sz="1200">
                <a:latin typeface="+mn-lt"/>
              </a:rPr>
              <a:pPr algn="r">
                <a:defRPr/>
              </a:pPr>
              <a:t>39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7E8CD90-6C56-491A-A036-8AC09D8452C8}" type="slidenum">
              <a:rPr lang="de-DE" sz="1200">
                <a:latin typeface="+mn-lt"/>
              </a:rPr>
              <a:pPr algn="r">
                <a:defRPr/>
              </a:pPr>
              <a:t>40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distributed computing of ``jobs'' - mainly heuristiclab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open source c# distributed computing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heterogenity - utilization of hpc infrastructure and desktop computers (multi core). also from other networks (bypass firewalls and nats) : because distribution time is not critical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elasticity, slaves can be added/removed any time - for peak demand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deployment of assemblies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security - groups, encryption, sandboxing</a:t>
            </a:r>
            <a:endParaRPr lang="de-AT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1DDD5F-4BBF-41C9-A28D-7187B2CD92E4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distributed computing of ``jobs'' - mainly heuristiclab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open source c# distributed computing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heterogenity - utilization of hpc infrastructure and desktop computers (multi core). also from other networks (bypass firewalls and nats) : because distribution time is not critical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elasticity, slaves can be added/removed any time - for peak demand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deployment of assemblies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security - groups, encryption, sandboxing</a:t>
            </a:r>
            <a:endParaRPr lang="de-AT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AFE8B8-25B5-4C8F-AF51-6E4D5E9B120A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10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11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FA53A-ACB5-4CE9-9F71-A5BDBEC72F4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9D0C8-F42E-441C-BFC9-3E0C0C4EB04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926BE-37BB-4232-B731-6CB56DCFE2F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8792E-01AC-4549-B346-958054B4D71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EB3F3-CC77-41C4-99FD-589C395A71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315F6-259D-4A73-980C-C2EFE1FE942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3CA7F-CDC8-451D-BFED-1F67D4DB667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4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5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4AE70-5E7C-48AA-A367-5DE93F4E4CF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3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4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596E9-CE20-42E7-BE58-D9C2D9DE578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B76E8-202A-4C9A-8641-0C06ADA5E1B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66E90-8F83-4B83-939A-49A3291B5E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12088" y="166688"/>
            <a:ext cx="1171575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8" name="Datumsplatzhalter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22418E-D29F-473A-A844-57812FC35AE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5589588"/>
            <a:ext cx="30845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el 1"/>
          <p:cNvSpPr>
            <a:spLocks noGrp="1"/>
          </p:cNvSpPr>
          <p:nvPr>
            <p:ph type="ctrTitle" idx="4294967295"/>
          </p:nvPr>
        </p:nvSpPr>
        <p:spPr>
          <a:xfrm>
            <a:off x="0" y="1814513"/>
            <a:ext cx="9144000" cy="1470025"/>
          </a:xfrm>
        </p:spPr>
        <p:txBody>
          <a:bodyPr/>
          <a:lstStyle/>
          <a:p>
            <a:pPr eaLnBrk="1" hangingPunct="1"/>
            <a:r>
              <a:rPr lang="en-US" smtClean="0"/>
              <a:t>HeuristicLab Hive</a:t>
            </a:r>
          </a:p>
        </p:txBody>
      </p:sp>
      <p:sp>
        <p:nvSpPr>
          <p:cNvPr id="14339" name="Untertitel 2"/>
          <p:cNvSpPr>
            <a:spLocks noGrp="1"/>
          </p:cNvSpPr>
          <p:nvPr>
            <p:ph type="subTitle" idx="4294967295"/>
          </p:nvPr>
        </p:nvSpPr>
        <p:spPr>
          <a:xfrm>
            <a:off x="0" y="3454400"/>
            <a:ext cx="9144000" cy="7667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3600" smtClean="0">
                <a:solidFill>
                  <a:srgbClr val="898989"/>
                </a:solidFill>
              </a:rPr>
              <a:t>Deep Dive</a:t>
            </a:r>
          </a:p>
        </p:txBody>
      </p:sp>
      <p:sp>
        <p:nvSpPr>
          <p:cNvPr id="14340" name="Untertitel 2"/>
          <p:cNvSpPr txBox="1">
            <a:spLocks/>
          </p:cNvSpPr>
          <p:nvPr/>
        </p:nvSpPr>
        <p:spPr bwMode="auto">
          <a:xfrm>
            <a:off x="0" y="4437063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500">
                <a:solidFill>
                  <a:srgbClr val="898989"/>
                </a:solidFill>
                <a:latin typeface="Calibri" pitchFamily="34" charset="0"/>
              </a:rPr>
              <a:t>C. Neumüller, A. Scheibenpflug</a:t>
            </a:r>
          </a:p>
        </p:txBody>
      </p:sp>
      <p:pic>
        <p:nvPicPr>
          <p:cNvPr id="14341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8138"/>
            <a:ext cx="6096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0938" y="5589588"/>
            <a:ext cx="17621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613" y="5732463"/>
            <a:ext cx="28321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dirty="0" err="1" smtClean="0"/>
              <a:t>Hive</a:t>
            </a:r>
            <a:r>
              <a:rPr lang="de-AT" sz="4000" dirty="0" smtClean="0"/>
              <a:t> </a:t>
            </a:r>
            <a:r>
              <a:rPr lang="de-AT" sz="4000" dirty="0" smtClean="0"/>
              <a:t>S</a:t>
            </a:r>
            <a:r>
              <a:rPr lang="de-AT" sz="4000" dirty="0" smtClean="0"/>
              <a:t>erver </a:t>
            </a:r>
            <a:br>
              <a:rPr lang="de-AT" sz="4000" dirty="0" smtClean="0"/>
            </a:br>
            <a:r>
              <a:rPr lang="de-AT" sz="4000" dirty="0" err="1" smtClean="0"/>
              <a:t>Plugins</a:t>
            </a:r>
            <a:endParaRPr lang="de-AT" sz="4000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3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424"/>
            <a:ext cx="3842626" cy="162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 t="48154" r="12314" b="39902"/>
          <a:stretch>
            <a:fillRect/>
          </a:stretch>
        </p:blipFill>
        <p:spPr bwMode="auto">
          <a:xfrm>
            <a:off x="755576" y="2852936"/>
            <a:ext cx="54726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urved Connector 12"/>
          <p:cNvCxnSpPr>
            <a:endCxn id="17" idx="1"/>
          </p:cNvCxnSpPr>
          <p:nvPr/>
        </p:nvCxnSpPr>
        <p:spPr bwMode="auto">
          <a:xfrm flipV="1">
            <a:off x="3995936" y="2816062"/>
            <a:ext cx="1440160" cy="68494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urved Connector 14"/>
          <p:cNvCxnSpPr>
            <a:endCxn id="18" idx="1"/>
          </p:cNvCxnSpPr>
          <p:nvPr/>
        </p:nvCxnSpPr>
        <p:spPr bwMode="auto">
          <a:xfrm flipV="1">
            <a:off x="4427984" y="3464134"/>
            <a:ext cx="1368152" cy="32490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436096" y="2492896"/>
            <a:ext cx="2736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Service implementation</a:t>
            </a:r>
          </a:p>
          <a:p>
            <a:r>
              <a:rPr lang="en-US" dirty="0" smtClean="0"/>
              <a:t>Manager implementation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96136" y="3140968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Unit tests for DAO and service</a:t>
            </a:r>
          </a:p>
          <a:p>
            <a:r>
              <a:rPr lang="en-US" dirty="0" smtClean="0"/>
              <a:t>No usage of IIS</a:t>
            </a:r>
            <a:endParaRPr lang="en-US" dirty="0"/>
          </a:p>
        </p:txBody>
      </p:sp>
      <p:cxnSp>
        <p:nvCxnSpPr>
          <p:cNvPr id="19" name="Curved Connector 18"/>
          <p:cNvCxnSpPr>
            <a:endCxn id="22" idx="1"/>
          </p:cNvCxnSpPr>
          <p:nvPr/>
        </p:nvCxnSpPr>
        <p:spPr bwMode="auto">
          <a:xfrm>
            <a:off x="4716016" y="4005064"/>
            <a:ext cx="1101432" cy="32316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817448" y="4005064"/>
            <a:ext cx="3245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Service contract</a:t>
            </a:r>
          </a:p>
          <a:p>
            <a:r>
              <a:rPr lang="en-US" dirty="0" smtClean="0"/>
              <a:t>Data Transfer Objects (DTOs)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940152" y="4869160"/>
            <a:ext cx="3147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Access Objects (DAOs)</a:t>
            </a:r>
          </a:p>
          <a:p>
            <a:r>
              <a:rPr lang="en-US" dirty="0" smtClean="0"/>
              <a:t>Conversion to DTOs</a:t>
            </a:r>
          </a:p>
          <a:p>
            <a:r>
              <a:rPr lang="en-US" dirty="0" err="1" smtClean="0"/>
              <a:t>LinqToSql</a:t>
            </a:r>
            <a:endParaRPr lang="en-US" dirty="0"/>
          </a:p>
        </p:txBody>
      </p:sp>
      <p:cxnSp>
        <p:nvCxnSpPr>
          <p:cNvPr id="25" name="Curved Connector 24"/>
          <p:cNvCxnSpPr>
            <a:endCxn id="23" idx="1"/>
          </p:cNvCxnSpPr>
          <p:nvPr/>
        </p:nvCxnSpPr>
        <p:spPr bwMode="auto">
          <a:xfrm>
            <a:off x="4788024" y="4293096"/>
            <a:ext cx="1152128" cy="103772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788024" y="1772816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IIS deployment</a:t>
            </a:r>
            <a:endParaRPr lang="en-US" dirty="0"/>
          </a:p>
        </p:txBody>
      </p:sp>
      <p:cxnSp>
        <p:nvCxnSpPr>
          <p:cNvPr id="36" name="Curved Connector 35"/>
          <p:cNvCxnSpPr>
            <a:endCxn id="35" idx="1"/>
          </p:cNvCxnSpPr>
          <p:nvPr/>
        </p:nvCxnSpPr>
        <p:spPr bwMode="auto">
          <a:xfrm flipV="1">
            <a:off x="2915816" y="1957482"/>
            <a:ext cx="1872208" cy="132750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dirty="0" err="1" smtClean="0"/>
              <a:t>Hive</a:t>
            </a:r>
            <a:r>
              <a:rPr lang="de-AT" sz="4000" dirty="0" smtClean="0"/>
              <a:t> </a:t>
            </a:r>
            <a:r>
              <a:rPr lang="de-AT" sz="4000" dirty="0" smtClean="0"/>
              <a:t>S</a:t>
            </a:r>
            <a:r>
              <a:rPr lang="de-AT" sz="4000" dirty="0" smtClean="0"/>
              <a:t>erver </a:t>
            </a:r>
            <a:br>
              <a:rPr lang="de-AT" sz="4000" dirty="0" smtClean="0"/>
            </a:br>
            <a:r>
              <a:rPr lang="de-AT" sz="4000" dirty="0" smtClean="0"/>
              <a:t>Database</a:t>
            </a:r>
            <a:endParaRPr lang="de-AT" sz="4000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3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424"/>
            <a:ext cx="3842626" cy="162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3345" t="16287" r="26175" b="18195"/>
          <a:stretch>
            <a:fillRect/>
          </a:stretch>
        </p:blipFill>
        <p:spPr bwMode="auto">
          <a:xfrm>
            <a:off x="179512" y="1700808"/>
            <a:ext cx="892345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dirty="0" err="1" smtClean="0"/>
              <a:t>Hive</a:t>
            </a:r>
            <a:r>
              <a:rPr lang="de-AT" sz="4000" dirty="0" smtClean="0"/>
              <a:t> </a:t>
            </a:r>
            <a:r>
              <a:rPr lang="de-AT" sz="4000" dirty="0" smtClean="0"/>
              <a:t>S</a:t>
            </a:r>
            <a:r>
              <a:rPr lang="de-AT" sz="4000" dirty="0" smtClean="0"/>
              <a:t>erver </a:t>
            </a:r>
            <a:br>
              <a:rPr lang="de-AT" sz="4000" dirty="0" smtClean="0"/>
            </a:br>
            <a:r>
              <a:rPr lang="de-AT" sz="4000" dirty="0" smtClean="0"/>
              <a:t>Data Access Layer</a:t>
            </a:r>
            <a:endParaRPr lang="de-AT" sz="4000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IHiveDao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CRUD operations for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Job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JobData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Plugin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PluginData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Resource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Slave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SlaveGroup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HiveExperiment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HiveExperimentPermission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Appointment</a:t>
            </a:r>
            <a:endParaRPr lang="en-US" sz="15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Further methods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GetWaitingJobs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AssignJobToResource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GetStatistics</a:t>
            </a:r>
            <a:endParaRPr lang="en-US" sz="15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424"/>
            <a:ext cx="3842626" cy="162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060848"/>
            <a:ext cx="22383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dirty="0" err="1" smtClean="0"/>
              <a:t>Hive</a:t>
            </a:r>
            <a:r>
              <a:rPr lang="de-AT" sz="4000" dirty="0" smtClean="0"/>
              <a:t> </a:t>
            </a:r>
            <a:r>
              <a:rPr lang="de-AT" sz="4000" dirty="0" smtClean="0"/>
              <a:t>S</a:t>
            </a:r>
            <a:r>
              <a:rPr lang="de-AT" sz="4000" dirty="0" smtClean="0"/>
              <a:t>erver</a:t>
            </a:r>
            <a:br>
              <a:rPr lang="de-AT" sz="4000" dirty="0" smtClean="0"/>
            </a:br>
            <a:r>
              <a:rPr lang="de-AT" sz="4000" dirty="0" smtClean="0"/>
              <a:t>Data Layer - DTOs</a:t>
            </a:r>
            <a:endParaRPr lang="de-AT" sz="40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424"/>
            <a:ext cx="3842626" cy="162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7200" y="1600200"/>
            <a:ext cx="56269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365" y="3573016"/>
            <a:ext cx="899713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1844824"/>
            <a:ext cx="13239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3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LinqToSqlEntities</a:t>
            </a:r>
            <a:r>
              <a:rPr kumimoji="0" 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&lt;-&gt; DTOs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300" kern="0" dirty="0" smtClean="0">
                <a:latin typeface="+mn-lt"/>
                <a:cs typeface="+mn-cs"/>
              </a:rPr>
              <a:t>Business Logic uses only DTOs</a:t>
            </a: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dirty="0" err="1" smtClean="0"/>
              <a:t>Hive</a:t>
            </a:r>
            <a:r>
              <a:rPr lang="de-AT" sz="4000" dirty="0" smtClean="0"/>
              <a:t> </a:t>
            </a:r>
            <a:r>
              <a:rPr lang="de-AT" sz="4000" dirty="0" smtClean="0"/>
              <a:t>S</a:t>
            </a:r>
            <a:r>
              <a:rPr lang="de-AT" sz="4000" dirty="0" smtClean="0"/>
              <a:t>erver</a:t>
            </a:r>
            <a:br>
              <a:rPr lang="de-AT" sz="4000" dirty="0" smtClean="0"/>
            </a:br>
            <a:r>
              <a:rPr lang="de-AT" sz="4000" dirty="0" smtClean="0"/>
              <a:t>Business </a:t>
            </a:r>
            <a:r>
              <a:rPr lang="de-AT" sz="4000" dirty="0" err="1" smtClean="0"/>
              <a:t>Logic</a:t>
            </a:r>
            <a:endParaRPr lang="de-AT" sz="4000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562696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ILifecycleManager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called 1x per minute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detection of </a:t>
            </a:r>
            <a:r>
              <a:rPr lang="en-US" sz="1800" dirty="0" err="1" smtClean="0"/>
              <a:t>timeouted</a:t>
            </a:r>
            <a:r>
              <a:rPr lang="en-US" sz="1800" dirty="0" smtClean="0"/>
              <a:t> slaves/jobs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update of statistics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IAuthorizationManager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checking of logged in user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err="1" smtClean="0"/>
              <a:t>Autorize</a:t>
            </a:r>
            <a:r>
              <a:rPr lang="en-US" sz="1800" dirty="0" smtClean="0"/>
              <a:t>(</a:t>
            </a:r>
            <a:r>
              <a:rPr lang="en-US" sz="1800" dirty="0" err="1" smtClean="0"/>
              <a:t>Guid</a:t>
            </a:r>
            <a:r>
              <a:rPr lang="en-US" sz="1800" dirty="0" smtClean="0"/>
              <a:t> </a:t>
            </a:r>
            <a:r>
              <a:rPr lang="en-US" sz="1800" dirty="0" err="1" smtClean="0"/>
              <a:t>userId</a:t>
            </a:r>
            <a:r>
              <a:rPr lang="en-US" sz="1800" dirty="0" smtClean="0"/>
              <a:t>) throws exception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IAuthenticationManager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checks for user roles</a:t>
            </a:r>
          </a:p>
          <a:p>
            <a:pPr eaLnBrk="1" hangingPunct="1">
              <a:lnSpc>
                <a:spcPct val="90000"/>
              </a:lnSpc>
            </a:pPr>
            <a:endParaRPr lang="en-US" sz="14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424"/>
            <a:ext cx="3842626" cy="162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5729" y="1727026"/>
            <a:ext cx="31527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/>
          <a:srcRect l="11700" t="59837" r="49914" b="31925"/>
          <a:stretch>
            <a:fillRect/>
          </a:stretch>
        </p:blipFill>
        <p:spPr bwMode="auto">
          <a:xfrm>
            <a:off x="755576" y="2852935"/>
            <a:ext cx="4464496" cy="74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/>
          <a:srcRect l="10922" t="62837" r="70178" b="33360"/>
          <a:stretch>
            <a:fillRect/>
          </a:stretch>
        </p:blipFill>
        <p:spPr bwMode="auto">
          <a:xfrm>
            <a:off x="683568" y="4725144"/>
            <a:ext cx="2664296" cy="41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/>
          <a:srcRect l="11019" t="43155" r="48228" b="55324"/>
          <a:stretch>
            <a:fillRect/>
          </a:stretch>
        </p:blipFill>
        <p:spPr bwMode="auto">
          <a:xfrm>
            <a:off x="683568" y="5796915"/>
            <a:ext cx="5256584" cy="15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dirty="0" err="1" smtClean="0"/>
              <a:t>Hive</a:t>
            </a:r>
            <a:r>
              <a:rPr lang="de-AT" sz="4000" dirty="0" smtClean="0"/>
              <a:t> </a:t>
            </a:r>
            <a:r>
              <a:rPr lang="de-AT" sz="4000" dirty="0" smtClean="0"/>
              <a:t>S</a:t>
            </a:r>
            <a:r>
              <a:rPr lang="de-AT" sz="4000" dirty="0" smtClean="0"/>
              <a:t>erver</a:t>
            </a:r>
            <a:br>
              <a:rPr lang="de-AT" sz="4000" dirty="0" smtClean="0"/>
            </a:br>
            <a:r>
              <a:rPr lang="de-AT" sz="4000" dirty="0" smtClean="0"/>
              <a:t>Business </a:t>
            </a:r>
            <a:r>
              <a:rPr lang="de-AT" sz="4000" dirty="0" err="1" smtClean="0"/>
              <a:t>Logic</a:t>
            </a:r>
            <a:endParaRPr lang="de-AT" sz="4000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562696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TransactionManager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err="1" smtClean="0"/>
              <a:t>UseTransaction</a:t>
            </a:r>
            <a:r>
              <a:rPr lang="en-US" sz="1800" dirty="0" smtClean="0"/>
              <a:t>(Action </a:t>
            </a:r>
            <a:r>
              <a:rPr lang="en-US" sz="1800" dirty="0" err="1" smtClean="0"/>
              <a:t>action</a:t>
            </a:r>
            <a:r>
              <a:rPr lang="en-US" sz="1800" dirty="0" smtClean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err="1" smtClean="0"/>
              <a:t>encapsules</a:t>
            </a:r>
            <a:r>
              <a:rPr lang="en-US" sz="1800" dirty="0" smtClean="0"/>
              <a:t> delegate in </a:t>
            </a:r>
            <a:r>
              <a:rPr lang="en-US" sz="1800" dirty="0" smtClean="0"/>
              <a:t>transaction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HeartbeatManager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processes heartbeats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dirty="0" smtClean="0"/>
              <a:t>update of execution time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returns actions for slave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dirty="0" smtClean="0"/>
              <a:t>assignment of jobs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dirty="0" smtClean="0"/>
              <a:t>pausing/stopping/aborting of jobs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dirty="0" smtClean="0"/>
              <a:t>checks if slave is assigned to job (if not -&gt; abort)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dirty="0" smtClean="0"/>
              <a:t>checks timetable (if not allowed -&gt; pause)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dirty="0" smtClean="0"/>
              <a:t>checks user commands (-&gt; pause/stop)</a:t>
            </a:r>
          </a:p>
          <a:p>
            <a:pPr lvl="2" eaLnBrk="1" hangingPunct="1">
              <a:lnSpc>
                <a:spcPct val="90000"/>
              </a:lnSpc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endParaRPr lang="en-US" sz="14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424"/>
            <a:ext cx="3842626" cy="162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5729" y="1727026"/>
            <a:ext cx="31527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 l="10922" t="33175" r="73131" b="61501"/>
          <a:stretch>
            <a:fillRect/>
          </a:stretch>
        </p:blipFill>
        <p:spPr bwMode="auto">
          <a:xfrm>
            <a:off x="755576" y="2564904"/>
            <a:ext cx="2232248" cy="57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AT" kern="1200" dirty="0" err="1" smtClean="0"/>
              <a:t>Hive</a:t>
            </a:r>
            <a:r>
              <a:rPr lang="de-AT" kern="1200" dirty="0" smtClean="0"/>
              <a:t> </a:t>
            </a:r>
            <a:r>
              <a:rPr lang="de-AT" kern="1200" dirty="0"/>
              <a:t>Communication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4294967295"/>
          </p:nvPr>
        </p:nvSpPr>
        <p:spPr>
          <a:xfrm>
            <a:off x="792162" y="1728788"/>
            <a:ext cx="7812285" cy="3428404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/>
              <a:t>Slave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periodic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messages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containing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current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status</a:t>
            </a:r>
            <a:r>
              <a:rPr lang="de-AT" kern="1200" dirty="0">
                <a:ea typeface="+mn-ea"/>
                <a:cs typeface="+mn-cs"/>
              </a:rPr>
              <a:t> (</a:t>
            </a:r>
            <a:r>
              <a:rPr lang="de-AT" kern="1200" dirty="0" err="1">
                <a:ea typeface="+mn-ea"/>
                <a:cs typeface="+mn-cs"/>
              </a:rPr>
              <a:t>progress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of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jobs</a:t>
            </a:r>
            <a:r>
              <a:rPr lang="de-AT" kern="1200" dirty="0" smtClean="0">
                <a:ea typeface="+mn-ea"/>
                <a:cs typeface="+mn-cs"/>
              </a:rPr>
              <a:t>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 smtClean="0">
                <a:ea typeface="+mn-ea"/>
                <a:cs typeface="+mn-cs"/>
              </a:rPr>
              <a:t>currently</a:t>
            </a:r>
            <a:r>
              <a:rPr lang="de-AT" kern="1200" dirty="0" smtClean="0">
                <a:ea typeface="+mn-ea"/>
                <a:cs typeface="+mn-cs"/>
              </a:rPr>
              <a:t> 10 sec.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communication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is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initiated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only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by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slaves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avoid</a:t>
            </a:r>
            <a:r>
              <a:rPr lang="de-AT" kern="1200" dirty="0">
                <a:ea typeface="+mn-ea"/>
                <a:cs typeface="+mn-cs"/>
              </a:rPr>
              <a:t> NAT </a:t>
            </a:r>
            <a:r>
              <a:rPr lang="de-AT" kern="1200" dirty="0" err="1">
                <a:ea typeface="+mn-ea"/>
                <a:cs typeface="+mn-cs"/>
              </a:rPr>
              <a:t>and</a:t>
            </a:r>
            <a:r>
              <a:rPr lang="de-AT" kern="1200" dirty="0">
                <a:ea typeface="+mn-ea"/>
                <a:cs typeface="+mn-cs"/>
              </a:rPr>
              <a:t> Firewalls </a:t>
            </a:r>
            <a:r>
              <a:rPr lang="de-AT" kern="1200" dirty="0" err="1">
                <a:ea typeface="+mn-ea"/>
                <a:cs typeface="+mn-cs"/>
              </a:rPr>
              <a:t>problems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server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response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contains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next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actions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>
                <a:ea typeface="+mn-ea"/>
                <a:cs typeface="+mn-cs"/>
              </a:rPr>
              <a:t>CalculateJob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 smtClean="0">
                <a:ea typeface="+mn-ea"/>
                <a:cs typeface="+mn-cs"/>
              </a:rPr>
              <a:t>AbortJob</a:t>
            </a:r>
            <a:endParaRPr lang="de-AT" kern="1200" dirty="0" smtClean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 smtClean="0">
                <a:ea typeface="+mn-ea"/>
                <a:cs typeface="+mn-cs"/>
              </a:rPr>
              <a:t>StopJob</a:t>
            </a:r>
            <a:endParaRPr lang="de-AT" kern="1200" dirty="0" smtClean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 smtClean="0">
                <a:ea typeface="+mn-ea"/>
                <a:cs typeface="+mn-cs"/>
              </a:rPr>
              <a:t>PauseJob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>
                <a:ea typeface="+mn-ea"/>
                <a:cs typeface="+mn-cs"/>
              </a:rPr>
              <a:t>DoNothing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kern="1200" dirty="0">
                <a:ea typeface="+mn-ea"/>
                <a:cs typeface="+mn-cs"/>
              </a:rPr>
              <a:t>…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de-AT" kern="1200" dirty="0"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5D0A23-678B-410D-B8A9-F9F67399ADF5}" type="slidenum">
              <a:rPr lang="de-DE"/>
              <a:pPr>
                <a:defRPr/>
              </a:pPr>
              <a:t>16</a:t>
            </a:fld>
            <a:endParaRPr lang="de-D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660225"/>
            <a:ext cx="5652120" cy="272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dirty="0" err="1" smtClean="0"/>
              <a:t>Hive</a:t>
            </a:r>
            <a:r>
              <a:rPr lang="de-AT" sz="4000" dirty="0" smtClean="0"/>
              <a:t> </a:t>
            </a:r>
            <a:r>
              <a:rPr lang="de-AT" sz="4000" dirty="0" smtClean="0"/>
              <a:t>S</a:t>
            </a:r>
            <a:r>
              <a:rPr lang="de-AT" sz="4000" dirty="0" smtClean="0"/>
              <a:t>erver</a:t>
            </a:r>
            <a:br>
              <a:rPr lang="de-AT" sz="4000" dirty="0" smtClean="0"/>
            </a:br>
            <a:r>
              <a:rPr lang="de-AT" sz="4000" dirty="0" smtClean="0"/>
              <a:t>Service</a:t>
            </a:r>
            <a:endParaRPr lang="de-AT" sz="40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424"/>
            <a:ext cx="3842626" cy="162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 b="51974"/>
          <a:stretch>
            <a:fillRect/>
          </a:stretch>
        </p:blipFill>
        <p:spPr bwMode="auto">
          <a:xfrm>
            <a:off x="5083139" y="1772816"/>
            <a:ext cx="200914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 t="47492"/>
          <a:stretch>
            <a:fillRect/>
          </a:stretch>
        </p:blipFill>
        <p:spPr bwMode="auto">
          <a:xfrm>
            <a:off x="7092280" y="1844824"/>
            <a:ext cx="2009775" cy="496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7200" y="1600200"/>
            <a:ext cx="56269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  <a:cs typeface="+mn-cs"/>
              </a:rPr>
              <a:t>Implemented as </a:t>
            </a:r>
            <a:r>
              <a:rPr lang="en-US" sz="2000" kern="0" dirty="0" err="1" smtClean="0">
                <a:latin typeface="+mn-lt"/>
                <a:cs typeface="+mn-cs"/>
              </a:rPr>
              <a:t>PerCall</a:t>
            </a:r>
            <a:r>
              <a:rPr lang="en-US" sz="2000" kern="0" dirty="0" smtClean="0">
                <a:latin typeface="+mn-lt"/>
                <a:cs typeface="+mn-cs"/>
              </a:rPr>
              <a:t> WCF service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Does not contain any state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kern="0" noProof="0" dirty="0" smtClean="0">
                <a:latin typeface="+mn-lt"/>
                <a:cs typeface="+mn-cs"/>
              </a:rPr>
              <a:t>for better scalability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Overview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Executes jobs from the Hive server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Components: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Core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As Windows Service 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As Console Client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Slave TrayIcon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Sits in the taskbar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Communicates with Windows Service through pipes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Shows some statistics and current state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Installers for Windows Service and Slave TrayIcon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48D3A27-CCD2-42DE-967E-D9EB17E17215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Overview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Slave sends heartbeats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If schedule, free cores and state permits, jobs are fetched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Plugins for jobs are fetched and cached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Working directory and AppDomain for job is created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Job is executed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Jobs can be paused, stopped, aborted…or they fail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Slave updates job states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And uploads results if everything worked fine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AppDomain is killed and working directory deleted</a:t>
            </a:r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D43011D-31CA-4D62-A438-7202774BA364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AT" kern="1200" dirty="0"/>
              <a:t>Motivation </a:t>
            </a:r>
            <a:r>
              <a:rPr lang="de-AT" kern="1200" dirty="0" err="1"/>
              <a:t>for</a:t>
            </a:r>
            <a:r>
              <a:rPr lang="de-AT" kern="1200" dirty="0"/>
              <a:t> </a:t>
            </a:r>
            <a:r>
              <a:rPr lang="de-AT" kern="1200" dirty="0" err="1"/>
              <a:t>HeuristicLab</a:t>
            </a:r>
            <a:r>
              <a:rPr lang="de-AT" kern="1200" dirty="0"/>
              <a:t> </a:t>
            </a:r>
            <a:r>
              <a:rPr lang="de-AT" kern="1200" dirty="0" err="1"/>
              <a:t>Hive</a:t>
            </a:r>
            <a:endParaRPr lang="de-AT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Experiments are very runtime consuming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many different optimization algorithms and parameter settings have to be executed and analyzed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very runtime consuming task, but parallelizable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Peak time demands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HPC infrastructure is overloaded before conference deadlines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Flexible resource usage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avoid explicit reservations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resources are used as long as they are needed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multicore resources can be shared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Utilize desktop computers of FH OÖ and research partners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hundreds of powerful multicore desktop machines can be used during the night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F56116-9661-40DF-A41F-B159610E7A1A}" type="slidenum">
              <a:rPr lang="de-DE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F8C0485-356F-4D8D-9F50-BC77C1F1B21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Sandboxing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Switch between Privileged and Unprivileged Sandboxing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Differences .NET Security Model Version pre 4 and 4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AppDomains can be trusted or untrusted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Assemblies can be trusted or untrusted (mixed AppDomains)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Untrusted code can’t override security critical code (inheritance)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Untrusted code can’t call security critical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E.g. MarshallByRefObject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E.g. GetTypes() on security critical code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So everything has to be not security critical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Problems with UI libraries, PluginInfrastructure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743A2B6-A0C6-443B-B738-8B50FD7D8E6A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States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smtClean="0"/>
              <a:t>Offline  </a:t>
            </a:r>
            <a:r>
              <a:rPr lang="de-DE" sz="2600" smtClean="0"/>
              <a:t>// not connected to Hive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Idle </a:t>
            </a:r>
            <a:r>
              <a:rPr lang="de-DE" sz="2600" smtClean="0"/>
              <a:t>// slave has no jobs to calculate</a:t>
            </a:r>
            <a:r>
              <a:rPr lang="de-DE" smtClean="0"/>
              <a:t>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Busy </a:t>
            </a:r>
            <a:r>
              <a:rPr lang="de-DE" sz="2600" smtClean="0"/>
              <a:t>// jobs are currently running on slave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Asleep </a:t>
            </a:r>
            <a:r>
              <a:rPr lang="de-DE" sz="2600" smtClean="0"/>
              <a:t>// we are not accepting jobs at the moment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NoService </a:t>
            </a:r>
            <a:r>
              <a:rPr lang="de-DE" sz="2600" smtClean="0"/>
              <a:t>// the slave windows service is currently not running</a:t>
            </a:r>
            <a:endParaRPr lang="en-US" sz="26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C47E092-6DE0-48B7-A592-BC57E0EC8770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Demo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0178C6A-E1CB-44B5-ACAA-DFAB850907A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Administration UI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6690306-AA55-4F5C-BD96-302C2390D992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err="1" smtClean="0"/>
              <a:t>Hive</a:t>
            </a:r>
            <a:r>
              <a:rPr lang="de-AT" dirty="0" smtClean="0"/>
              <a:t> Jobs</a:t>
            </a:r>
            <a:endParaRPr lang="de-AT" dirty="0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smtClean="0"/>
              <a:t>Implementations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err="1" smtClean="0"/>
              <a:t>ItemJob</a:t>
            </a:r>
            <a:endParaRPr lang="en-US" sz="19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abstract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inherits from </a:t>
            </a:r>
            <a:r>
              <a:rPr lang="en-US" sz="1500" dirty="0" err="1" smtClean="0"/>
              <a:t>NamedItem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encapsulates a </a:t>
            </a:r>
            <a:r>
              <a:rPr lang="en-US" sz="1500" dirty="0" err="1" smtClean="0"/>
              <a:t>HeuristicLab</a:t>
            </a:r>
            <a:r>
              <a:rPr lang="en-US" sz="1500" dirty="0" smtClean="0"/>
              <a:t> Item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err="1" smtClean="0"/>
              <a:t>OptimizerJob</a:t>
            </a:r>
            <a:endParaRPr lang="en-US" sz="19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encapsulates a </a:t>
            </a:r>
            <a:r>
              <a:rPr lang="en-US" sz="1500" dirty="0" err="1" smtClean="0"/>
              <a:t>HeuristicLab</a:t>
            </a:r>
            <a:r>
              <a:rPr lang="en-US" sz="1500" dirty="0" smtClean="0"/>
              <a:t> Optimizer </a:t>
            </a:r>
            <a:br>
              <a:rPr lang="en-US" sz="1500" dirty="0" smtClean="0"/>
            </a:br>
            <a:r>
              <a:rPr lang="en-US" sz="1500" dirty="0" smtClean="0"/>
              <a:t>(algorithm/experiment/</a:t>
            </a:r>
            <a:r>
              <a:rPr lang="en-US" sz="1500" dirty="0" err="1" smtClean="0"/>
              <a:t>batchrun</a:t>
            </a:r>
            <a:r>
              <a:rPr lang="en-US" sz="1500" dirty="0" smtClean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err="1" smtClean="0"/>
              <a:t>EngineJob</a:t>
            </a:r>
            <a:endParaRPr lang="en-US" sz="19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encapsulates a </a:t>
            </a:r>
            <a:r>
              <a:rPr lang="en-US" sz="1500" dirty="0" err="1" smtClean="0"/>
              <a:t>HeuristicLab</a:t>
            </a:r>
            <a:r>
              <a:rPr lang="en-US" sz="1500" dirty="0" smtClean="0"/>
              <a:t> Engine with </a:t>
            </a:r>
            <a:r>
              <a:rPr lang="en-US" sz="1500" dirty="0" err="1" smtClean="0"/>
              <a:t>InitialOperator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can execute (a part of) an operator graph</a:t>
            </a:r>
            <a:endParaRPr lang="en-US" sz="15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6690306-AA55-4F5C-BD96-302C2390D992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090886"/>
            <a:ext cx="20097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690579"/>
            <a:ext cx="3672408" cy="1762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</a:t>
            </a:r>
            <a:r>
              <a:rPr lang="de-AT" dirty="0" smtClean="0"/>
              <a:t>Manager</a:t>
            </a:r>
            <a:br>
              <a:rPr lang="de-AT" dirty="0" smtClean="0"/>
            </a:br>
            <a:r>
              <a:rPr lang="de-AT" dirty="0" smtClean="0"/>
              <a:t>Service Communication</a:t>
            </a:r>
            <a:endParaRPr lang="de-AT" dirty="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svcutil</a:t>
            </a:r>
            <a:r>
              <a:rPr lang="en-US" sz="2300" dirty="0" smtClean="0"/>
              <a:t> for generation of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err="1" smtClean="0"/>
              <a:t>HiveServiceClient</a:t>
            </a:r>
            <a:endParaRPr lang="en-US" sz="19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DTOs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new local classes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extendable with `partial` mechanism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smtClean="0"/>
              <a:t>implement </a:t>
            </a:r>
            <a:r>
              <a:rPr lang="en-US" sz="1500" dirty="0" err="1" smtClean="0"/>
              <a:t>IItem</a:t>
            </a:r>
            <a:endParaRPr lang="en-US" sz="1500" dirty="0" smtClean="0"/>
          </a:p>
          <a:p>
            <a:pPr eaLnBrk="1" hangingPunct="1">
              <a:lnSpc>
                <a:spcPct val="90000"/>
              </a:lnSpc>
            </a:pPr>
            <a:r>
              <a:rPr lang="en-US" sz="2300" dirty="0" smtClean="0"/>
              <a:t>Service access via </a:t>
            </a:r>
            <a:r>
              <a:rPr lang="en-US" sz="2300" dirty="0" err="1" smtClean="0"/>
              <a:t>ServiceLocator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uses </a:t>
            </a:r>
            <a:r>
              <a:rPr lang="en-US" sz="1900" dirty="0" err="1" smtClean="0"/>
              <a:t>HeuristicLab</a:t>
            </a:r>
            <a:r>
              <a:rPr lang="en-US" sz="1900" dirty="0" smtClean="0"/>
              <a:t> username and password (by default)</a:t>
            </a:r>
            <a:endParaRPr lang="en-US" sz="19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149080"/>
            <a:ext cx="22383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 l="10429" t="62169" r="59450" b="31746"/>
          <a:stretch>
            <a:fillRect/>
          </a:stretch>
        </p:blipFill>
        <p:spPr bwMode="auto">
          <a:xfrm>
            <a:off x="971600" y="4221088"/>
            <a:ext cx="4320480" cy="67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</a:t>
            </a:r>
            <a:r>
              <a:rPr lang="de-AT" dirty="0" smtClean="0"/>
              <a:t>Manager</a:t>
            </a:r>
            <a:br>
              <a:rPr lang="de-AT" dirty="0" smtClean="0"/>
            </a:br>
            <a:r>
              <a:rPr lang="de-AT" dirty="0" smtClean="0"/>
              <a:t>Service Communication</a:t>
            </a:r>
            <a:endParaRPr lang="de-AT" dirty="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HiveClient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store and </a:t>
            </a:r>
            <a:r>
              <a:rPr lang="en-US" sz="2000" dirty="0" smtClean="0"/>
              <a:t>refresh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holds </a:t>
            </a:r>
            <a:r>
              <a:rPr lang="en-US" sz="2000" dirty="0" smtClean="0"/>
              <a:t>instances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/>
              <a:t>StartExperiment</a:t>
            </a:r>
            <a:r>
              <a:rPr lang="en-US" sz="2000" dirty="0" smtClean="0"/>
              <a:t> is implemented specially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340768"/>
            <a:ext cx="2339752" cy="495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</a:t>
            </a:r>
            <a:r>
              <a:rPr lang="de-AT" dirty="0" smtClean="0"/>
              <a:t>Manager</a:t>
            </a:r>
            <a:br>
              <a:rPr lang="de-AT" dirty="0" smtClean="0"/>
            </a:br>
            <a:endParaRPr lang="de-AT" dirty="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900" dirty="0" err="1" smtClean="0"/>
              <a:t>RefreshableHiveExperiment</a:t>
            </a:r>
            <a:endParaRPr lang="en-US" sz="19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500" dirty="0" smtClean="0"/>
              <a:t>encapsulates a </a:t>
            </a:r>
            <a:r>
              <a:rPr lang="en-US" sz="1500" dirty="0" err="1" smtClean="0"/>
              <a:t>HiveExperiment</a:t>
            </a:r>
            <a:endParaRPr lang="en-US" sz="15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500" dirty="0" smtClean="0"/>
              <a:t>automatically </a:t>
            </a:r>
            <a:r>
              <a:rPr lang="en-US" sz="1500" dirty="0" smtClean="0"/>
              <a:t>refreshes </a:t>
            </a:r>
            <a:r>
              <a:rPr lang="en-US" sz="1500" dirty="0" smtClean="0"/>
              <a:t>itself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500" dirty="0" smtClean="0"/>
              <a:t>automatically downloads finished jobs</a:t>
            </a:r>
          </a:p>
          <a:p>
            <a:pPr eaLnBrk="1" hangingPunct="1">
              <a:lnSpc>
                <a:spcPct val="90000"/>
              </a:lnSpc>
            </a:pPr>
            <a:r>
              <a:rPr lang="en-US" sz="1900" dirty="0" err="1" smtClean="0"/>
              <a:t>RefreshableHiveExperimentView</a:t>
            </a:r>
            <a:endParaRPr lang="en-US" sz="1900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8121" y="1484784"/>
            <a:ext cx="22383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 l="2654" t="12640" r="54231" b="50093"/>
          <a:stretch>
            <a:fillRect/>
          </a:stretch>
        </p:blipFill>
        <p:spPr bwMode="auto">
          <a:xfrm>
            <a:off x="1547664" y="3068960"/>
            <a:ext cx="4968552" cy="333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9512" y="5373216"/>
            <a:ext cx="1146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TreeView</a:t>
            </a:r>
            <a:endParaRPr lang="en-US" dirty="0"/>
          </a:p>
        </p:txBody>
      </p:sp>
      <p:cxnSp>
        <p:nvCxnSpPr>
          <p:cNvPr id="12" name="Shape 11"/>
          <p:cNvCxnSpPr>
            <a:endCxn id="10" idx="0"/>
          </p:cNvCxnSpPr>
          <p:nvPr/>
        </p:nvCxnSpPr>
        <p:spPr bwMode="auto">
          <a:xfrm rot="10800000" flipV="1">
            <a:off x="752778" y="5013176"/>
            <a:ext cx="1802998" cy="36004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hape 14"/>
          <p:cNvCxnSpPr>
            <a:endCxn id="18" idx="0"/>
          </p:cNvCxnSpPr>
          <p:nvPr/>
        </p:nvCxnSpPr>
        <p:spPr bwMode="auto">
          <a:xfrm rot="10800000" flipV="1">
            <a:off x="874574" y="3284984"/>
            <a:ext cx="817106" cy="576064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79512" y="3861048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Downloads </a:t>
            </a:r>
          </a:p>
          <a:p>
            <a:r>
              <a:rPr lang="en-US" dirty="0" smtClean="0"/>
              <a:t>jobs</a:t>
            </a:r>
            <a:endParaRPr lang="en-US" dirty="0"/>
          </a:p>
        </p:txBody>
      </p:sp>
      <p:cxnSp>
        <p:nvCxnSpPr>
          <p:cNvPr id="21" name="Shape 20"/>
          <p:cNvCxnSpPr/>
          <p:nvPr/>
        </p:nvCxnSpPr>
        <p:spPr bwMode="auto">
          <a:xfrm rot="5400000" flipH="1" flipV="1">
            <a:off x="5796136" y="3212976"/>
            <a:ext cx="576064" cy="158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148064" y="2276872"/>
            <a:ext cx="1736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 downloaded </a:t>
            </a:r>
          </a:p>
          <a:p>
            <a:r>
              <a:rPr lang="en-US" dirty="0" smtClean="0"/>
              <a:t>before refresh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5896" y="472514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HiveJobView</a:t>
            </a:r>
            <a:endParaRPr lang="en-US" dirty="0" smtClean="0"/>
          </a:p>
          <a:p>
            <a:pPr algn="ctr"/>
            <a:r>
              <a:rPr lang="en-US" dirty="0" err="1" smtClean="0"/>
              <a:t>OptimizerHiveJobView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</a:t>
            </a:r>
            <a:r>
              <a:rPr lang="de-AT" dirty="0" smtClean="0"/>
              <a:t>Manager</a:t>
            </a:r>
            <a:br>
              <a:rPr lang="de-AT" dirty="0" smtClean="0"/>
            </a:br>
            <a:endParaRPr lang="de-AT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924750"/>
            <a:ext cx="4896544" cy="493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488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HiveJob</a:t>
            </a:r>
            <a:r>
              <a:rPr lang="en-US" sz="2300" dirty="0" smtClean="0"/>
              <a:t>&lt;T&gt;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encapsulates Job DTO and </a:t>
            </a:r>
            <a:r>
              <a:rPr lang="en-US" sz="1900" dirty="0" err="1" smtClean="0"/>
              <a:t>ItemJob</a:t>
            </a:r>
            <a:endParaRPr lang="en-US" sz="19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knows about child jobs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OptimizerHiveJob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listens to optimizer-events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BatchRun.RepetitionsChanged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BatchRun.AlgorthmChanged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Optimizer.OptimizersChanged</a:t>
            </a:r>
            <a:endParaRPr lang="en-US" sz="1500" dirty="0" smtClean="0"/>
          </a:p>
          <a:p>
            <a:pPr lvl="2" eaLnBrk="1" hangingPunct="1">
              <a:lnSpc>
                <a:spcPct val="90000"/>
              </a:lnSpc>
            </a:pPr>
            <a:r>
              <a:rPr lang="en-US" sz="1500" dirty="0" err="1" smtClean="0"/>
              <a:t>Job.ParallelChanged</a:t>
            </a:r>
            <a:endParaRPr lang="en-US" sz="15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creates/removes child jobs</a:t>
            </a:r>
            <a:endParaRPr lang="en-US" sz="1900" dirty="0" smtClean="0"/>
          </a:p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EngineHiveJob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removes scope information in </a:t>
            </a:r>
            <a:r>
              <a:rPr lang="en-US" sz="1900" dirty="0" err="1" smtClean="0"/>
              <a:t>GetAsJobData</a:t>
            </a:r>
            <a:endParaRPr lang="en-U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Other Frameworks/Technologies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BOINC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C/C++, open source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no client groups, no timetables</a:t>
            </a:r>
          </a:p>
          <a:p>
            <a:pPr lvl="3" eaLnBrk="1" hangingPunct="1">
              <a:lnSpc>
                <a:spcPct val="90000"/>
              </a:lnSpc>
            </a:pPr>
            <a:endParaRPr lang="en-US" sz="11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err="1" smtClean="0"/>
              <a:t>Utilify</a:t>
            </a:r>
            <a:endParaRPr lang="en-US" sz="2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.NET, closed source</a:t>
            </a:r>
          </a:p>
          <a:p>
            <a:pPr lvl="3" eaLnBrk="1" hangingPunct="1">
              <a:lnSpc>
                <a:spcPct val="90000"/>
              </a:lnSpc>
            </a:pPr>
            <a:endParaRPr lang="en-US" sz="11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err="1" smtClean="0"/>
              <a:t>ParadisEO</a:t>
            </a:r>
            <a:r>
              <a:rPr lang="en-US" sz="2200" dirty="0" smtClean="0"/>
              <a:t>/ECJ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specialized for evolutionary algorithms (not generic)</a:t>
            </a:r>
          </a:p>
          <a:p>
            <a:pPr lvl="3" eaLnBrk="1" hangingPunct="1">
              <a:lnSpc>
                <a:spcPct val="90000"/>
              </a:lnSpc>
            </a:pPr>
            <a:endParaRPr lang="en-US" sz="11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EA4DB9-6BAE-493B-A4EB-5E2372D5EA59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</a:t>
            </a:r>
            <a:r>
              <a:rPr lang="de-AT" dirty="0" smtClean="0"/>
              <a:t>Manager</a:t>
            </a:r>
            <a:br>
              <a:rPr lang="de-AT" dirty="0" smtClean="0"/>
            </a:br>
            <a:endParaRPr lang="de-AT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488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HiveJobView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configuration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job status information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state graph</a:t>
            </a:r>
            <a:endParaRPr lang="en-US" sz="1900" dirty="0" smtClean="0"/>
          </a:p>
          <a:p>
            <a:pPr eaLnBrk="1" hangingPunct="1">
              <a:lnSpc>
                <a:spcPct val="90000"/>
              </a:lnSpc>
            </a:pPr>
            <a:endParaRPr lang="en-US" sz="2300" dirty="0" smtClean="0"/>
          </a:p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OptimizerJobView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derived from </a:t>
            </a:r>
            <a:r>
              <a:rPr lang="en-US" sz="1900" dirty="0" err="1" smtClean="0"/>
              <a:t>HiveJobView</a:t>
            </a:r>
            <a:endParaRPr lang="en-US" sz="19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“shortcut” to Runs of the optimizer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start/pause/stop controls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 l="2654" t="13401" r="68694" b="52544"/>
          <a:stretch>
            <a:fillRect/>
          </a:stretch>
        </p:blipFill>
        <p:spPr bwMode="auto">
          <a:xfrm>
            <a:off x="5796136" y="548680"/>
            <a:ext cx="3004195" cy="2772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 l="2751" t="13783" r="70000" b="50603"/>
          <a:stretch>
            <a:fillRect/>
          </a:stretch>
        </p:blipFill>
        <p:spPr bwMode="auto">
          <a:xfrm>
            <a:off x="5796136" y="3573016"/>
            <a:ext cx="3024336" cy="3069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</a:t>
            </a:r>
            <a:r>
              <a:rPr lang="de-AT" dirty="0" smtClean="0"/>
              <a:t>Manager</a:t>
            </a:r>
            <a:br>
              <a:rPr lang="de-AT" dirty="0" smtClean="0"/>
            </a:br>
            <a:endParaRPr lang="de-AT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488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HiveJobView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configuration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job status information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state graph</a:t>
            </a:r>
            <a:endParaRPr lang="en-US" sz="1900" dirty="0" smtClean="0"/>
          </a:p>
          <a:p>
            <a:pPr eaLnBrk="1" hangingPunct="1">
              <a:lnSpc>
                <a:spcPct val="90000"/>
              </a:lnSpc>
            </a:pPr>
            <a:endParaRPr lang="en-US" sz="2300" dirty="0" smtClean="0"/>
          </a:p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OptimizerJobView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derived from </a:t>
            </a:r>
            <a:r>
              <a:rPr lang="en-US" sz="1900" dirty="0" err="1" smtClean="0"/>
              <a:t>HiveJobView</a:t>
            </a:r>
            <a:endParaRPr lang="en-US" sz="19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“shortcut” to Runs of the optimizer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start/pause/stop controls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 l="2654" t="13401" r="68694" b="52544"/>
          <a:stretch>
            <a:fillRect/>
          </a:stretch>
        </p:blipFill>
        <p:spPr bwMode="auto">
          <a:xfrm>
            <a:off x="5796136" y="548680"/>
            <a:ext cx="3004195" cy="2772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 l="2751" t="13783" r="70000" b="50603"/>
          <a:stretch>
            <a:fillRect/>
          </a:stretch>
        </p:blipFill>
        <p:spPr bwMode="auto">
          <a:xfrm>
            <a:off x="5796136" y="3573016"/>
            <a:ext cx="3024336" cy="3069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</a:t>
            </a:r>
            <a:r>
              <a:rPr lang="de-AT" dirty="0" smtClean="0"/>
              <a:t>Manager</a:t>
            </a:r>
            <a:br>
              <a:rPr lang="de-AT" dirty="0" smtClean="0"/>
            </a:br>
            <a:endParaRPr lang="de-AT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488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ExperimentManagerView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hive experiments ordered by date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information about finished jobs before download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 l="4052" t="12439" r="1262" b="6608"/>
          <a:stretch>
            <a:fillRect/>
          </a:stretch>
        </p:blipFill>
        <p:spPr bwMode="auto">
          <a:xfrm>
            <a:off x="2771800" y="2708920"/>
            <a:ext cx="6192688" cy="4045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</a:t>
            </a:r>
            <a:r>
              <a:rPr lang="de-AT" dirty="0" smtClean="0"/>
              <a:t>Manager</a:t>
            </a:r>
            <a:br>
              <a:rPr lang="de-AT" dirty="0" smtClean="0"/>
            </a:br>
            <a:endParaRPr lang="de-AT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488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HiveExperimentView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drag and drop support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err="1" smtClean="0"/>
              <a:t>TreeView</a:t>
            </a:r>
            <a:endParaRPr lang="en-US" sz="19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Pause-&gt;</a:t>
            </a:r>
            <a:br>
              <a:rPr lang="en-US" sz="1900" dirty="0" smtClean="0"/>
            </a:br>
            <a:r>
              <a:rPr lang="en-US" sz="1900" dirty="0" smtClean="0"/>
              <a:t>Modify-&gt;</a:t>
            </a:r>
            <a:br>
              <a:rPr lang="en-US" sz="1900" dirty="0" smtClean="0"/>
            </a:br>
            <a:r>
              <a:rPr lang="en-US" sz="1900" dirty="0" smtClean="0"/>
              <a:t>Resume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26922" t="23150" r="4228" b="5389"/>
          <a:stretch>
            <a:fillRect/>
          </a:stretch>
        </p:blipFill>
        <p:spPr bwMode="auto">
          <a:xfrm>
            <a:off x="3059832" y="2204864"/>
            <a:ext cx="5904656" cy="444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smtClean="0"/>
              <a:t>Experiment </a:t>
            </a:r>
            <a:r>
              <a:rPr lang="de-AT" dirty="0" smtClean="0"/>
              <a:t>Manager</a:t>
            </a:r>
            <a:br>
              <a:rPr lang="de-AT" dirty="0" smtClean="0"/>
            </a:br>
            <a:endParaRPr lang="de-AT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283152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 err="1" smtClean="0"/>
              <a:t>StateLog</a:t>
            </a:r>
            <a:endParaRPr lang="en-US" sz="23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every state transition is logged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dirty="0" smtClean="0"/>
              <a:t>nice for analyzing hive </a:t>
            </a:r>
            <a:r>
              <a:rPr lang="en-US" sz="1900" dirty="0" err="1" smtClean="0"/>
              <a:t>behaviour</a:t>
            </a:r>
            <a:r>
              <a:rPr lang="en-US" sz="1900" dirty="0" smtClean="0"/>
              <a:t> and performance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l="38073" t="37772" r="7964" b="11405"/>
          <a:stretch>
            <a:fillRect/>
          </a:stretch>
        </p:blipFill>
        <p:spPr bwMode="auto">
          <a:xfrm>
            <a:off x="539552" y="2852936"/>
            <a:ext cx="742968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HiveEngine</a:t>
            </a:r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E0EB14D-4B8A-4701-B0A3-388A4AFCA471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793122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3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UniformSubScopesOperators</a:t>
            </a: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900" kern="0" dirty="0" smtClean="0">
                <a:latin typeface="+mn-lt"/>
                <a:cs typeface="+mn-cs"/>
              </a:rPr>
              <a:t>Parallel=true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300" kern="0" dirty="0" smtClean="0">
                <a:latin typeface="+mn-lt"/>
                <a:cs typeface="+mn-cs"/>
              </a:rPr>
              <a:t>An </a:t>
            </a:r>
            <a:r>
              <a:rPr lang="en-US" sz="2300" kern="0" dirty="0" err="1" smtClean="0">
                <a:latin typeface="+mn-lt"/>
                <a:cs typeface="+mn-cs"/>
              </a:rPr>
              <a:t>EngineJob</a:t>
            </a:r>
            <a:r>
              <a:rPr lang="en-US" sz="2300" kern="0" dirty="0" smtClean="0">
                <a:latin typeface="+mn-lt"/>
                <a:cs typeface="+mn-cs"/>
              </a:rPr>
              <a:t> is created for </a:t>
            </a:r>
            <a:r>
              <a:rPr lang="en-US" sz="2300" kern="0" dirty="0" smtClean="0">
                <a:latin typeface="+mn-lt"/>
                <a:cs typeface="+mn-cs"/>
              </a:rPr>
              <a:t>operation in </a:t>
            </a:r>
            <a:r>
              <a:rPr lang="en-US" sz="2300" kern="0" dirty="0" err="1" smtClean="0">
                <a:latin typeface="+mn-lt"/>
                <a:cs typeface="+mn-cs"/>
              </a:rPr>
              <a:t>OperationCollection</a:t>
            </a:r>
            <a:endParaRPr lang="en-US" sz="2300" kern="0" dirty="0" smtClean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300" kern="0" dirty="0" smtClean="0">
                <a:latin typeface="+mn-lt"/>
                <a:cs typeface="+mn-cs"/>
              </a:rPr>
              <a:t>Each operation contains a reference to a scope tree and execution context tree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300" kern="0" dirty="0" smtClean="0">
                <a:latin typeface="+mn-lt"/>
                <a:cs typeface="+mn-cs"/>
              </a:rPr>
              <a:t>Side-scopes are cut away!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300" kern="0" dirty="0" smtClean="0">
                <a:latin typeface="+mn-lt"/>
                <a:cs typeface="+mn-cs"/>
              </a:rPr>
              <a:t>Execution context tree is </a:t>
            </a:r>
            <a:br>
              <a:rPr lang="en-US" sz="2300" kern="0" dirty="0" smtClean="0">
                <a:latin typeface="+mn-lt"/>
                <a:cs typeface="+mn-cs"/>
              </a:rPr>
            </a:br>
            <a:r>
              <a:rPr lang="en-US" sz="2300" kern="0" dirty="0" smtClean="0">
                <a:latin typeface="+mn-lt"/>
                <a:cs typeface="+mn-cs"/>
              </a:rPr>
              <a:t>available but </a:t>
            </a:r>
            <a:br>
              <a:rPr lang="en-US" sz="2300" kern="0" dirty="0" smtClean="0">
                <a:latin typeface="+mn-lt"/>
                <a:cs typeface="+mn-cs"/>
              </a:rPr>
            </a:br>
            <a:r>
              <a:rPr lang="en-US" sz="2300" kern="0" dirty="0" smtClean="0">
                <a:latin typeface="+mn-lt"/>
                <a:cs typeface="+mn-cs"/>
              </a:rPr>
              <a:t>must not be modified!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300" kern="0" dirty="0" smtClean="0">
                <a:latin typeface="+mn-lt"/>
                <a:cs typeface="+mn-cs"/>
              </a:rPr>
              <a:t>Jobs can become large</a:t>
            </a:r>
            <a:endParaRPr lang="en-US" sz="2300" kern="0" dirty="0" smtClean="0">
              <a:latin typeface="+mn-lt"/>
              <a:cs typeface="+mn-cs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 l="18517" t="31787" r="16468" b="11916"/>
          <a:stretch>
            <a:fillRect/>
          </a:stretch>
        </p:blipFill>
        <p:spPr bwMode="auto">
          <a:xfrm>
            <a:off x="4211960" y="3501008"/>
            <a:ext cx="4932040" cy="304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HiveEngine</a:t>
            </a:r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E0EB14D-4B8A-4701-B0A3-388A4AFCA471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793122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3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HiveEngineView</a:t>
            </a: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300" kern="0" dirty="0" smtClean="0">
                <a:latin typeface="+mn-lt"/>
                <a:cs typeface="+mn-cs"/>
              </a:rPr>
              <a:t>reuse of </a:t>
            </a:r>
            <a:r>
              <a:rPr lang="en-US" sz="2300" kern="0" dirty="0" err="1" smtClean="0">
                <a:latin typeface="+mn-lt"/>
                <a:cs typeface="+mn-cs"/>
              </a:rPr>
              <a:t>RefreshableHiveExperimentView</a:t>
            </a: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 l="4182" t="12145" r="1637" b="6578"/>
          <a:stretch>
            <a:fillRect/>
          </a:stretch>
        </p:blipFill>
        <p:spPr bwMode="auto">
          <a:xfrm>
            <a:off x="1763688" y="2380667"/>
            <a:ext cx="6192688" cy="407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Statistics</a:t>
            </a:r>
            <a:endParaRPr lang="de-AT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30CC9EE-067F-4FCE-8725-22F443326FF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 noGrp="1"/>
          </p:cNvSpPr>
          <p:nvPr>
            <p:ph idx="4294967295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Captures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hive status</a:t>
            </a: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 indent="-3429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noProof="0" dirty="0" smtClean="0">
                <a:ea typeface="+mn-ea"/>
                <a:cs typeface="+mn-cs"/>
              </a:rPr>
              <a:t>every minute</a:t>
            </a:r>
          </a:p>
          <a:p>
            <a:pPr lvl="1" indent="-3429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dirty="0" smtClean="0">
                <a:ea typeface="+mn-ea"/>
                <a:cs typeface="+mn-cs"/>
              </a:rPr>
              <a:t>also deleted jobs count in statistics</a:t>
            </a:r>
            <a:endParaRPr lang="en-US" sz="1900" noProof="0" dirty="0" smtClean="0">
              <a:ea typeface="+mn-ea"/>
              <a:cs typeface="+mn-cs"/>
            </a:endParaRPr>
          </a:p>
          <a:p>
            <a:pPr lvl="1" indent="-34290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noProof="0" dirty="0" smtClean="0">
                <a:ea typeface="+mn-ea"/>
                <a:cs typeface="+mn-cs"/>
              </a:rPr>
              <a:t>per user</a:t>
            </a:r>
          </a:p>
          <a:p>
            <a:pPr lvl="2" indent="-342900" eaLnBrk="1" hangingPunct="1">
              <a:lnSpc>
                <a:spcPct val="90000"/>
              </a:lnSpc>
            </a:pPr>
            <a:r>
              <a:rPr kumimoji="0" lang="en-US" sz="15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</a:t>
            </a:r>
            <a:r>
              <a:rPr kumimoji="0" lang="en-US" sz="1500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</a:t>
            </a:r>
            <a:r>
              <a:rPr kumimoji="0" lang="en-US" sz="15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xecution time</a:t>
            </a:r>
          </a:p>
          <a:p>
            <a:pPr lvl="2" indent="-342900" eaLnBrk="1" hangingPunct="1">
              <a:lnSpc>
                <a:spcPct val="90000"/>
              </a:lnSpc>
            </a:pPr>
            <a:r>
              <a:rPr lang="en-US" sz="1500" noProof="0" dirty="0" smtClean="0">
                <a:ea typeface="+mn-ea"/>
                <a:cs typeface="+mn-cs"/>
              </a:rPr>
              <a:t>used cores</a:t>
            </a:r>
          </a:p>
          <a:p>
            <a:pPr lvl="2" indent="-342900" eaLnBrk="1" hangingPunct="1">
              <a:lnSpc>
                <a:spcPct val="90000"/>
              </a:lnSpc>
            </a:pPr>
            <a:r>
              <a:rPr kumimoji="0" lang="en-US" sz="15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</a:t>
            </a:r>
            <a:r>
              <a:rPr kumimoji="0" lang="en-US" sz="1500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execution time (only</a:t>
            </a:r>
            <a:r>
              <a:rPr kumimoji="0" lang="en-US" sz="1500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finished jobs)</a:t>
            </a:r>
          </a:p>
          <a:p>
            <a:pPr lvl="2" indent="-342900" eaLnBrk="1" hangingPunct="1">
              <a:lnSpc>
                <a:spcPct val="90000"/>
              </a:lnSpc>
            </a:pPr>
            <a:r>
              <a:rPr lang="en-US" sz="1500" baseline="0" noProof="0" dirty="0" smtClean="0">
                <a:ea typeface="+mn-ea"/>
                <a:cs typeface="+mn-cs"/>
              </a:rPr>
              <a:t>start-to-end</a:t>
            </a:r>
            <a:r>
              <a:rPr lang="en-US" sz="1500" noProof="0" dirty="0" smtClean="0">
                <a:ea typeface="+mn-ea"/>
                <a:cs typeface="+mn-cs"/>
              </a:rPr>
              <a:t> time (only of finished jobs)</a:t>
            </a:r>
          </a:p>
          <a:p>
            <a:pPr lvl="1" indent="-342900" eaLnBrk="1" hangingPunct="1">
              <a:lnSpc>
                <a:spcPct val="90000"/>
              </a:lnSpc>
            </a:pPr>
            <a:r>
              <a:rPr kumimoji="0" lang="en-US" sz="19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</a:t>
            </a:r>
            <a:r>
              <a:rPr kumimoji="0" lang="en-US" sz="1900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slave</a:t>
            </a:r>
          </a:p>
          <a:p>
            <a:pPr lvl="2" indent="-342900" eaLnBrk="1" hangingPunct="1">
              <a:lnSpc>
                <a:spcPct val="90000"/>
              </a:lnSpc>
            </a:pPr>
            <a:r>
              <a:rPr lang="en-US" sz="1500" noProof="0" dirty="0" smtClean="0">
                <a:ea typeface="+mn-ea"/>
                <a:cs typeface="+mn-cs"/>
              </a:rPr>
              <a:t>cores</a:t>
            </a:r>
          </a:p>
          <a:p>
            <a:pPr lvl="2" indent="-342900" eaLnBrk="1" hangingPunct="1">
              <a:lnSpc>
                <a:spcPct val="90000"/>
              </a:lnSpc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free cores</a:t>
            </a:r>
          </a:p>
          <a:p>
            <a:pPr lvl="2" indent="-342900" eaLnBrk="1" hangingPunct="1">
              <a:lnSpc>
                <a:spcPct val="90000"/>
              </a:lnSpc>
            </a:pPr>
            <a:r>
              <a:rPr lang="en-US" sz="1500" dirty="0" smtClean="0">
                <a:ea typeface="+mn-ea"/>
                <a:cs typeface="+mn-cs"/>
              </a:rPr>
              <a:t>memory</a:t>
            </a:r>
          </a:p>
          <a:p>
            <a:pPr lvl="2" indent="-342900" eaLnBrk="1" hangingPunct="1">
              <a:lnSpc>
                <a:spcPct val="90000"/>
              </a:lnSpc>
            </a:pP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free memory</a:t>
            </a:r>
          </a:p>
          <a:p>
            <a:pPr lvl="2" indent="-342900" eaLnBrk="1" hangingPunct="1">
              <a:lnSpc>
                <a:spcPct val="90000"/>
              </a:lnSpc>
            </a:pPr>
            <a:r>
              <a:rPr lang="en-US" sz="1500" dirty="0" err="1" smtClean="0">
                <a:ea typeface="+mn-ea"/>
                <a:cs typeface="+mn-cs"/>
              </a:rPr>
              <a:t>cpu</a:t>
            </a:r>
            <a:r>
              <a:rPr lang="en-US" sz="1500" dirty="0" smtClean="0">
                <a:ea typeface="+mn-ea"/>
                <a:cs typeface="+mn-cs"/>
              </a:rPr>
              <a:t> usage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dirty="0" smtClean="0"/>
              <a:t>No HL views yet</a:t>
            </a:r>
          </a:p>
          <a:p>
            <a:pPr eaLnBrk="1" hangingPunct="1">
              <a:lnSpc>
                <a:spcPct val="90000"/>
              </a:lnSpc>
            </a:pP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S</a:t>
            </a:r>
            <a:r>
              <a:rPr lang="de-AT" dirty="0" err="1" smtClean="0"/>
              <a:t>tatistics</a:t>
            </a:r>
            <a:endParaRPr lang="de-AT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30CC9EE-067F-4FCE-8725-22F443326FF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 noGrp="1"/>
          </p:cNvSpPr>
          <p:nvPr>
            <p:ph idx="4294967295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Excel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visualization of a </a:t>
            </a:r>
            <a:r>
              <a:rPr kumimoji="0" lang="en-US" sz="23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HiveEngine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run of </a:t>
            </a:r>
            <a:r>
              <a:rPr kumimoji="0" lang="en-US" sz="23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MetaOptimization</a:t>
            </a: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l="23425" t="23486" r="33657" b="17475"/>
          <a:stretch>
            <a:fillRect/>
          </a:stretch>
        </p:blipFill>
        <p:spPr bwMode="auto">
          <a:xfrm>
            <a:off x="1487468" y="1124744"/>
            <a:ext cx="7621036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S</a:t>
            </a:r>
            <a:r>
              <a:rPr lang="de-AT" dirty="0" err="1" smtClean="0"/>
              <a:t>tatistics</a:t>
            </a:r>
            <a:endParaRPr lang="de-AT" dirty="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30CC9EE-067F-4FCE-8725-22F443326FF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 noGrp="1"/>
          </p:cNvSpPr>
          <p:nvPr>
            <p:ph idx="4294967295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Excel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visualization of a </a:t>
            </a:r>
            <a:r>
              <a:rPr kumimoji="0" lang="en-US" sz="23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HiveEngine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run of </a:t>
            </a:r>
            <a:r>
              <a:rPr kumimoji="0" lang="en-US" sz="23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MetaOptimization</a:t>
            </a:r>
            <a:endParaRPr kumimoji="0" lang="en-US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 l="23425" t="28526" r="34051" b="9555"/>
          <a:stretch>
            <a:fillRect/>
          </a:stretch>
        </p:blipFill>
        <p:spPr bwMode="auto">
          <a:xfrm>
            <a:off x="1691680" y="1181370"/>
            <a:ext cx="7128792" cy="567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dirty="0" err="1" smtClean="0"/>
              <a:t>Hive</a:t>
            </a:r>
            <a:r>
              <a:rPr lang="de-AT" sz="4000" dirty="0" smtClean="0"/>
              <a:t> vs. MPI</a:t>
            </a:r>
            <a:endParaRPr lang="de-AT" sz="4000" dirty="0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</p:nvPr>
        </p:nvGraphicFramePr>
        <p:xfrm>
          <a:off x="457200" y="1484784"/>
          <a:ext cx="8229600" cy="48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MPI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Slaves can be deployed anywhere (behind Firewall, NAT)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Limited to HPC cluster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Slave management (groups)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Node management with HPC tool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User/roles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No user management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Security (encrypted comm.)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No</a:t>
                      </a:r>
                      <a:r>
                        <a:rPr lang="en-US" baseline="0" dirty="0" smtClean="0"/>
                        <a:t> encryption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Jobs/experiments</a:t>
                      </a:r>
                      <a:r>
                        <a:rPr lang="en-US" baseline="0" dirty="0" smtClean="0"/>
                        <a:t> stored in database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</a:t>
                      </a:r>
                      <a:r>
                        <a:rPr lang="en-US" baseline="0" dirty="0" smtClean="0"/>
                        <a:t>API to send/receive jobs – no database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Automatic </a:t>
                      </a:r>
                      <a:r>
                        <a:rPr lang="en-US" dirty="0" err="1" smtClean="0"/>
                        <a:t>plugin</a:t>
                      </a:r>
                      <a:r>
                        <a:rPr lang="en-US" baseline="0" dirty="0" smtClean="0"/>
                        <a:t> deployment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Manual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plugin</a:t>
                      </a:r>
                      <a:r>
                        <a:rPr lang="en-US" baseline="0" dirty="0" smtClean="0"/>
                        <a:t> deployment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Timetables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Time management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 No job</a:t>
                      </a:r>
                      <a:r>
                        <a:rPr lang="en-US" baseline="0" dirty="0" smtClean="0"/>
                        <a:t> intercommunication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r>
                        <a:rPr lang="en-US" baseline="0" dirty="0" smtClean="0"/>
                        <a:t> Job intercommunication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 Low performance comm.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High performance</a:t>
                      </a:r>
                      <a:r>
                        <a:rPr lang="en-US" baseline="0" dirty="0" smtClean="0"/>
                        <a:t> comm.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Suited</a:t>
                      </a:r>
                      <a:r>
                        <a:rPr lang="en-US" baseline="0" dirty="0" smtClean="0"/>
                        <a:t> for </a:t>
                      </a:r>
                    </a:p>
                    <a:p>
                      <a:pPr algn="ctr"/>
                      <a:r>
                        <a:rPr lang="en-US" baseline="0" dirty="0" smtClean="0"/>
                        <a:t>coarse grained parallelization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without intercommunication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Suited</a:t>
                      </a:r>
                      <a:r>
                        <a:rPr lang="en-US" baseline="0" dirty="0" smtClean="0"/>
                        <a:t> for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fine grained parallelization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with intercommunication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EA4DB9-6BAE-493B-A4EB-5E2372D5EA59}" type="slidenum">
              <a:rPr lang="de-DE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Future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C134EE7-22DE-4607-8600-183A2C96923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End of dive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Thanks for your attention!</a:t>
            </a:r>
            <a:endParaRPr lang="en-US" sz="3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60BB050-8D07-4FFC-A5B3-6148F13FE35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kern="1200" dirty="0" err="1"/>
              <a:t>HeuristicLab</a:t>
            </a:r>
            <a:r>
              <a:rPr lang="en-US" kern="1200" dirty="0"/>
              <a:t> Hive Requirements</a:t>
            </a:r>
            <a:endParaRPr lang="en-US" sz="2400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Open source, based on .NET and C#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Distributed execution of arbitrary jobs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not only </a:t>
            </a:r>
            <a:r>
              <a:rPr lang="en-US" kern="1200" dirty="0" err="1">
                <a:ea typeface="+mn-ea"/>
                <a:cs typeface="+mn-cs"/>
              </a:rPr>
              <a:t>HeuristicLab</a:t>
            </a:r>
            <a:r>
              <a:rPr lang="en-US" kern="1200" dirty="0">
                <a:ea typeface="+mn-ea"/>
                <a:cs typeface="+mn-cs"/>
              </a:rPr>
              <a:t> algorithms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Utilization of heterogeneous resources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HPC infrastructure, desktop computers, …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Scalability and Elasticity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add or remove slaves at any </a:t>
            </a:r>
            <a:r>
              <a:rPr lang="en-US" kern="1200" dirty="0" smtClean="0">
                <a:ea typeface="+mn-ea"/>
                <a:cs typeface="+mn-cs"/>
              </a:rPr>
              <a:t>time (manually)</a:t>
            </a:r>
            <a:endParaRPr lang="en-US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helps to overcome demand peaks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Time schedule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use some resources only during the night, in the holidays, …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7BB662-65BD-45E9-80F3-E74946A3459E}" type="slidenum">
              <a:rPr lang="de-DE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kern="1200" dirty="0" err="1"/>
              <a:t>HeuristicLab</a:t>
            </a:r>
            <a:r>
              <a:rPr lang="en-US" kern="1200" dirty="0"/>
              <a:t> Hive Requirements</a:t>
            </a:r>
            <a:endParaRPr lang="en-US" sz="2400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Deployment of assemblies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jobs can specify assembly dependencies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slave loads assemblies into </a:t>
            </a:r>
            <a:r>
              <a:rPr lang="en-US" kern="1200" dirty="0" err="1">
                <a:ea typeface="+mn-ea"/>
                <a:cs typeface="+mn-cs"/>
              </a:rPr>
              <a:t>AppDomain</a:t>
            </a:r>
            <a:r>
              <a:rPr lang="en-US" kern="1200" dirty="0">
                <a:ea typeface="+mn-ea"/>
                <a:cs typeface="+mn-cs"/>
              </a:rPr>
              <a:t> for execution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no need to update slaves with new versions of software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Security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jobs can specify to be executed only on specific slaves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encrypted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sandboxed job execution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89361-10C0-49F5-BB48-DBE51D51CE62}" type="slidenum">
              <a:rPr lang="de-DE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HeuristicLab Hive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err="1"/>
              <a:t>Metaheuristic</a:t>
            </a:r>
            <a:r>
              <a:rPr lang="en-US" kern="1200" dirty="0"/>
              <a:t> Optimization Experiments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execution of different instances of an algorithm with different parameter settings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intensively used by HEAL researchers to speed up tests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/>
              <a:t>Algorithm Parallelization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/>
              <a:t>Meta-Optimization</a:t>
            </a:r>
            <a:endParaRPr lang="en-US" kern="1200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special parameter optimization algorithm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very expensive solution evaluation (done by </a:t>
            </a:r>
            <a:r>
              <a:rPr lang="en-US" kern="1200" dirty="0" err="1">
                <a:ea typeface="+mn-ea"/>
                <a:cs typeface="+mn-cs"/>
              </a:rPr>
              <a:t>HiveEngine</a:t>
            </a:r>
            <a:r>
              <a:rPr lang="en-US" kern="1200" dirty="0">
                <a:ea typeface="+mn-ea"/>
                <a:cs typeface="+mn-cs"/>
              </a:rPr>
              <a:t>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ongoing master thesis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>
                <a:ea typeface="+mn-ea"/>
                <a:cs typeface="+mn-cs"/>
              </a:rPr>
              <a:t>time on Hive: 1598,26 days (4 years, 4 months, 16 days)</a:t>
            </a:r>
            <a:br>
              <a:rPr lang="en-US" kern="1200" dirty="0">
                <a:ea typeface="+mn-ea"/>
                <a:cs typeface="+mn-cs"/>
              </a:rPr>
            </a:br>
            <a:r>
              <a:rPr lang="en-US" kern="1200" dirty="0">
                <a:ea typeface="+mn-ea"/>
                <a:cs typeface="+mn-cs"/>
              </a:rPr>
              <a:t>during approx. 5 </a:t>
            </a:r>
            <a:r>
              <a:rPr lang="en-US" kern="1200" dirty="0" smtClean="0">
                <a:ea typeface="+mn-ea"/>
                <a:cs typeface="+mn-cs"/>
              </a:rPr>
              <a:t>weeks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>
                <a:ea typeface="+mn-ea"/>
                <a:cs typeface="+mn-cs"/>
              </a:rPr>
              <a:t>Island Genetic Algorithm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>
                <a:ea typeface="+mn-ea"/>
                <a:cs typeface="+mn-cs"/>
              </a:rPr>
              <a:t>islands compute distributed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>
                <a:ea typeface="+mn-ea"/>
                <a:cs typeface="+mn-cs"/>
              </a:rPr>
              <a:t>for migration jobs are collected, migration happens locally</a:t>
            </a:r>
            <a:endParaRPr lang="en-US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DCB908-E405-4D28-ADF5-E8DD85BCF11A}" type="slidenum">
              <a:rPr lang="de-DE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Changes since last presentation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dirty="0" err="1" smtClean="0"/>
              <a:t>HeuristicLab</a:t>
            </a:r>
            <a:r>
              <a:rPr lang="de-AT" sz="4000" dirty="0" smtClean="0"/>
              <a:t> </a:t>
            </a:r>
            <a:r>
              <a:rPr lang="de-AT" sz="4000" dirty="0" err="1" smtClean="0"/>
              <a:t>Hive</a:t>
            </a:r>
            <a:r>
              <a:rPr lang="de-AT" sz="4000" dirty="0" smtClean="0"/>
              <a:t> </a:t>
            </a:r>
            <a:r>
              <a:rPr lang="de-AT" sz="4000" dirty="0" err="1" smtClean="0"/>
              <a:t>Architecture</a:t>
            </a:r>
            <a:endParaRPr lang="de-AT" sz="4000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88" y="1412776"/>
            <a:ext cx="8886495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1636</Words>
  <Application>Microsoft Office PowerPoint</Application>
  <PresentationFormat>On-screen Show (4:3)</PresentationFormat>
  <Paragraphs>517</Paragraphs>
  <Slides>41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Larissa-Design</vt:lpstr>
      <vt:lpstr>HeuristicLab Hive</vt:lpstr>
      <vt:lpstr>Motivation for HeuristicLab Hive</vt:lpstr>
      <vt:lpstr>Other Frameworks/Technologies</vt:lpstr>
      <vt:lpstr>Hive vs. MPI</vt:lpstr>
      <vt:lpstr>HeuristicLab Hive Requirements</vt:lpstr>
      <vt:lpstr>HeuristicLab Hive Requirements</vt:lpstr>
      <vt:lpstr>HeuristicLab Hive Applications</vt:lpstr>
      <vt:lpstr>Changes since last presentation</vt:lpstr>
      <vt:lpstr>HeuristicLab Hive Architecture</vt:lpstr>
      <vt:lpstr>Hive Server  Plugins</vt:lpstr>
      <vt:lpstr>Hive Server  Database</vt:lpstr>
      <vt:lpstr>Hive Server  Data Access Layer</vt:lpstr>
      <vt:lpstr>Hive Server Data Layer - DTOs</vt:lpstr>
      <vt:lpstr>Hive Server Business Logic</vt:lpstr>
      <vt:lpstr>Hive Server Business Logic</vt:lpstr>
      <vt:lpstr>Hive Communication</vt:lpstr>
      <vt:lpstr>Hive Server Service</vt:lpstr>
      <vt:lpstr>Hive Slave Overview</vt:lpstr>
      <vt:lpstr>Hive Slave Overview</vt:lpstr>
      <vt:lpstr>Hive Slave Components</vt:lpstr>
      <vt:lpstr>Hive Slave Sandboxing</vt:lpstr>
      <vt:lpstr>Hive Slave States</vt:lpstr>
      <vt:lpstr>Hive Slave Demo</vt:lpstr>
      <vt:lpstr>Administration UI</vt:lpstr>
      <vt:lpstr>Hive Jobs</vt:lpstr>
      <vt:lpstr>Experiment Manager Service Communication</vt:lpstr>
      <vt:lpstr>Experiment Manager Service Communication</vt:lpstr>
      <vt:lpstr>Experiment Manager </vt:lpstr>
      <vt:lpstr>Experiment Manager </vt:lpstr>
      <vt:lpstr>Experiment Manager </vt:lpstr>
      <vt:lpstr>Experiment Manager </vt:lpstr>
      <vt:lpstr>Experiment Manager </vt:lpstr>
      <vt:lpstr>Experiment Manager </vt:lpstr>
      <vt:lpstr>Experiment Manager </vt:lpstr>
      <vt:lpstr>HiveEngine</vt:lpstr>
      <vt:lpstr>HiveEngine</vt:lpstr>
      <vt:lpstr>Hive Statistics</vt:lpstr>
      <vt:lpstr>Hive Statistics</vt:lpstr>
      <vt:lpstr>Hive Statistics</vt:lpstr>
      <vt:lpstr>Future</vt:lpstr>
      <vt:lpstr>End of dive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S0920454044</cp:lastModifiedBy>
  <cp:revision>211</cp:revision>
  <dcterms:created xsi:type="dcterms:W3CDTF">2011-02-08T10:23:16Z</dcterms:created>
  <dcterms:modified xsi:type="dcterms:W3CDTF">2011-06-08T13:25:35Z</dcterms:modified>
</cp:coreProperties>
</file>