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3" r:id="rId3"/>
    <p:sldId id="269" r:id="rId4"/>
    <p:sldId id="270" r:id="rId5"/>
    <p:sldId id="258" r:id="rId6"/>
    <p:sldId id="262" r:id="rId7"/>
    <p:sldId id="257" r:id="rId8"/>
    <p:sldId id="260" r:id="rId9"/>
    <p:sldId id="263" r:id="rId10"/>
    <p:sldId id="271" r:id="rId11"/>
    <p:sldId id="272" r:id="rId12"/>
    <p:sldId id="264" r:id="rId13"/>
    <p:sldId id="266" r:id="rId14"/>
    <p:sldId id="265" r:id="rId1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25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39882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7489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949193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16853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841956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694581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4923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53390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343896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773506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76232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FFA9E9-5461-4D3B-90F8-43CB1CC1C3BF}" type="datetimeFigureOut">
              <a:rPr lang="de-DE" smtClean="0"/>
              <a:t>05.02.2016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4B53DE-86DD-4255-B94C-EAA7EC82A5A3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385056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HeuristicLab 4.0</a:t>
            </a:r>
            <a:endParaRPr lang="de-DE" dirty="0"/>
          </a:p>
        </p:txBody>
      </p:sp>
      <p:sp>
        <p:nvSpPr>
          <p:cNvPr id="5" name="Textplatzhalt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smtClean="0"/>
              <a:t>Roadmap – Features - </a:t>
            </a:r>
            <a:r>
              <a:rPr lang="de-DE" dirty="0" err="1" smtClean="0"/>
              <a:t>Improvements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551763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Async </a:t>
            </a:r>
            <a:r>
              <a:rPr lang="de-DE" dirty="0"/>
              <a:t>Start/Stop f</a:t>
            </a:r>
            <a:r>
              <a:rPr lang="de-DE" dirty="0" smtClean="0"/>
              <a:t>or </a:t>
            </a:r>
            <a:r>
              <a:rPr lang="de-DE" dirty="0" smtClean="0"/>
              <a:t>Algorithms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We </a:t>
            </a:r>
            <a:r>
              <a:rPr lang="de-DE" dirty="0"/>
              <a:t>should better reflect the style of async/wait programming in C#</a:t>
            </a:r>
          </a:p>
          <a:p>
            <a:pPr lvl="1"/>
            <a:r>
              <a:rPr lang="de-DE" dirty="0"/>
              <a:t>IExecutable.Start is actually an asynchronous operation and should be named StartAsync</a:t>
            </a:r>
          </a:p>
          <a:p>
            <a:r>
              <a:rPr lang="de-DE" dirty="0"/>
              <a:t>Sample tests (and e.g. scripts) must use helper functions to wait for algorithm results</a:t>
            </a:r>
          </a:p>
          <a:p>
            <a:pPr lvl="1"/>
            <a:r>
              <a:rPr lang="de-DE" dirty="0"/>
              <a:t>We could just call Start synchronously</a:t>
            </a:r>
          </a:p>
          <a:p>
            <a:r>
              <a:rPr lang="de-DE" dirty="0"/>
              <a:t>We </a:t>
            </a:r>
            <a:r>
              <a:rPr lang="de-DE" dirty="0" smtClean="0"/>
              <a:t>added/implemented </a:t>
            </a:r>
            <a:r>
              <a:rPr lang="de-DE" dirty="0"/>
              <a:t>IExecutable.Start and IExecutable.StartAsync</a:t>
            </a:r>
            <a:endParaRPr lang="en-US" dirty="0"/>
          </a:p>
        </p:txBody>
      </p:sp>
      <p:sp>
        <p:nvSpPr>
          <p:cNvPr id="4" name="Inhaltsplatzhalter 7"/>
          <p:cNvSpPr txBox="1">
            <a:spLocks/>
          </p:cNvSpPr>
          <p:nvPr/>
        </p:nvSpPr>
        <p:spPr>
          <a:xfrm>
            <a:off x="1831571" y="4563687"/>
            <a:ext cx="4535978" cy="1396538"/>
          </a:xfrm>
          <a:prstGeom prst="rect">
            <a:avLst/>
          </a:prstGeom>
        </p:spPr>
        <p:txBody>
          <a:bodyPr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buFont typeface="Arial" panose="020B0604020202020204" pitchFamily="34" charset="0"/>
              <a:buNone/>
            </a:pPr>
            <a:endParaRPr lang="de-DE" sz="1200" dirty="0" smtClean="0"/>
          </a:p>
        </p:txBody>
      </p:sp>
      <p:sp>
        <p:nvSpPr>
          <p:cNvPr id="6" name="Inhaltsplatzhalter 7"/>
          <p:cNvSpPr txBox="1">
            <a:spLocks/>
          </p:cNvSpPr>
          <p:nvPr/>
        </p:nvSpPr>
        <p:spPr>
          <a:xfrm>
            <a:off x="3944358" y="4912822"/>
            <a:ext cx="4303285" cy="1047403"/>
          </a:xfrm>
          <a:prstGeom prst="rect">
            <a:avLst/>
          </a:prstGeom>
        </p:spPr>
        <p:txBody>
          <a:bodyPr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buNone/>
            </a:pPr>
            <a:r>
              <a:rPr lang="de-AT" sz="1200" dirty="0">
                <a:solidFill>
                  <a:srgbClr val="000080"/>
                </a:solidFill>
              </a:rPr>
              <a:t>var</a:t>
            </a:r>
            <a:r>
              <a:rPr lang="de-AT" sz="1200" dirty="0"/>
              <a:t> ga = </a:t>
            </a:r>
            <a:r>
              <a:rPr lang="de-AT" sz="1200" dirty="0">
                <a:solidFill>
                  <a:srgbClr val="008B8B"/>
                </a:solidFill>
              </a:rPr>
              <a:t>new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191970"/>
                </a:solidFill>
              </a:rPr>
              <a:t>GeneticAlgorithm</a:t>
            </a:r>
            <a:r>
              <a:rPr lang="de-AT" sz="1200" dirty="0"/>
              <a:t>()</a:t>
            </a:r>
            <a:br>
              <a:rPr lang="de-AT" sz="1200" dirty="0"/>
            </a:br>
            <a:r>
              <a:rPr lang="de-AT" sz="1200" dirty="0">
                <a:solidFill>
                  <a:srgbClr val="008000"/>
                </a:solidFill>
              </a:rPr>
              <a:t>// configure algorithm ...</a:t>
            </a: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>ga.</a:t>
            </a:r>
            <a:r>
              <a:rPr lang="de-AT" sz="1200" dirty="0">
                <a:solidFill>
                  <a:srgbClr val="191970"/>
                </a:solidFill>
              </a:rPr>
              <a:t>Start</a:t>
            </a:r>
            <a:r>
              <a:rPr lang="de-AT" sz="1200" dirty="0"/>
              <a:t>() </a:t>
            </a:r>
            <a:r>
              <a:rPr lang="de-AT" sz="1200" dirty="0">
                <a:solidFill>
                  <a:srgbClr val="008000"/>
                </a:solidFill>
              </a:rPr>
              <a:t>// start "synchronously" (calls StartAsync().Wait())</a:t>
            </a: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>ga.</a:t>
            </a:r>
            <a:r>
              <a:rPr lang="de-AT" sz="1200" dirty="0">
                <a:solidFill>
                  <a:srgbClr val="191970"/>
                </a:solidFill>
              </a:rPr>
              <a:t>StartAsync</a:t>
            </a:r>
            <a:r>
              <a:rPr lang="de-AT" sz="1200" dirty="0"/>
              <a:t>() </a:t>
            </a:r>
            <a:r>
              <a:rPr lang="de-AT" sz="1200" dirty="0">
                <a:solidFill>
                  <a:srgbClr val="008000"/>
                </a:solidFill>
              </a:rPr>
              <a:t>// start asynchronously</a:t>
            </a: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>ga.</a:t>
            </a:r>
            <a:r>
              <a:rPr lang="de-AT" sz="1200" dirty="0">
                <a:solidFill>
                  <a:srgbClr val="191970"/>
                </a:solidFill>
              </a:rPr>
              <a:t>StartAsync</a:t>
            </a:r>
            <a:r>
              <a:rPr lang="de-AT" sz="1200" dirty="0"/>
              <a:t>().</a:t>
            </a:r>
            <a:r>
              <a:rPr lang="de-AT" sz="1200" dirty="0">
                <a:solidFill>
                  <a:srgbClr val="191970"/>
                </a:solidFill>
              </a:rPr>
              <a:t>Wait</a:t>
            </a:r>
            <a:r>
              <a:rPr lang="de-AT" sz="1200" dirty="0"/>
              <a:t>() </a:t>
            </a:r>
            <a:r>
              <a:rPr lang="de-AT" sz="1200" dirty="0">
                <a:solidFill>
                  <a:srgbClr val="008000"/>
                </a:solidFill>
              </a:rPr>
              <a:t>// start asynchronously and wait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1822671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New Termination Criteria</a:t>
            </a:r>
            <a:r>
              <a:rPr lang="en-US" dirty="0" smtClean="0"/>
              <a:t> </a:t>
            </a:r>
            <a:r>
              <a:rPr lang="en-US" dirty="0"/>
              <a:t>(</a:t>
            </a:r>
            <a:r>
              <a:rPr lang="en-US" dirty="0" err="1" smtClean="0"/>
              <a:t>JKarder</a:t>
            </a:r>
            <a:r>
              <a:rPr lang="en-US" dirty="0" smtClean="0"/>
              <a:t>/</a:t>
            </a:r>
            <a:r>
              <a:rPr lang="en-US" dirty="0" err="1" smtClean="0"/>
              <a:t>MKommend</a:t>
            </a:r>
            <a:r>
              <a:rPr lang="en-US" dirty="0" smtClean="0"/>
              <a:t>/</a:t>
            </a:r>
            <a:r>
              <a:rPr lang="en-US" dirty="0" err="1" smtClean="0"/>
              <a:t>PFleck</a:t>
            </a:r>
            <a:r>
              <a:rPr lang="en-US" dirty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Allows consistent termination in all </a:t>
            </a:r>
            <a:r>
              <a:rPr lang="en-US" dirty="0" err="1" smtClean="0"/>
              <a:t>EngineAlgorithms</a:t>
            </a:r>
            <a:endParaRPr lang="en-US" dirty="0" smtClean="0"/>
          </a:p>
          <a:p>
            <a:pPr lvl="1"/>
            <a:r>
              <a:rPr lang="en-US" dirty="0" smtClean="0"/>
              <a:t>Additional concept to better compare algorithm performances, e</a:t>
            </a:r>
            <a:r>
              <a:rPr lang="en-US" dirty="0" smtClean="0"/>
              <a:t>.g. only allow 10</a:t>
            </a:r>
            <a:r>
              <a:rPr lang="en-US" baseline="30000" dirty="0" smtClean="0"/>
              <a:t>6</a:t>
            </a:r>
            <a:r>
              <a:rPr lang="en-US" dirty="0"/>
              <a:t> </a:t>
            </a:r>
            <a:r>
              <a:rPr lang="en-US" dirty="0" smtClean="0"/>
              <a:t>evaluations for each algorithm</a:t>
            </a:r>
            <a:endParaRPr lang="en-US" baseline="30000" dirty="0" smtClean="0"/>
          </a:p>
          <a:p>
            <a:r>
              <a:rPr lang="en-US" dirty="0" err="1" smtClean="0"/>
              <a:t>TerminationOperator</a:t>
            </a:r>
            <a:r>
              <a:rPr lang="en-US" dirty="0" smtClean="0"/>
              <a:t> </a:t>
            </a:r>
            <a:r>
              <a:rPr lang="en-US" dirty="0" smtClean="0"/>
              <a:t>uses </a:t>
            </a:r>
            <a:r>
              <a:rPr lang="en-US" dirty="0" err="1" smtClean="0"/>
              <a:t>MultiTerminator</a:t>
            </a:r>
            <a:r>
              <a:rPr lang="en-US" dirty="0" smtClean="0"/>
              <a:t> and cancels the algorithm if any of the active termination criteria is not met</a:t>
            </a:r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…</a:t>
            </a:r>
            <a:endParaRPr lang="en-US" dirty="0"/>
          </a:p>
        </p:txBody>
      </p:sp>
      <p:pic>
        <p:nvPicPr>
          <p:cNvPr id="11" name="Picture 10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196291" y="3497438"/>
            <a:ext cx="8048625" cy="2009775"/>
          </a:xfrm>
          <a:prstGeom prst="rect">
            <a:avLst/>
          </a:prstGeom>
          <a:ln>
            <a:noFill/>
          </a:ln>
          <a:effectLst>
            <a:outerShdw blurRad="190500" algn="tl" rotWithShape="0">
              <a:srgbClr val="000000">
                <a:alpha val="70000"/>
              </a:srgbClr>
            </a:outerShdw>
          </a:effectLst>
        </p:spPr>
      </p:pic>
      <p:sp>
        <p:nvSpPr>
          <p:cNvPr id="7" name="Rectangle 6"/>
          <p:cNvSpPr/>
          <p:nvPr/>
        </p:nvSpPr>
        <p:spPr>
          <a:xfrm>
            <a:off x="2221230" y="3815548"/>
            <a:ext cx="1419743" cy="207817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9" name="Rectangle 8"/>
          <p:cNvSpPr/>
          <p:nvPr/>
        </p:nvSpPr>
        <p:spPr>
          <a:xfrm>
            <a:off x="4867449" y="3800856"/>
            <a:ext cx="1275656" cy="207817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925977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Plugin Infrastructure changes (</a:t>
            </a:r>
            <a:r>
              <a:rPr lang="en-US" dirty="0" err="1" smtClean="0"/>
              <a:t>GKronber</a:t>
            </a:r>
            <a:r>
              <a:rPr lang="en-US" dirty="0"/>
              <a:t>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868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HeuristicLab Code Organization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228600" lvl="1">
              <a:spcBef>
                <a:spcPts val="1000"/>
              </a:spcBef>
            </a:pPr>
            <a:r>
              <a:rPr lang="en-US" sz="2800" dirty="0" smtClean="0"/>
              <a:t>Trunk solution contains </a:t>
            </a:r>
            <a:r>
              <a:rPr lang="en-US" sz="2800" dirty="0"/>
              <a:t>147 </a:t>
            </a:r>
            <a:r>
              <a:rPr lang="en-US" sz="2800" dirty="0" smtClean="0"/>
              <a:t>projects !!!</a:t>
            </a:r>
          </a:p>
          <a:p>
            <a:r>
              <a:rPr lang="en-US" dirty="0" smtClean="0"/>
              <a:t>Fewer assemblies / plugins </a:t>
            </a:r>
          </a:p>
          <a:p>
            <a:pPr lvl="1"/>
            <a:r>
              <a:rPr lang="en-US" dirty="0" smtClean="0"/>
              <a:t>15 projects </a:t>
            </a:r>
          </a:p>
          <a:p>
            <a:pPr lvl="1"/>
            <a:r>
              <a:rPr lang="en-US" dirty="0" smtClean="0"/>
              <a:t>Separation between Content &amp; Views</a:t>
            </a:r>
          </a:p>
          <a:p>
            <a:r>
              <a:rPr lang="en-US" dirty="0" smtClean="0"/>
              <a:t>Faster build times</a:t>
            </a:r>
          </a:p>
          <a:p>
            <a:r>
              <a:rPr lang="en-US" dirty="0" smtClean="0"/>
              <a:t>No frame files</a:t>
            </a:r>
          </a:p>
          <a:p>
            <a:pPr lvl="1"/>
            <a:r>
              <a:rPr lang="en-US" dirty="0" smtClean="0"/>
              <a:t>No dependency to SVN (</a:t>
            </a:r>
            <a:r>
              <a:rPr lang="en-US" dirty="0" err="1" smtClean="0"/>
              <a:t>SubWCRef</a:t>
            </a:r>
            <a:r>
              <a:rPr lang="en-US" dirty="0" smtClean="0"/>
              <a:t>)</a:t>
            </a:r>
          </a:p>
          <a:p>
            <a:r>
              <a:rPr lang="en-US" dirty="0" smtClean="0"/>
              <a:t>File Location = Namespace </a:t>
            </a:r>
          </a:p>
          <a:p>
            <a:r>
              <a:rPr lang="en-US" dirty="0" smtClean="0"/>
              <a:t>Assemblies are not signed</a:t>
            </a:r>
          </a:p>
          <a:p>
            <a:pPr lvl="1"/>
            <a:r>
              <a:rPr lang="en-US" dirty="0" smtClean="0"/>
              <a:t>Easier to profile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541731" y="0"/>
            <a:ext cx="2812069" cy="6512892"/>
          </a:xfrm>
          <a:prstGeom prst="rect">
            <a:avLst/>
          </a:prstGeom>
          <a:solidFill>
            <a:srgbClr val="FFFFFF">
              <a:shade val="85000"/>
            </a:srgbClr>
          </a:solidFill>
          <a:ln w="101600" cap="sq">
            <a:solidFill>
              <a:srgbClr val="FDFDFD"/>
            </a:solidFill>
            <a:miter lim="800000"/>
          </a:ln>
          <a:effectLst>
            <a:outerShdw blurRad="57150" dist="37500" dir="7560000" sy="98000" kx="110000" ky="200000" algn="tl" rotWithShape="0">
              <a:srgbClr val="000000">
                <a:alpha val="20000"/>
              </a:srgbClr>
            </a:outerShdw>
          </a:effectLst>
          <a:scene3d>
            <a:camera prst="perspectiveRelaxed">
              <a:rot lat="18960000" lon="0" rev="0"/>
            </a:camera>
            <a:lightRig rig="twoPt" dir="t">
              <a:rot lat="0" lon="0" rev="7200000"/>
            </a:lightRig>
          </a:scene3d>
          <a:sp3d prstMaterial="matte">
            <a:bevelT w="22860" h="12700"/>
            <a:contourClr>
              <a:srgbClr val="FFFFFF"/>
            </a:contourClr>
          </a:sp3d>
        </p:spPr>
      </p:pic>
    </p:spTree>
    <p:extLst>
      <p:ext uri="{BB962C8B-B14F-4D97-AF65-F5344CB8AC3E}">
        <p14:creationId xmlns:p14="http://schemas.microsoft.com/office/powerpoint/2010/main" val="9847165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Minor Changes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Refactoring of </a:t>
            </a:r>
            <a:r>
              <a:rPr lang="en-US" dirty="0" err="1" smtClean="0"/>
              <a:t>CollectionEvents</a:t>
            </a:r>
            <a:r>
              <a:rPr lang="en-US" dirty="0" smtClean="0"/>
              <a:t> (error prone)</a:t>
            </a:r>
          </a:p>
          <a:p>
            <a:r>
              <a:rPr lang="en-US" dirty="0" smtClean="0"/>
              <a:t>New Parameters: </a:t>
            </a:r>
          </a:p>
          <a:p>
            <a:pPr lvl="1"/>
            <a:r>
              <a:rPr lang="en-US" dirty="0" err="1" smtClean="0"/>
              <a:t>ResultParameters</a:t>
            </a:r>
            <a:endParaRPr lang="en-US" dirty="0"/>
          </a:p>
          <a:p>
            <a:pPr lvl="1"/>
            <a:r>
              <a:rPr lang="en-US" dirty="0" err="1" smtClean="0"/>
              <a:t>ProblemParameters</a:t>
            </a:r>
            <a:endParaRPr lang="en-US" dirty="0"/>
          </a:p>
          <a:p>
            <a:pPr lvl="1"/>
            <a:r>
              <a:rPr lang="en-US" dirty="0" err="1" smtClean="0"/>
              <a:t>AlgorithmParameters</a:t>
            </a:r>
            <a:endParaRPr lang="en-US" dirty="0" smtClean="0"/>
          </a:p>
          <a:p>
            <a:r>
              <a:rPr lang="en-US" dirty="0" smtClean="0"/>
              <a:t>Repository Layout</a:t>
            </a:r>
          </a:p>
          <a:p>
            <a:pPr lvl="1"/>
            <a:r>
              <a:rPr lang="en-US" dirty="0" smtClean="0"/>
              <a:t>Easier Branching</a:t>
            </a:r>
          </a:p>
        </p:txBody>
      </p:sp>
    </p:spTree>
    <p:extLst>
      <p:ext uri="{BB962C8B-B14F-4D97-AF65-F5344CB8AC3E}">
        <p14:creationId xmlns:p14="http://schemas.microsoft.com/office/powerpoint/2010/main" val="21635951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Roadmap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2 releases until HL 4.0</a:t>
            </a:r>
          </a:p>
          <a:p>
            <a:pPr lvl="1"/>
            <a:r>
              <a:rPr lang="en-US" dirty="0" smtClean="0"/>
              <a:t>HL 3.3.14 “Unnamed”: begin of March 2016</a:t>
            </a:r>
          </a:p>
          <a:p>
            <a:pPr lvl="1"/>
            <a:r>
              <a:rPr lang="en-US" dirty="0" smtClean="0"/>
              <a:t>HL 3.3.15 “Denver”: begin of July 2016</a:t>
            </a:r>
          </a:p>
          <a:p>
            <a:r>
              <a:rPr lang="en-US" dirty="0" smtClean="0"/>
              <a:t>HL 4.0</a:t>
            </a:r>
          </a:p>
          <a:p>
            <a:pPr lvl="1"/>
            <a:r>
              <a:rPr lang="en-US" dirty="0" smtClean="0"/>
              <a:t>Use summer for finishing 4.0</a:t>
            </a:r>
          </a:p>
          <a:p>
            <a:pPr lvl="1"/>
            <a:r>
              <a:rPr lang="en-US" dirty="0" smtClean="0"/>
              <a:t>Release end of September 2016</a:t>
            </a:r>
          </a:p>
          <a:p>
            <a:r>
              <a:rPr lang="en-US" dirty="0" smtClean="0"/>
              <a:t>Between 3.3.15 and 4.0</a:t>
            </a:r>
          </a:p>
          <a:p>
            <a:pPr lvl="1"/>
            <a:r>
              <a:rPr lang="en-US" dirty="0"/>
              <a:t>Integration of </a:t>
            </a:r>
            <a:r>
              <a:rPr lang="en-US" dirty="0" smtClean="0"/>
              <a:t>new features </a:t>
            </a:r>
            <a:r>
              <a:rPr lang="en-US" dirty="0"/>
              <a:t>into </a:t>
            </a:r>
            <a:r>
              <a:rPr lang="en-US" dirty="0" smtClean="0"/>
              <a:t>trunk</a:t>
            </a:r>
            <a:endParaRPr lang="en-US" dirty="0"/>
          </a:p>
          <a:p>
            <a:pPr lvl="1"/>
            <a:r>
              <a:rPr lang="en-US" dirty="0" smtClean="0"/>
              <a:t>HL3legacy branch</a:t>
            </a:r>
          </a:p>
          <a:p>
            <a:pPr lvl="2"/>
            <a:r>
              <a:rPr lang="en-US" dirty="0" smtClean="0"/>
              <a:t>Last version of trunk before integration</a:t>
            </a:r>
          </a:p>
          <a:p>
            <a:pPr lvl="2"/>
            <a:r>
              <a:rPr lang="en-US" dirty="0" smtClean="0"/>
              <a:t>Will only get </a:t>
            </a:r>
            <a:r>
              <a:rPr lang="en-US" dirty="0" err="1" smtClean="0"/>
              <a:t>bugfixes</a:t>
            </a:r>
            <a:endParaRPr lang="en-US" dirty="0" smtClean="0"/>
          </a:p>
          <a:p>
            <a:pPr lvl="2"/>
            <a:r>
              <a:rPr lang="en-US" dirty="0" smtClean="0"/>
              <a:t>Can be used until trunk settles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0491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HL 4.0 - 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New Persistence</a:t>
            </a:r>
          </a:p>
          <a:p>
            <a:r>
              <a:rPr lang="en-US" dirty="0" smtClean="0"/>
              <a:t>Problem Development</a:t>
            </a:r>
          </a:p>
          <a:p>
            <a:r>
              <a:rPr lang="en-US" dirty="0" smtClean="0"/>
              <a:t>Algorithm Development</a:t>
            </a:r>
          </a:p>
          <a:p>
            <a:r>
              <a:rPr lang="en-US" dirty="0" smtClean="0"/>
              <a:t>Code Organization</a:t>
            </a:r>
          </a:p>
          <a:p>
            <a:r>
              <a:rPr lang="en-US" dirty="0" smtClean="0"/>
              <a:t>Plugin Infrastructure changes</a:t>
            </a:r>
          </a:p>
          <a:p>
            <a:r>
              <a:rPr lang="en-US" dirty="0" smtClean="0"/>
              <a:t>Minor changes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8633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 Persistence (</a:t>
            </a:r>
            <a:r>
              <a:rPr lang="en-US" dirty="0" err="1" smtClean="0"/>
              <a:t>Swagner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330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Development</a:t>
            </a:r>
            <a:endParaRPr lang="en-US" dirty="0"/>
          </a:p>
        </p:txBody>
      </p:sp>
      <p:sp>
        <p:nvSpPr>
          <p:cNvPr id="5" name="Inhaltsplatzhalt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de-DE" dirty="0" smtClean="0"/>
              <a:t>Over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course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HL 3.3 </a:t>
            </a:r>
            <a:r>
              <a:rPr lang="de-DE" dirty="0" err="1" smtClean="0"/>
              <a:t>releases</a:t>
            </a:r>
            <a:endParaRPr lang="de-DE" dirty="0"/>
          </a:p>
          <a:p>
            <a:pPr lvl="1"/>
            <a:r>
              <a:rPr lang="de-DE" dirty="0" err="1" smtClean="0"/>
              <a:t>two</a:t>
            </a:r>
            <a:r>
              <a:rPr lang="de-DE" dirty="0" smtClean="0"/>
              <a:t> </a:t>
            </a:r>
            <a:r>
              <a:rPr lang="de-DE" dirty="0" err="1" smtClean="0"/>
              <a:t>types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„</a:t>
            </a:r>
            <a:r>
              <a:rPr lang="de-DE" dirty="0" err="1" smtClean="0"/>
              <a:t>problems</a:t>
            </a:r>
            <a:r>
              <a:rPr lang="de-DE" dirty="0" smtClean="0"/>
              <a:t>“ </a:t>
            </a:r>
            <a:r>
              <a:rPr lang="de-DE" dirty="0" err="1" smtClean="0"/>
              <a:t>emerged</a:t>
            </a:r>
            <a:endParaRPr lang="de-DE" dirty="0" smtClean="0"/>
          </a:p>
          <a:p>
            <a:pPr lvl="2"/>
            <a:r>
              <a:rPr lang="de-DE" dirty="0" smtClean="0"/>
              <a:t>(</a:t>
            </a:r>
            <a:r>
              <a:rPr lang="de-DE" dirty="0" err="1" smtClean="0"/>
              <a:t>Single|Multi</a:t>
            </a:r>
            <a:r>
              <a:rPr lang="de-DE" dirty="0" smtClean="0"/>
              <a:t>)</a:t>
            </a:r>
            <a:r>
              <a:rPr lang="de-DE" dirty="0" err="1" smtClean="0"/>
              <a:t>ObjectiveHeuristicOptimizationProblem</a:t>
            </a:r>
            <a:endParaRPr lang="de-DE" dirty="0" smtClean="0"/>
          </a:p>
          <a:p>
            <a:pPr lvl="3"/>
            <a:r>
              <a:rPr lang="de-DE" dirty="0" err="1" smtClean="0"/>
              <a:t>Requires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discover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wire</a:t>
            </a:r>
            <a:r>
              <a:rPr lang="de-DE" dirty="0" smtClean="0"/>
              <a:t> all </a:t>
            </a:r>
            <a:r>
              <a:rPr lang="de-DE" dirty="0" err="1" smtClean="0"/>
              <a:t>operators</a:t>
            </a:r>
            <a:r>
              <a:rPr lang="de-DE" dirty="0" smtClean="0"/>
              <a:t>, </a:t>
            </a:r>
            <a:r>
              <a:rPr lang="de-DE" dirty="0" err="1" smtClean="0"/>
              <a:t>evaluators</a:t>
            </a:r>
            <a:r>
              <a:rPr lang="de-DE" dirty="0" smtClean="0"/>
              <a:t>, etc.</a:t>
            </a:r>
          </a:p>
          <a:p>
            <a:pPr lvl="2"/>
            <a:r>
              <a:rPr lang="de-DE" dirty="0" smtClean="0"/>
              <a:t>(</a:t>
            </a:r>
            <a:r>
              <a:rPr lang="de-DE" dirty="0" err="1" smtClean="0"/>
              <a:t>Single|Multi</a:t>
            </a:r>
            <a:r>
              <a:rPr lang="de-DE" dirty="0" smtClean="0"/>
              <a:t>)</a:t>
            </a:r>
            <a:r>
              <a:rPr lang="de-DE" dirty="0" err="1" smtClean="0"/>
              <a:t>ObjectiveBasicProblem</a:t>
            </a:r>
            <a:endParaRPr lang="de-DE" dirty="0" smtClean="0"/>
          </a:p>
          <a:p>
            <a:pPr lvl="3"/>
            <a:r>
              <a:rPr lang="de-DE" dirty="0" err="1"/>
              <a:t>U</a:t>
            </a:r>
            <a:r>
              <a:rPr lang="de-DE" dirty="0" err="1" smtClean="0"/>
              <a:t>ses</a:t>
            </a:r>
            <a:r>
              <a:rPr lang="de-DE" dirty="0" smtClean="0"/>
              <a:t> </a:t>
            </a:r>
            <a:r>
              <a:rPr lang="de-DE" dirty="0" err="1" smtClean="0"/>
              <a:t>encoding</a:t>
            </a:r>
            <a:r>
              <a:rPr lang="de-DE" dirty="0" smtClean="0"/>
              <a:t> </a:t>
            </a:r>
            <a:r>
              <a:rPr lang="de-DE" dirty="0" err="1" smtClean="0"/>
              <a:t>classes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do </a:t>
            </a:r>
            <a:r>
              <a:rPr lang="de-DE" dirty="0" err="1" smtClean="0"/>
              <a:t>most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discovery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wiring</a:t>
            </a:r>
            <a:endParaRPr lang="de-DE" dirty="0" smtClean="0"/>
          </a:p>
          <a:p>
            <a:pPr lvl="3"/>
            <a:r>
              <a:rPr lang="de-DE" dirty="0" err="1" smtClean="0"/>
              <a:t>Specifies</a:t>
            </a:r>
            <a:r>
              <a:rPr lang="de-DE" dirty="0" smtClean="0"/>
              <a:t> </a:t>
            </a:r>
            <a:r>
              <a:rPr lang="de-DE" dirty="0" err="1" smtClean="0"/>
              <a:t>basic</a:t>
            </a:r>
            <a:r>
              <a:rPr lang="de-DE" dirty="0" smtClean="0"/>
              <a:t> </a:t>
            </a:r>
            <a:r>
              <a:rPr lang="de-DE" dirty="0" err="1" smtClean="0"/>
              <a:t>methods</a:t>
            </a:r>
            <a:r>
              <a:rPr lang="de-DE" dirty="0" smtClean="0"/>
              <a:t> (</a:t>
            </a:r>
            <a:r>
              <a:rPr lang="de-DE" dirty="0" err="1" smtClean="0"/>
              <a:t>Evaluate</a:t>
            </a:r>
            <a:r>
              <a:rPr lang="de-DE" dirty="0" smtClean="0"/>
              <a:t>, </a:t>
            </a:r>
            <a:r>
              <a:rPr lang="de-DE" dirty="0" err="1" smtClean="0"/>
              <a:t>Analyze</a:t>
            </a:r>
            <a:r>
              <a:rPr lang="de-DE" dirty="0" smtClean="0"/>
              <a:t>) in </a:t>
            </a:r>
            <a:r>
              <a:rPr lang="de-DE" dirty="0" err="1" smtClean="0"/>
              <a:t>order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avoid</a:t>
            </a:r>
            <a:r>
              <a:rPr lang="de-DE" dirty="0" smtClean="0"/>
              <a:t> </a:t>
            </a:r>
            <a:r>
              <a:rPr lang="de-DE" dirty="0" err="1" smtClean="0"/>
              <a:t>writing</a:t>
            </a:r>
            <a:r>
              <a:rPr lang="de-DE" dirty="0" smtClean="0"/>
              <a:t> </a:t>
            </a:r>
            <a:r>
              <a:rPr lang="de-DE" dirty="0" err="1" smtClean="0"/>
              <a:t>new</a:t>
            </a:r>
            <a:r>
              <a:rPr lang="de-DE" dirty="0" smtClean="0"/>
              <a:t> </a:t>
            </a:r>
            <a:r>
              <a:rPr lang="de-DE" dirty="0" err="1" smtClean="0"/>
              <a:t>operators</a:t>
            </a:r>
            <a:endParaRPr lang="de-DE" dirty="0" smtClean="0"/>
          </a:p>
          <a:p>
            <a:pPr lvl="1"/>
            <a:r>
              <a:rPr lang="de-DE" dirty="0" err="1" smtClean="0"/>
              <a:t>two</a:t>
            </a:r>
            <a:r>
              <a:rPr lang="de-DE" dirty="0" smtClean="0"/>
              <a:t> </a:t>
            </a:r>
            <a:r>
              <a:rPr lang="de-DE" dirty="0" err="1" smtClean="0"/>
              <a:t>types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algorithms</a:t>
            </a:r>
            <a:r>
              <a:rPr lang="de-DE" dirty="0" smtClean="0"/>
              <a:t> </a:t>
            </a:r>
            <a:r>
              <a:rPr lang="de-DE" dirty="0" err="1" smtClean="0"/>
              <a:t>emerged</a:t>
            </a:r>
            <a:endParaRPr lang="de-DE" dirty="0" smtClean="0"/>
          </a:p>
          <a:p>
            <a:pPr lvl="2"/>
            <a:r>
              <a:rPr lang="de-DE" dirty="0" err="1" smtClean="0"/>
              <a:t>EngineAlgorithm</a:t>
            </a:r>
            <a:endParaRPr lang="de-DE" dirty="0" smtClean="0"/>
          </a:p>
          <a:p>
            <a:pPr lvl="3"/>
            <a:r>
              <a:rPr lang="de-DE" dirty="0" err="1" smtClean="0"/>
              <a:t>Requires</a:t>
            </a:r>
            <a:r>
              <a:rPr lang="de-DE" dirty="0" smtClean="0"/>
              <a:t> </a:t>
            </a:r>
            <a:r>
              <a:rPr lang="de-DE" dirty="0" err="1" smtClean="0"/>
              <a:t>modeling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algorithm</a:t>
            </a:r>
            <a:r>
              <a:rPr lang="de-DE" dirty="0" smtClean="0"/>
              <a:t> </a:t>
            </a:r>
            <a:r>
              <a:rPr lang="de-DE" dirty="0" err="1" smtClean="0"/>
              <a:t>as</a:t>
            </a:r>
            <a:r>
              <a:rPr lang="de-DE" dirty="0" smtClean="0"/>
              <a:t> an </a:t>
            </a:r>
            <a:r>
              <a:rPr lang="de-DE" dirty="0" err="1" smtClean="0"/>
              <a:t>operator</a:t>
            </a:r>
            <a:r>
              <a:rPr lang="de-DE" dirty="0" smtClean="0"/>
              <a:t> </a:t>
            </a:r>
            <a:r>
              <a:rPr lang="de-DE" dirty="0" err="1" smtClean="0"/>
              <a:t>graph</a:t>
            </a:r>
            <a:endParaRPr lang="de-DE" dirty="0" smtClean="0"/>
          </a:p>
          <a:p>
            <a:pPr lvl="2"/>
            <a:r>
              <a:rPr lang="de-DE" dirty="0" err="1" smtClean="0"/>
              <a:t>BasicAlgorithm</a:t>
            </a:r>
            <a:endParaRPr lang="de-DE" dirty="0" smtClean="0"/>
          </a:p>
          <a:p>
            <a:pPr lvl="3"/>
            <a:r>
              <a:rPr lang="de-DE" dirty="0" err="1" smtClean="0"/>
              <a:t>Describes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algorithm</a:t>
            </a:r>
            <a:r>
              <a:rPr lang="de-DE" dirty="0" smtClean="0"/>
              <a:t> in </a:t>
            </a:r>
            <a:r>
              <a:rPr lang="de-DE" dirty="0" err="1" smtClean="0"/>
              <a:t>terms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pure C# </a:t>
            </a:r>
            <a:r>
              <a:rPr lang="de-DE" dirty="0" err="1" smtClean="0"/>
              <a:t>code</a:t>
            </a:r>
            <a:endParaRPr lang="de-DE" dirty="0" smtClean="0"/>
          </a:p>
          <a:p>
            <a:pPr lvl="3"/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instance</a:t>
            </a:r>
            <a:r>
              <a:rPr lang="de-DE" dirty="0" smtClean="0"/>
              <a:t>, </a:t>
            </a:r>
            <a:r>
              <a:rPr lang="de-DE" dirty="0" err="1" smtClean="0"/>
              <a:t>Brian‘s</a:t>
            </a:r>
            <a:r>
              <a:rPr lang="de-DE" dirty="0" smtClean="0"/>
              <a:t> P3 </a:t>
            </a:r>
            <a:r>
              <a:rPr lang="de-DE" dirty="0" err="1" smtClean="0"/>
              <a:t>algorithm</a:t>
            </a:r>
            <a:r>
              <a:rPr lang="de-DE" dirty="0" smtClean="0"/>
              <a:t> </a:t>
            </a:r>
            <a:r>
              <a:rPr lang="de-DE" dirty="0" err="1" smtClean="0"/>
              <a:t>is</a:t>
            </a:r>
            <a:r>
              <a:rPr lang="de-DE" dirty="0" smtClean="0"/>
              <a:t> such a </a:t>
            </a:r>
            <a:r>
              <a:rPr lang="de-DE" dirty="0" err="1" smtClean="0"/>
              <a:t>BasicAlgorithm</a:t>
            </a:r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868212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Shortcomings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e-DE" dirty="0"/>
              <a:t>Not all </a:t>
            </a:r>
            <a:r>
              <a:rPr lang="de-DE" dirty="0" err="1"/>
              <a:t>algorithms</a:t>
            </a:r>
            <a:r>
              <a:rPr lang="de-DE" dirty="0"/>
              <a:t> </a:t>
            </a:r>
            <a:r>
              <a:rPr lang="de-DE" dirty="0" err="1"/>
              <a:t>are</a:t>
            </a:r>
            <a:r>
              <a:rPr lang="de-DE" dirty="0"/>
              <a:t> </a:t>
            </a:r>
            <a:r>
              <a:rPr lang="de-DE" dirty="0" err="1"/>
              <a:t>compatible</a:t>
            </a:r>
            <a:r>
              <a:rPr lang="de-DE" dirty="0"/>
              <a:t> </a:t>
            </a:r>
            <a:r>
              <a:rPr lang="de-DE" dirty="0" err="1"/>
              <a:t>with</a:t>
            </a:r>
            <a:r>
              <a:rPr lang="de-DE" dirty="0"/>
              <a:t> </a:t>
            </a:r>
            <a:r>
              <a:rPr lang="de-DE" dirty="0" err="1"/>
              <a:t>both</a:t>
            </a:r>
            <a:r>
              <a:rPr lang="de-DE" dirty="0"/>
              <a:t> </a:t>
            </a:r>
            <a:r>
              <a:rPr lang="de-DE" dirty="0" err="1"/>
              <a:t>problem</a:t>
            </a:r>
            <a:r>
              <a:rPr lang="de-DE" dirty="0"/>
              <a:t> </a:t>
            </a:r>
            <a:r>
              <a:rPr lang="de-DE" dirty="0" err="1"/>
              <a:t>types</a:t>
            </a:r>
            <a:endParaRPr lang="de-DE" dirty="0"/>
          </a:p>
          <a:p>
            <a:pPr lvl="1"/>
            <a:r>
              <a:rPr lang="de-DE" dirty="0" err="1"/>
              <a:t>For</a:t>
            </a:r>
            <a:r>
              <a:rPr lang="de-DE" dirty="0"/>
              <a:t> </a:t>
            </a:r>
            <a:r>
              <a:rPr lang="de-DE" dirty="0" err="1"/>
              <a:t>instance</a:t>
            </a:r>
            <a:r>
              <a:rPr lang="de-DE" dirty="0"/>
              <a:t>, </a:t>
            </a:r>
            <a:r>
              <a:rPr lang="de-DE" dirty="0" err="1"/>
              <a:t>we</a:t>
            </a:r>
            <a:r>
              <a:rPr lang="de-DE" dirty="0"/>
              <a:t> </a:t>
            </a:r>
            <a:r>
              <a:rPr lang="de-DE" dirty="0" err="1"/>
              <a:t>cannot</a:t>
            </a:r>
            <a:r>
              <a:rPr lang="de-DE" dirty="0"/>
              <a:t> </a:t>
            </a:r>
            <a:r>
              <a:rPr lang="de-DE" dirty="0" err="1"/>
              <a:t>apply</a:t>
            </a:r>
            <a:r>
              <a:rPr lang="de-DE" dirty="0"/>
              <a:t> P3 on </a:t>
            </a:r>
            <a:r>
              <a:rPr lang="de-DE" dirty="0" err="1" smtClean="0"/>
              <a:t>HeuristicOptimizationProblems</a:t>
            </a:r>
            <a:endParaRPr lang="de-DE" dirty="0"/>
          </a:p>
          <a:p>
            <a:pPr lvl="1"/>
            <a:r>
              <a:rPr lang="de-DE" dirty="0" err="1"/>
              <a:t>We</a:t>
            </a:r>
            <a:r>
              <a:rPr lang="de-DE" dirty="0"/>
              <a:t> also </a:t>
            </a:r>
            <a:r>
              <a:rPr lang="de-DE" dirty="0" err="1"/>
              <a:t>cannot</a:t>
            </a:r>
            <a:r>
              <a:rPr lang="de-DE" dirty="0"/>
              <a:t> </a:t>
            </a:r>
            <a:r>
              <a:rPr lang="de-DE" dirty="0" err="1"/>
              <a:t>apply</a:t>
            </a:r>
            <a:r>
              <a:rPr lang="de-DE" dirty="0"/>
              <a:t> P3 on all </a:t>
            </a:r>
            <a:r>
              <a:rPr lang="de-DE" dirty="0" err="1" smtClean="0"/>
              <a:t>BasicProblems</a:t>
            </a:r>
            <a:r>
              <a:rPr lang="de-DE" dirty="0" smtClean="0"/>
              <a:t> </a:t>
            </a:r>
            <a:r>
              <a:rPr lang="de-DE" dirty="0"/>
              <a:t>(e.g. </a:t>
            </a:r>
            <a:r>
              <a:rPr lang="de-DE" dirty="0" err="1"/>
              <a:t>programmable</a:t>
            </a:r>
            <a:r>
              <a:rPr lang="de-DE" dirty="0"/>
              <a:t>/</a:t>
            </a:r>
            <a:r>
              <a:rPr lang="de-DE" dirty="0" err="1"/>
              <a:t>external</a:t>
            </a:r>
            <a:r>
              <a:rPr lang="de-DE" dirty="0"/>
              <a:t> </a:t>
            </a:r>
            <a:r>
              <a:rPr lang="de-DE" dirty="0" err="1"/>
              <a:t>evaluation</a:t>
            </a:r>
            <a:r>
              <a:rPr lang="de-DE" dirty="0"/>
              <a:t> </a:t>
            </a:r>
            <a:r>
              <a:rPr lang="de-DE" dirty="0" err="1"/>
              <a:t>that</a:t>
            </a:r>
            <a:r>
              <a:rPr lang="de-DE" dirty="0"/>
              <a:t> </a:t>
            </a:r>
            <a:r>
              <a:rPr lang="de-DE" dirty="0" err="1"/>
              <a:t>make</a:t>
            </a:r>
            <a:r>
              <a:rPr lang="de-DE" dirty="0"/>
              <a:t> </a:t>
            </a:r>
            <a:r>
              <a:rPr lang="de-DE" dirty="0" err="1"/>
              <a:t>use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only</a:t>
            </a:r>
            <a:r>
              <a:rPr lang="de-DE" dirty="0"/>
              <a:t> </a:t>
            </a:r>
            <a:r>
              <a:rPr lang="de-DE" dirty="0" err="1"/>
              <a:t>the</a:t>
            </a:r>
            <a:r>
              <a:rPr lang="de-DE" dirty="0"/>
              <a:t> </a:t>
            </a:r>
            <a:r>
              <a:rPr lang="de-DE" dirty="0" err="1"/>
              <a:t>BinaryVectorEncoding</a:t>
            </a:r>
            <a:r>
              <a:rPr lang="de-DE" dirty="0" smtClean="0"/>
              <a:t>)</a:t>
            </a:r>
          </a:p>
          <a:p>
            <a:pPr lvl="1"/>
            <a:endParaRPr lang="de-DE" dirty="0" smtClean="0"/>
          </a:p>
          <a:p>
            <a:r>
              <a:rPr lang="de-DE" dirty="0" smtClean="0"/>
              <a:t>Multiple </a:t>
            </a:r>
            <a:r>
              <a:rPr lang="de-DE" dirty="0" err="1" smtClean="0"/>
              <a:t>ways</a:t>
            </a:r>
            <a:r>
              <a:rPr lang="de-DE" dirty="0" smtClean="0"/>
              <a:t> </a:t>
            </a:r>
            <a:r>
              <a:rPr lang="de-DE" dirty="0" err="1" smtClean="0"/>
              <a:t>of</a:t>
            </a:r>
            <a:r>
              <a:rPr lang="de-DE" dirty="0" smtClean="0"/>
              <a:t> </a:t>
            </a:r>
            <a:r>
              <a:rPr lang="de-DE" dirty="0" err="1" smtClean="0"/>
              <a:t>implementing</a:t>
            </a:r>
            <a:r>
              <a:rPr lang="de-DE" dirty="0" smtClean="0"/>
              <a:t> a </a:t>
            </a:r>
            <a:r>
              <a:rPr lang="de-DE" dirty="0" err="1" smtClean="0"/>
              <a:t>problem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</a:t>
            </a:r>
            <a:r>
              <a:rPr lang="de-DE" dirty="0" err="1" smtClean="0"/>
              <a:t>confusing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</a:t>
            </a:r>
            <a:r>
              <a:rPr lang="de-DE" dirty="0" err="1" smtClean="0"/>
              <a:t>BasicProblem</a:t>
            </a:r>
            <a:r>
              <a:rPr lang="de-DE" dirty="0" smtClean="0"/>
              <a:t> </a:t>
            </a:r>
            <a:r>
              <a:rPr lang="de-DE" dirty="0" err="1" smtClean="0"/>
              <a:t>is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more</a:t>
            </a:r>
            <a:r>
              <a:rPr lang="de-DE" dirty="0" smtClean="0"/>
              <a:t> user-</a:t>
            </a:r>
            <a:r>
              <a:rPr lang="de-DE" dirty="0" err="1" smtClean="0"/>
              <a:t>friendly</a:t>
            </a:r>
            <a:r>
              <a:rPr lang="de-DE" dirty="0" smtClean="0"/>
              <a:t> </a:t>
            </a:r>
            <a:r>
              <a:rPr lang="de-DE" dirty="0" err="1" smtClean="0"/>
              <a:t>approach</a:t>
            </a:r>
            <a:endParaRPr lang="de-DE" dirty="0" smtClean="0"/>
          </a:p>
          <a:p>
            <a:endParaRPr lang="de-DE" dirty="0"/>
          </a:p>
          <a:p>
            <a:r>
              <a:rPr lang="de-DE" dirty="0" err="1"/>
              <a:t>We</a:t>
            </a:r>
            <a:r>
              <a:rPr lang="de-DE" dirty="0"/>
              <a:t> do not </a:t>
            </a:r>
            <a:r>
              <a:rPr lang="de-DE" dirty="0" err="1"/>
              <a:t>have</a:t>
            </a:r>
            <a:r>
              <a:rPr lang="de-DE" dirty="0"/>
              <a:t> </a:t>
            </a:r>
            <a:r>
              <a:rPr lang="de-DE" dirty="0" err="1"/>
              <a:t>any</a:t>
            </a:r>
            <a:r>
              <a:rPr lang="de-DE" dirty="0"/>
              <a:t> </a:t>
            </a:r>
            <a:r>
              <a:rPr lang="de-DE" dirty="0" err="1"/>
              <a:t>semantic</a:t>
            </a:r>
            <a:r>
              <a:rPr lang="de-DE" dirty="0"/>
              <a:t> </a:t>
            </a:r>
            <a:r>
              <a:rPr lang="de-DE" dirty="0" err="1"/>
              <a:t>attachment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variables </a:t>
            </a:r>
            <a:r>
              <a:rPr lang="de-DE" dirty="0" err="1"/>
              <a:t>that</a:t>
            </a:r>
            <a:r>
              <a:rPr lang="de-DE" dirty="0"/>
              <a:t> </a:t>
            </a:r>
            <a:r>
              <a:rPr lang="de-DE" dirty="0" err="1"/>
              <a:t>are</a:t>
            </a:r>
            <a:r>
              <a:rPr lang="de-DE" dirty="0"/>
              <a:t> </a:t>
            </a:r>
            <a:r>
              <a:rPr lang="de-DE" dirty="0" err="1"/>
              <a:t>considered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encode</a:t>
            </a:r>
            <a:r>
              <a:rPr lang="de-DE" dirty="0"/>
              <a:t> a </a:t>
            </a:r>
            <a:r>
              <a:rPr lang="de-DE" dirty="0" err="1"/>
              <a:t>solution</a:t>
            </a:r>
            <a:endParaRPr lang="de-DE" dirty="0"/>
          </a:p>
          <a:p>
            <a:pPr lvl="1"/>
            <a:r>
              <a:rPr lang="de-DE" dirty="0" err="1"/>
              <a:t>For</a:t>
            </a:r>
            <a:r>
              <a:rPr lang="de-DE" dirty="0"/>
              <a:t> </a:t>
            </a:r>
            <a:r>
              <a:rPr lang="de-DE" dirty="0" err="1"/>
              <a:t>instance</a:t>
            </a:r>
            <a:r>
              <a:rPr lang="de-DE" dirty="0"/>
              <a:t>, </a:t>
            </a:r>
            <a:r>
              <a:rPr lang="de-DE" dirty="0" err="1"/>
              <a:t>generic</a:t>
            </a:r>
            <a:r>
              <a:rPr lang="de-DE" dirty="0"/>
              <a:t> </a:t>
            </a:r>
            <a:r>
              <a:rPr lang="de-DE" dirty="0" err="1"/>
              <a:t>operators</a:t>
            </a:r>
            <a:r>
              <a:rPr lang="de-DE" dirty="0"/>
              <a:t>, such </a:t>
            </a:r>
            <a:r>
              <a:rPr lang="de-DE" dirty="0" err="1"/>
              <a:t>as</a:t>
            </a:r>
            <a:r>
              <a:rPr lang="de-DE" dirty="0"/>
              <a:t> </a:t>
            </a:r>
            <a:r>
              <a:rPr lang="de-DE" dirty="0" err="1"/>
              <a:t>DiversityAnalyzers</a:t>
            </a:r>
            <a:r>
              <a:rPr lang="de-DE" dirty="0"/>
              <a:t> </a:t>
            </a:r>
            <a:r>
              <a:rPr lang="de-DE" dirty="0" err="1"/>
              <a:t>are</a:t>
            </a:r>
            <a:r>
              <a:rPr lang="de-DE" dirty="0"/>
              <a:t> </a:t>
            </a:r>
            <a:r>
              <a:rPr lang="de-DE" dirty="0" err="1"/>
              <a:t>cumbersome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implement</a:t>
            </a:r>
            <a:endParaRPr lang="de-DE" dirty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4152021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Individual will </a:t>
            </a:r>
            <a:r>
              <a:rPr lang="de-DE" dirty="0" err="1" smtClean="0"/>
              <a:t>be</a:t>
            </a:r>
            <a:r>
              <a:rPr lang="de-DE" dirty="0" smtClean="0"/>
              <a:t> </a:t>
            </a:r>
            <a:r>
              <a:rPr lang="de-DE" dirty="0" err="1" smtClean="0"/>
              <a:t>replaced</a:t>
            </a:r>
            <a:endParaRPr lang="de-DE" dirty="0"/>
          </a:p>
        </p:txBody>
      </p:sp>
      <p:sp>
        <p:nvSpPr>
          <p:cNvPr id="7" name="Textplatzhalt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err="1" smtClean="0"/>
              <a:t>HeuristicLab</a:t>
            </a:r>
            <a:r>
              <a:rPr lang="de-DE" dirty="0" smtClean="0"/>
              <a:t> 3.3</a:t>
            </a:r>
            <a:endParaRPr lang="de-DE" dirty="0"/>
          </a:p>
        </p:txBody>
      </p:sp>
      <p:sp>
        <p:nvSpPr>
          <p:cNvPr id="8" name="Inhaltsplatzhalter 7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4027530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class</a:t>
            </a:r>
            <a:r>
              <a:rPr lang="de-DE" sz="1000" dirty="0" smtClean="0"/>
              <a:t> </a:t>
            </a:r>
            <a:r>
              <a:rPr lang="de-DE" sz="1000" dirty="0" err="1" smtClean="0"/>
              <a:t>CompiledSingleObjectiveProblemDefinition</a:t>
            </a:r>
            <a:r>
              <a:rPr lang="de-DE" sz="1000" dirty="0" smtClean="0"/>
              <a:t> : </a:t>
            </a:r>
            <a:r>
              <a:rPr lang="de-DE" sz="1000" dirty="0" err="1" smtClean="0"/>
              <a:t>CompiledProblemDefinition</a:t>
            </a:r>
            <a:r>
              <a:rPr lang="de-DE" sz="1000" dirty="0" smtClean="0"/>
              <a:t>, </a:t>
            </a:r>
            <a:r>
              <a:rPr lang="de-DE" sz="1000" dirty="0" err="1" smtClean="0"/>
              <a:t>ISingleObjectiveProblemDefinition</a:t>
            </a:r>
            <a:r>
              <a:rPr lang="de-DE" sz="1000" dirty="0" smtClean="0"/>
              <a:t> {</a:t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bool</a:t>
            </a:r>
            <a:r>
              <a:rPr lang="de-DE" sz="1000" dirty="0" smtClean="0"/>
              <a:t> </a:t>
            </a:r>
            <a:r>
              <a:rPr lang="de-DE" sz="1000" dirty="0" err="1" smtClean="0"/>
              <a:t>Maximization</a:t>
            </a:r>
            <a:r>
              <a:rPr lang="de-DE" sz="1000" dirty="0" smtClean="0"/>
              <a:t> { </a:t>
            </a:r>
            <a:r>
              <a:rPr lang="de-DE" sz="1000" dirty="0" err="1" smtClean="0">
                <a:solidFill>
                  <a:srgbClr val="8B4513"/>
                </a:solidFill>
                <a:effectLst/>
              </a:rPr>
              <a:t>get</a:t>
            </a:r>
            <a:r>
              <a:rPr lang="de-DE" sz="1000" dirty="0" smtClean="0"/>
              <a:t> { 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false</a:t>
            </a:r>
            <a:r>
              <a:rPr lang="de-DE" sz="1000" dirty="0" smtClean="0"/>
              <a:t>; }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void</a:t>
            </a:r>
            <a:r>
              <a:rPr lang="de-DE" sz="1000" dirty="0" smtClean="0"/>
              <a:t> </a:t>
            </a:r>
            <a:r>
              <a:rPr lang="de-DE" sz="1000" dirty="0" smtClean="0">
                <a:solidFill>
                  <a:srgbClr val="191970"/>
                </a:solidFill>
                <a:effectLst/>
              </a:rPr>
              <a:t>Initialize</a:t>
            </a:r>
            <a:r>
              <a:rPr lang="de-DE" sz="1000" dirty="0" smtClean="0"/>
              <a:t>() {</a:t>
            </a:r>
            <a:br>
              <a:rPr lang="de-DE" sz="1000" dirty="0" smtClean="0"/>
            </a:br>
            <a:r>
              <a:rPr lang="de-DE" sz="1000" dirty="0" smtClean="0"/>
              <a:t>      Encoding = 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new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RealVectorEncoding</a:t>
            </a:r>
            <a:r>
              <a:rPr lang="de-DE" sz="1000" dirty="0" smtClean="0"/>
              <a:t>(</a:t>
            </a:r>
            <a:r>
              <a:rPr lang="de-DE" sz="1000" dirty="0" smtClean="0">
                <a:solidFill>
                  <a:srgbClr val="0000FF"/>
                </a:solidFill>
                <a:effectLst/>
              </a:rPr>
              <a:t>"r"</a:t>
            </a:r>
            <a:r>
              <a:rPr lang="de-DE" sz="1000" dirty="0" smtClean="0"/>
              <a:t>, </a:t>
            </a:r>
            <a:r>
              <a:rPr lang="de-DE" sz="1000" dirty="0" err="1" smtClean="0"/>
              <a:t>length</a:t>
            </a:r>
            <a:r>
              <a:rPr lang="de-DE" sz="1000" dirty="0" smtClean="0"/>
              <a:t>: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5</a:t>
            </a:r>
            <a:r>
              <a:rPr lang="de-DE" sz="1000" dirty="0" smtClean="0"/>
              <a:t>, min: -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1.0</a:t>
            </a:r>
            <a:r>
              <a:rPr lang="de-DE" sz="1000" dirty="0" smtClean="0"/>
              <a:t>, </a:t>
            </a:r>
            <a:r>
              <a:rPr lang="de-DE" sz="1000" dirty="0" err="1" smtClean="0"/>
              <a:t>max</a:t>
            </a:r>
            <a:r>
              <a:rPr lang="de-DE" sz="1000" dirty="0" smtClean="0"/>
              <a:t>: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1.0</a:t>
            </a:r>
            <a:r>
              <a:rPr lang="de-DE" sz="1000" dirty="0" smtClean="0"/>
              <a:t>);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smtClean="0">
                <a:solidFill>
                  <a:srgbClr val="FF0000"/>
                </a:solidFill>
                <a:effectLst/>
              </a:rPr>
              <a:t>double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Evaluate</a:t>
            </a:r>
            <a:r>
              <a:rPr lang="de-DE" sz="1000" dirty="0" smtClean="0"/>
              <a:t>(</a:t>
            </a:r>
            <a:r>
              <a:rPr lang="de-DE" sz="1000" b="1" dirty="0" smtClean="0"/>
              <a:t>Individual</a:t>
            </a:r>
            <a:r>
              <a:rPr lang="de-DE" sz="1000" dirty="0" smtClean="0"/>
              <a:t> </a:t>
            </a:r>
            <a:r>
              <a:rPr lang="de-DE" sz="1000" dirty="0" err="1" smtClean="0"/>
              <a:t>individual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quality</a:t>
            </a:r>
            <a:r>
              <a:rPr lang="de-DE" sz="1000" dirty="0" smtClean="0"/>
              <a:t> =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0.0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/>
              <a:t>quality</a:t>
            </a:r>
            <a:r>
              <a:rPr lang="de-DE" sz="1000" dirty="0" smtClean="0"/>
              <a:t> = </a:t>
            </a:r>
            <a:r>
              <a:rPr lang="de-DE" sz="1000" b="1" dirty="0" err="1" smtClean="0"/>
              <a:t>individual.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RealVector</a:t>
            </a:r>
            <a:r>
              <a:rPr lang="de-DE" sz="1000" b="1" dirty="0" smtClean="0"/>
              <a:t>(</a:t>
            </a:r>
            <a:r>
              <a:rPr lang="de-DE" sz="1000" b="1" dirty="0" smtClean="0">
                <a:solidFill>
                  <a:srgbClr val="0000FF"/>
                </a:solidFill>
                <a:effectLst/>
              </a:rPr>
              <a:t>"r"</a:t>
            </a:r>
            <a:r>
              <a:rPr lang="de-DE" sz="1000" b="1" dirty="0" smtClean="0"/>
              <a:t>)</a:t>
            </a:r>
            <a:r>
              <a:rPr lang="de-DE" sz="1000" dirty="0" smtClean="0"/>
              <a:t>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Sum</a:t>
            </a:r>
            <a:r>
              <a:rPr lang="de-DE" sz="1000" dirty="0" smtClean="0"/>
              <a:t>(x =&gt; x * x);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/>
              <a:t>quality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void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Analyze</a:t>
            </a:r>
            <a:r>
              <a:rPr lang="de-DE" sz="1000" dirty="0" smtClean="0"/>
              <a:t>(</a:t>
            </a:r>
            <a:r>
              <a:rPr lang="de-DE" sz="1000" b="1" dirty="0" smtClean="0"/>
              <a:t>Individual</a:t>
            </a:r>
            <a:r>
              <a:rPr lang="de-DE" sz="1000" dirty="0" smtClean="0"/>
              <a:t>[] </a:t>
            </a:r>
            <a:r>
              <a:rPr lang="de-DE" sz="1000" dirty="0" err="1" smtClean="0"/>
              <a:t>individuals</a:t>
            </a:r>
            <a:r>
              <a:rPr lang="de-DE" sz="1000" dirty="0" smtClean="0"/>
              <a:t>, </a:t>
            </a:r>
            <a:r>
              <a:rPr lang="de-DE" sz="1000" dirty="0" smtClean="0">
                <a:solidFill>
                  <a:srgbClr val="FF0000"/>
                </a:solidFill>
                <a:effectLst/>
              </a:rPr>
              <a:t>double</a:t>
            </a:r>
            <a:r>
              <a:rPr lang="de-DE" sz="1000" dirty="0" smtClean="0"/>
              <a:t>[] </a:t>
            </a:r>
            <a:r>
              <a:rPr lang="de-DE" sz="1000" dirty="0" err="1" smtClean="0"/>
              <a:t>qualities</a:t>
            </a:r>
            <a:r>
              <a:rPr lang="de-DE" sz="1000" dirty="0" smtClean="0"/>
              <a:t>, </a:t>
            </a:r>
            <a:r>
              <a:rPr lang="de-DE" sz="1000" dirty="0" err="1" smtClean="0"/>
              <a:t>ResultCollection</a:t>
            </a:r>
            <a:r>
              <a:rPr lang="de-DE" sz="1000" dirty="0" smtClean="0"/>
              <a:t> </a:t>
            </a:r>
            <a:r>
              <a:rPr lang="de-DE" sz="1000" dirty="0" err="1" smtClean="0"/>
              <a:t>results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/>
              <a:t>IEnumerable</a:t>
            </a:r>
            <a:r>
              <a:rPr lang="de-DE" sz="1000" dirty="0" smtClean="0"/>
              <a:t>&lt;</a:t>
            </a:r>
            <a:r>
              <a:rPr lang="de-DE" sz="1000" b="1" dirty="0" smtClean="0"/>
              <a:t>Individual</a:t>
            </a:r>
            <a:r>
              <a:rPr lang="de-DE" sz="1000" dirty="0" smtClean="0"/>
              <a:t>&gt;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GetNeighbors</a:t>
            </a:r>
            <a:r>
              <a:rPr lang="de-DE" sz="1000" dirty="0" smtClean="0"/>
              <a:t>(</a:t>
            </a:r>
            <a:r>
              <a:rPr lang="de-DE" sz="1000" b="1" dirty="0" smtClean="0"/>
              <a:t>Individual</a:t>
            </a:r>
            <a:r>
              <a:rPr lang="de-DE" sz="1000" dirty="0" smtClean="0"/>
              <a:t> </a:t>
            </a:r>
            <a:r>
              <a:rPr lang="de-DE" sz="1000" dirty="0" err="1" smtClean="0"/>
              <a:t>individual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while</a:t>
            </a:r>
            <a:r>
              <a:rPr lang="de-DE" sz="1000" dirty="0" smtClean="0"/>
              <a:t> (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true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 = </a:t>
            </a:r>
            <a:r>
              <a:rPr lang="de-DE" sz="1000" b="1" dirty="0" err="1" smtClean="0"/>
              <a:t>individual.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Copy</a:t>
            </a:r>
            <a:r>
              <a:rPr lang="de-DE" sz="1000" b="1" dirty="0" smtClean="0"/>
              <a:t>()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index</a:t>
            </a:r>
            <a:r>
              <a:rPr lang="de-DE" sz="1000" dirty="0" smtClean="0"/>
              <a:t> = </a:t>
            </a:r>
            <a:r>
              <a:rPr lang="de-DE" sz="1000" dirty="0" err="1" smtClean="0"/>
              <a:t>random.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Next</a:t>
            </a:r>
            <a:r>
              <a:rPr lang="de-DE" sz="1000" dirty="0" smtClean="0"/>
              <a:t>(</a:t>
            </a:r>
            <a:r>
              <a:rPr lang="de-DE" sz="1000" b="1" dirty="0" err="1" smtClean="0"/>
              <a:t>neighbor.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RealVector</a:t>
            </a:r>
            <a:r>
              <a:rPr lang="de-DE" sz="1000" b="1" dirty="0" smtClean="0"/>
              <a:t>(</a:t>
            </a:r>
            <a:r>
              <a:rPr lang="de-DE" sz="1000" b="1" dirty="0" smtClean="0">
                <a:solidFill>
                  <a:srgbClr val="0000FF"/>
                </a:solidFill>
                <a:effectLst/>
              </a:rPr>
              <a:t>"r"</a:t>
            </a:r>
            <a:r>
              <a:rPr lang="de-DE" sz="1000" b="1" dirty="0" smtClean="0"/>
              <a:t>)</a:t>
            </a:r>
            <a:r>
              <a:rPr lang="de-DE" sz="1000" dirty="0" smtClean="0"/>
              <a:t>.</a:t>
            </a:r>
            <a:r>
              <a:rPr lang="de-DE" sz="1000" dirty="0" err="1" smtClean="0"/>
              <a:t>Length</a:t>
            </a:r>
            <a:r>
              <a:rPr lang="de-DE" sz="1000" dirty="0" smtClean="0"/>
              <a:t>);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b="1" dirty="0" err="1" smtClean="0"/>
              <a:t>neighbor.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RealVector</a:t>
            </a:r>
            <a:r>
              <a:rPr lang="de-DE" sz="1000" b="1" dirty="0" smtClean="0"/>
              <a:t>(</a:t>
            </a:r>
            <a:r>
              <a:rPr lang="de-DE" sz="1000" b="1" dirty="0" smtClean="0">
                <a:solidFill>
                  <a:srgbClr val="0000FF"/>
                </a:solidFill>
                <a:effectLst/>
              </a:rPr>
              <a:t>"r"</a:t>
            </a:r>
            <a:r>
              <a:rPr lang="de-DE" sz="1000" b="1" dirty="0" smtClean="0"/>
              <a:t>)</a:t>
            </a:r>
            <a:r>
              <a:rPr lang="de-DE" sz="1000" dirty="0" smtClean="0"/>
              <a:t>[</a:t>
            </a:r>
            <a:r>
              <a:rPr lang="de-DE" sz="1000" dirty="0" err="1" smtClean="0"/>
              <a:t>index</a:t>
            </a:r>
            <a:r>
              <a:rPr lang="de-DE" sz="1000" dirty="0" smtClean="0"/>
              <a:t>] +=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2</a:t>
            </a:r>
            <a:r>
              <a:rPr lang="de-DE" sz="1000" dirty="0" smtClean="0"/>
              <a:t> * </a:t>
            </a:r>
            <a:r>
              <a:rPr lang="de-DE" sz="1000" dirty="0" err="1" smtClean="0"/>
              <a:t>random.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NextDouble</a:t>
            </a:r>
            <a:r>
              <a:rPr lang="de-DE" sz="1000" dirty="0" smtClean="0"/>
              <a:t>() -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1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yield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}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>  }</a:t>
            </a:r>
            <a:endParaRPr lang="de-DE" sz="1000" dirty="0"/>
          </a:p>
        </p:txBody>
      </p:sp>
      <p:sp>
        <p:nvSpPr>
          <p:cNvPr id="9" name="Textplatzhalter 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de-DE" dirty="0" err="1" smtClean="0"/>
              <a:t>HeuristicLab</a:t>
            </a:r>
            <a:r>
              <a:rPr lang="de-DE" dirty="0" smtClean="0"/>
              <a:t> 4.0</a:t>
            </a:r>
            <a:endParaRPr lang="de-DE" dirty="0"/>
          </a:p>
        </p:txBody>
      </p:sp>
      <p:sp>
        <p:nvSpPr>
          <p:cNvPr id="10" name="Inhaltsplatzhalter 9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4027530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class</a:t>
            </a:r>
            <a:r>
              <a:rPr lang="de-DE" sz="1000" dirty="0" smtClean="0"/>
              <a:t> </a:t>
            </a:r>
            <a:r>
              <a:rPr lang="de-DE" sz="1000" dirty="0" err="1" smtClean="0"/>
              <a:t>CompiledSingleObjectiveProblemDefinition</a:t>
            </a:r>
            <a:r>
              <a:rPr lang="de-DE" sz="1000" dirty="0" smtClean="0"/>
              <a:t> : </a:t>
            </a:r>
            <a:r>
              <a:rPr lang="de-DE" sz="1000" dirty="0" err="1" smtClean="0"/>
              <a:t>CompiledSingleObjectiveProblemDefinition</a:t>
            </a:r>
            <a:r>
              <a:rPr lang="de-DE" sz="1000" b="1" dirty="0" smtClean="0"/>
              <a:t>&lt;</a:t>
            </a:r>
            <a:r>
              <a:rPr lang="de-DE" sz="1000" b="1" dirty="0" err="1" smtClean="0"/>
              <a:t>RealVectorEncoding</a:t>
            </a:r>
            <a:r>
              <a:rPr lang="de-DE" sz="1000" b="1" dirty="0" smtClean="0"/>
              <a:t>, </a:t>
            </a:r>
            <a:r>
              <a:rPr lang="de-DE" sz="1000" b="1" dirty="0" err="1" smtClean="0"/>
              <a:t>RealVector</a:t>
            </a:r>
            <a:r>
              <a:rPr lang="de-DE" sz="1000" b="1" dirty="0" smtClean="0"/>
              <a:t>&gt;</a:t>
            </a:r>
            <a:r>
              <a:rPr lang="de-DE" sz="1000" dirty="0" smtClean="0"/>
              <a:t> {</a:t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bool</a:t>
            </a:r>
            <a:r>
              <a:rPr lang="de-DE" sz="1000" dirty="0" smtClean="0"/>
              <a:t> </a:t>
            </a:r>
            <a:r>
              <a:rPr lang="de-DE" sz="1000" dirty="0" err="1" smtClean="0"/>
              <a:t>Maximization</a:t>
            </a:r>
            <a:r>
              <a:rPr lang="de-DE" sz="1000" dirty="0" smtClean="0"/>
              <a:t> { </a:t>
            </a:r>
            <a:r>
              <a:rPr lang="de-DE" sz="1000" dirty="0" err="1" smtClean="0">
                <a:solidFill>
                  <a:srgbClr val="8B4513"/>
                </a:solidFill>
                <a:effectLst/>
              </a:rPr>
              <a:t>get</a:t>
            </a:r>
            <a:r>
              <a:rPr lang="de-DE" sz="1000" dirty="0" smtClean="0"/>
              <a:t> { 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false</a:t>
            </a:r>
            <a:r>
              <a:rPr lang="de-DE" sz="1000" dirty="0" smtClean="0"/>
              <a:t>; }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void</a:t>
            </a:r>
            <a:r>
              <a:rPr lang="de-DE" sz="1000" dirty="0" smtClean="0"/>
              <a:t> </a:t>
            </a:r>
            <a:r>
              <a:rPr lang="de-DE" sz="1000" dirty="0" smtClean="0">
                <a:solidFill>
                  <a:srgbClr val="191970"/>
                </a:solidFill>
                <a:effectLst/>
              </a:rPr>
              <a:t>Initialize</a:t>
            </a:r>
            <a:r>
              <a:rPr lang="de-DE" sz="1000" dirty="0" smtClean="0"/>
              <a:t>() {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smtClean="0">
                <a:solidFill>
                  <a:srgbClr val="FF0000"/>
                </a:solidFill>
                <a:effectLst/>
              </a:rPr>
              <a:t>double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Evaluate</a:t>
            </a:r>
            <a:r>
              <a:rPr lang="de-DE" sz="1000" dirty="0" smtClean="0"/>
              <a:t>(</a:t>
            </a:r>
            <a:r>
              <a:rPr lang="de-DE" sz="1000" b="1" dirty="0" err="1" smtClean="0"/>
              <a:t>RealVector</a:t>
            </a:r>
            <a:r>
              <a:rPr lang="de-DE" sz="1000" dirty="0" smtClean="0"/>
              <a:t> </a:t>
            </a:r>
            <a:r>
              <a:rPr lang="de-DE" sz="1000" dirty="0" err="1" smtClean="0"/>
              <a:t>solution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quality</a:t>
            </a:r>
            <a:r>
              <a:rPr lang="de-DE" sz="1000" dirty="0" smtClean="0"/>
              <a:t> =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0.0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/>
              <a:t>quality</a:t>
            </a:r>
            <a:r>
              <a:rPr lang="de-DE" sz="1000" dirty="0" smtClean="0"/>
              <a:t> = </a:t>
            </a:r>
            <a:r>
              <a:rPr lang="de-DE" sz="1000" dirty="0" err="1" smtClean="0"/>
              <a:t>solution.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Sum</a:t>
            </a:r>
            <a:r>
              <a:rPr lang="de-DE" sz="1000" dirty="0" smtClean="0"/>
              <a:t>(x =&gt; x * x);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/>
              <a:t>quality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FF0000"/>
                </a:solidFill>
                <a:effectLst/>
              </a:rPr>
              <a:t>void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Analyze</a:t>
            </a:r>
            <a:r>
              <a:rPr lang="de-DE" sz="1000" dirty="0" smtClean="0"/>
              <a:t>(</a:t>
            </a:r>
            <a:r>
              <a:rPr lang="de-DE" sz="1000" b="1" dirty="0" err="1" smtClean="0"/>
              <a:t>RealVector</a:t>
            </a:r>
            <a:r>
              <a:rPr lang="de-DE" sz="1000" dirty="0" smtClean="0"/>
              <a:t>[] </a:t>
            </a:r>
            <a:r>
              <a:rPr lang="de-DE" sz="1000" dirty="0" err="1" smtClean="0"/>
              <a:t>solutions</a:t>
            </a:r>
            <a:r>
              <a:rPr lang="de-DE" sz="1000" dirty="0" smtClean="0"/>
              <a:t>, </a:t>
            </a:r>
            <a:r>
              <a:rPr lang="de-DE" sz="1000" dirty="0" smtClean="0">
                <a:solidFill>
                  <a:srgbClr val="FF0000"/>
                </a:solidFill>
                <a:effectLst/>
              </a:rPr>
              <a:t>double</a:t>
            </a:r>
            <a:r>
              <a:rPr lang="de-DE" sz="1000" dirty="0" smtClean="0"/>
              <a:t>[] </a:t>
            </a:r>
            <a:r>
              <a:rPr lang="de-DE" sz="1000" dirty="0" err="1" smtClean="0"/>
              <a:t>qualities</a:t>
            </a:r>
            <a:r>
              <a:rPr lang="de-DE" sz="1000" dirty="0" smtClean="0"/>
              <a:t>, </a:t>
            </a:r>
            <a:r>
              <a:rPr lang="de-DE" sz="1000" dirty="0" err="1" smtClean="0"/>
              <a:t>ResultCollection</a:t>
            </a:r>
            <a:r>
              <a:rPr lang="de-DE" sz="1000" dirty="0" smtClean="0"/>
              <a:t> </a:t>
            </a:r>
            <a:r>
              <a:rPr lang="de-DE" sz="1000" dirty="0" err="1" smtClean="0"/>
              <a:t>results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 }</a:t>
            </a:r>
            <a:br>
              <a:rPr lang="de-DE" sz="1000" dirty="0" smtClean="0"/>
            </a:br>
            <a:r>
              <a:rPr lang="de-DE" sz="1000" dirty="0" smtClean="0"/>
              <a:t/>
            </a:r>
            <a:br>
              <a:rPr lang="de-DE" sz="1000" dirty="0" smtClean="0"/>
            </a:br>
            <a:r>
              <a:rPr lang="de-DE" sz="1000" dirty="0" smtClean="0"/>
              <a:t>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public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A52A2A"/>
                </a:solidFill>
                <a:effectLst/>
              </a:rPr>
              <a:t>override</a:t>
            </a:r>
            <a:r>
              <a:rPr lang="de-DE" sz="1000" dirty="0" smtClean="0"/>
              <a:t> </a:t>
            </a:r>
            <a:r>
              <a:rPr lang="de-DE" sz="1000" dirty="0" err="1" smtClean="0"/>
              <a:t>IEnumerable</a:t>
            </a:r>
            <a:r>
              <a:rPr lang="de-DE" sz="1000" dirty="0" smtClean="0"/>
              <a:t>&lt;</a:t>
            </a:r>
            <a:r>
              <a:rPr lang="de-DE" sz="1000" b="1" dirty="0" err="1" smtClean="0"/>
              <a:t>RealVector</a:t>
            </a:r>
            <a:r>
              <a:rPr lang="de-DE" sz="1000" dirty="0" smtClean="0"/>
              <a:t>&gt; 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GetNeighbors</a:t>
            </a:r>
            <a:r>
              <a:rPr lang="de-DE" sz="1000" dirty="0" smtClean="0"/>
              <a:t>(</a:t>
            </a:r>
            <a:r>
              <a:rPr lang="de-DE" sz="1000" b="1" dirty="0" err="1" smtClean="0"/>
              <a:t>RealVector</a:t>
            </a:r>
            <a:r>
              <a:rPr lang="de-DE" sz="1000" dirty="0" smtClean="0"/>
              <a:t> </a:t>
            </a:r>
            <a:r>
              <a:rPr lang="de-DE" sz="1000" dirty="0" err="1" smtClean="0"/>
              <a:t>solution</a:t>
            </a:r>
            <a:r>
              <a:rPr lang="de-DE" sz="1000" dirty="0" smtClean="0"/>
              <a:t>, </a:t>
            </a:r>
            <a:r>
              <a:rPr lang="de-DE" sz="1000" dirty="0" err="1" smtClean="0"/>
              <a:t>IRandom</a:t>
            </a:r>
            <a:r>
              <a:rPr lang="de-DE" sz="1000" dirty="0" smtClean="0"/>
              <a:t> </a:t>
            </a:r>
            <a:r>
              <a:rPr lang="de-DE" sz="1000" dirty="0" err="1" smtClean="0"/>
              <a:t>random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</a:t>
            </a:r>
            <a:r>
              <a:rPr lang="de-DE" sz="1000" dirty="0" err="1" smtClean="0">
                <a:solidFill>
                  <a:srgbClr val="0000FF"/>
                </a:solidFill>
                <a:effectLst/>
              </a:rPr>
              <a:t>while</a:t>
            </a:r>
            <a:r>
              <a:rPr lang="de-DE" sz="1000" dirty="0" smtClean="0"/>
              <a:t> (</a:t>
            </a:r>
            <a:r>
              <a:rPr lang="de-DE" sz="1000" dirty="0" err="1" smtClean="0">
                <a:solidFill>
                  <a:srgbClr val="008B8B"/>
                </a:solidFill>
                <a:effectLst/>
              </a:rPr>
              <a:t>true</a:t>
            </a:r>
            <a:r>
              <a:rPr lang="de-DE" sz="1000" dirty="0" smtClean="0"/>
              <a:t>) {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 = </a:t>
            </a:r>
            <a:r>
              <a:rPr lang="de-DE" sz="1000" b="1" dirty="0" smtClean="0"/>
              <a:t>(</a:t>
            </a:r>
            <a:r>
              <a:rPr lang="de-DE" sz="1000" b="1" dirty="0" err="1" smtClean="0"/>
              <a:t>RealVector</a:t>
            </a:r>
            <a:r>
              <a:rPr lang="de-DE" sz="1000" b="1" dirty="0" smtClean="0"/>
              <a:t>)</a:t>
            </a:r>
            <a:r>
              <a:rPr lang="de-DE" sz="1000" b="1" dirty="0" err="1" smtClean="0"/>
              <a:t>solution.</a:t>
            </a:r>
            <a:r>
              <a:rPr lang="de-DE" sz="1000" b="1" dirty="0" err="1" smtClean="0">
                <a:solidFill>
                  <a:srgbClr val="191970"/>
                </a:solidFill>
                <a:effectLst/>
              </a:rPr>
              <a:t>Clone</a:t>
            </a:r>
            <a:r>
              <a:rPr lang="de-DE" sz="1000" b="1" dirty="0" smtClean="0"/>
              <a:t>()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var</a:t>
            </a:r>
            <a:r>
              <a:rPr lang="de-DE" sz="1000" dirty="0" smtClean="0"/>
              <a:t> </a:t>
            </a:r>
            <a:r>
              <a:rPr lang="de-DE" sz="1000" dirty="0" err="1" smtClean="0"/>
              <a:t>index</a:t>
            </a:r>
            <a:r>
              <a:rPr lang="de-DE" sz="1000" dirty="0" smtClean="0"/>
              <a:t> = </a:t>
            </a:r>
            <a:r>
              <a:rPr lang="de-DE" sz="1000" dirty="0" err="1" smtClean="0"/>
              <a:t>random.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Next</a:t>
            </a:r>
            <a:r>
              <a:rPr lang="de-DE" sz="1000" dirty="0" smtClean="0"/>
              <a:t>(</a:t>
            </a:r>
            <a:r>
              <a:rPr lang="de-DE" sz="1000" dirty="0" err="1" smtClean="0"/>
              <a:t>neighbor.Length</a:t>
            </a:r>
            <a:r>
              <a:rPr lang="de-DE" sz="1000" dirty="0" smtClean="0"/>
              <a:t>);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[</a:t>
            </a:r>
            <a:r>
              <a:rPr lang="de-DE" sz="1000" dirty="0" err="1" smtClean="0"/>
              <a:t>index</a:t>
            </a:r>
            <a:r>
              <a:rPr lang="de-DE" sz="1000" dirty="0" smtClean="0"/>
              <a:t>] +=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2</a:t>
            </a:r>
            <a:r>
              <a:rPr lang="de-DE" sz="1000" dirty="0" smtClean="0"/>
              <a:t> * </a:t>
            </a:r>
            <a:r>
              <a:rPr lang="de-DE" sz="1000" dirty="0" err="1" smtClean="0"/>
              <a:t>random.</a:t>
            </a:r>
            <a:r>
              <a:rPr lang="de-DE" sz="1000" dirty="0" err="1" smtClean="0">
                <a:solidFill>
                  <a:srgbClr val="191970"/>
                </a:solidFill>
                <a:effectLst/>
              </a:rPr>
              <a:t>NextDouble</a:t>
            </a:r>
            <a:r>
              <a:rPr lang="de-DE" sz="1000" dirty="0" smtClean="0"/>
              <a:t>() - </a:t>
            </a:r>
            <a:r>
              <a:rPr lang="de-DE" sz="1000" dirty="0" smtClean="0">
                <a:solidFill>
                  <a:srgbClr val="00008B"/>
                </a:solidFill>
                <a:effectLst/>
              </a:rPr>
              <a:t>1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  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yield</a:t>
            </a:r>
            <a:r>
              <a:rPr lang="de-DE" sz="1000" dirty="0" smtClean="0"/>
              <a:t> </a:t>
            </a:r>
            <a:r>
              <a:rPr lang="de-DE" sz="1000" dirty="0" err="1" smtClean="0">
                <a:solidFill>
                  <a:srgbClr val="000080"/>
                </a:solidFill>
                <a:effectLst/>
              </a:rPr>
              <a:t>return</a:t>
            </a:r>
            <a:r>
              <a:rPr lang="de-DE" sz="1000" dirty="0" smtClean="0"/>
              <a:t> </a:t>
            </a:r>
            <a:r>
              <a:rPr lang="de-DE" sz="1000" dirty="0" err="1" smtClean="0"/>
              <a:t>neighbor</a:t>
            </a:r>
            <a:r>
              <a:rPr lang="de-DE" sz="1000" dirty="0" smtClean="0"/>
              <a:t>;</a:t>
            </a:r>
            <a:br>
              <a:rPr lang="de-DE" sz="1000" dirty="0" smtClean="0"/>
            </a:br>
            <a:r>
              <a:rPr lang="de-DE" sz="1000" dirty="0" smtClean="0"/>
              <a:t>      }</a:t>
            </a:r>
            <a:br>
              <a:rPr lang="de-DE" sz="1000" dirty="0" smtClean="0"/>
            </a:br>
            <a:r>
              <a:rPr lang="de-DE" sz="1000" dirty="0" smtClean="0"/>
              <a:t>    }</a:t>
            </a:r>
            <a:br>
              <a:rPr lang="de-DE" sz="1000" dirty="0" smtClean="0"/>
            </a:br>
            <a:r>
              <a:rPr lang="de-DE" sz="1000" dirty="0" smtClean="0"/>
              <a:t>  }</a:t>
            </a:r>
            <a:endParaRPr lang="de-DE" sz="1000" dirty="0"/>
          </a:p>
        </p:txBody>
      </p:sp>
    </p:spTree>
    <p:extLst>
      <p:ext uri="{BB962C8B-B14F-4D97-AF65-F5344CB8AC3E}">
        <p14:creationId xmlns:p14="http://schemas.microsoft.com/office/powerpoint/2010/main" val="130474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Open Points</a:t>
            </a:r>
            <a:endParaRPr lang="de-DE" dirty="0"/>
          </a:p>
        </p:txBody>
      </p:sp>
      <p:sp>
        <p:nvSpPr>
          <p:cNvPr id="8" name="Inhaltsplatzhalter 7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Programmable Encodings?</a:t>
            </a:r>
          </a:p>
          <a:p>
            <a:pPr lvl="1"/>
            <a:r>
              <a:rPr lang="en-US" dirty="0" smtClean="0"/>
              <a:t>If you want to quickly test an idea for a new crossover you have to temporarily add the code to an existing plugin or create a new plugin</a:t>
            </a:r>
          </a:p>
          <a:p>
            <a:r>
              <a:rPr lang="en-US" dirty="0" smtClean="0"/>
              <a:t>Analyzers for </a:t>
            </a:r>
            <a:r>
              <a:rPr lang="en-US" dirty="0" err="1" smtClean="0"/>
              <a:t>BasicAlgorithms</a:t>
            </a:r>
            <a:endParaRPr lang="en-US" dirty="0" smtClean="0"/>
          </a:p>
          <a:p>
            <a:pPr lvl="1"/>
            <a:r>
              <a:rPr lang="en-US" dirty="0" err="1" smtClean="0"/>
              <a:t>BasicAlgorithms</a:t>
            </a:r>
            <a:r>
              <a:rPr lang="en-US" dirty="0" smtClean="0"/>
              <a:t> do not use Scopes for storing solutions, they cannot currently be studied using existing Analyzers</a:t>
            </a:r>
          </a:p>
          <a:p>
            <a:r>
              <a:rPr lang="en-US" dirty="0" smtClean="0"/>
              <a:t>Multiple Encodings per Solution</a:t>
            </a:r>
          </a:p>
          <a:p>
            <a:pPr lvl="1"/>
            <a:r>
              <a:rPr lang="en-US" dirty="0" smtClean="0"/>
              <a:t>For instance, Permutation + </a:t>
            </a:r>
            <a:r>
              <a:rPr lang="en-US" dirty="0" err="1" smtClean="0"/>
              <a:t>EdgeRepresentationEncoding</a:t>
            </a:r>
            <a:r>
              <a:rPr lang="en-US" dirty="0" smtClean="0"/>
              <a:t>, Permutation + </a:t>
            </a:r>
            <a:r>
              <a:rPr lang="en-US" dirty="0" err="1" smtClean="0"/>
              <a:t>PositionRepresentationEncoding</a:t>
            </a:r>
            <a:r>
              <a:rPr lang="en-US" dirty="0" smtClean="0"/>
              <a:t> with selected operators</a:t>
            </a:r>
          </a:p>
          <a:p>
            <a:pPr lvl="2"/>
            <a:r>
              <a:rPr lang="en-US" dirty="0" smtClean="0"/>
              <a:t>TSP would be implemented with </a:t>
            </a:r>
            <a:r>
              <a:rPr lang="en-US" dirty="0" err="1" smtClean="0"/>
              <a:t>EdgeRepresentationEncoding</a:t>
            </a:r>
            <a:r>
              <a:rPr lang="en-US" dirty="0" smtClean="0"/>
              <a:t> (-&gt; no CX, CX2 anymore)</a:t>
            </a:r>
          </a:p>
          <a:p>
            <a:pPr lvl="2"/>
            <a:r>
              <a:rPr lang="en-US" dirty="0" smtClean="0"/>
              <a:t>QAP would be implemented with </a:t>
            </a:r>
            <a:r>
              <a:rPr lang="en-US" dirty="0" err="1" smtClean="0"/>
              <a:t>PositionRepresentationEncoding</a:t>
            </a:r>
            <a:r>
              <a:rPr lang="en-US" dirty="0" smtClean="0"/>
              <a:t> (-&gt; no ERX anymore)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9092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Pause for </a:t>
            </a:r>
            <a:r>
              <a:rPr lang="en-US" dirty="0" err="1" smtClean="0"/>
              <a:t>BasicAlgorithms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Up to now, </a:t>
            </a:r>
            <a:r>
              <a:rPr lang="en-US" dirty="0" err="1" smtClean="0"/>
              <a:t>BasicAlgorithms</a:t>
            </a:r>
            <a:r>
              <a:rPr lang="en-US" dirty="0" smtClean="0"/>
              <a:t> could not be paused</a:t>
            </a:r>
          </a:p>
          <a:p>
            <a:r>
              <a:rPr lang="en-US" dirty="0" err="1" smtClean="0"/>
              <a:t>BasicAlgorithms.Pausable</a:t>
            </a:r>
            <a:r>
              <a:rPr lang="en-US" dirty="0" smtClean="0"/>
              <a:t> has been added</a:t>
            </a:r>
          </a:p>
          <a:p>
            <a:pPr lvl="1"/>
            <a:r>
              <a:rPr lang="en-US" dirty="0" smtClean="0"/>
              <a:t>If true, cancelling the </a:t>
            </a:r>
            <a:r>
              <a:rPr lang="en-US" dirty="0" err="1" smtClean="0"/>
              <a:t>CancellationToken</a:t>
            </a:r>
            <a:r>
              <a:rPr lang="en-US" dirty="0" smtClean="0"/>
              <a:t> can pause the algorithm</a:t>
            </a:r>
          </a:p>
          <a:p>
            <a:pPr lvl="1"/>
            <a:r>
              <a:rPr lang="en-US" dirty="0" smtClean="0"/>
              <a:t>Specific algorithm is responsible for supporting pause/resume</a:t>
            </a:r>
          </a:p>
        </p:txBody>
      </p:sp>
      <p:sp>
        <p:nvSpPr>
          <p:cNvPr id="5" name="Inhaltsplatzhalter 7"/>
          <p:cNvSpPr txBox="1">
            <a:spLocks/>
          </p:cNvSpPr>
          <p:nvPr/>
        </p:nvSpPr>
        <p:spPr>
          <a:xfrm>
            <a:off x="2468754" y="3674227"/>
            <a:ext cx="7254493" cy="2818015"/>
          </a:xfrm>
          <a:prstGeom prst="rect">
            <a:avLst/>
          </a:prstGeom>
        </p:spPr>
        <p:txBody>
          <a:bodyPr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buNone/>
            </a:pPr>
            <a:r>
              <a:rPr lang="de-AT" sz="1200" dirty="0">
                <a:solidFill>
                  <a:srgbClr val="0000FF"/>
                </a:solidFill>
              </a:rPr>
              <a:t>protected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A52A2A"/>
                </a:solidFill>
              </a:rPr>
              <a:t>override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FF0000"/>
                </a:solidFill>
              </a:rPr>
              <a:t>void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191970"/>
                </a:solidFill>
              </a:rPr>
              <a:t>Initialize</a:t>
            </a:r>
            <a:r>
              <a:rPr lang="de-AT" sz="1200" dirty="0"/>
              <a:t>(CancellationToken cancellationToken) {</a:t>
            </a:r>
            <a:br>
              <a:rPr lang="de-AT" sz="1200" dirty="0"/>
            </a:br>
            <a:r>
              <a:rPr lang="de-AT" sz="1200" dirty="0"/>
              <a:t>  Results.</a:t>
            </a:r>
            <a:r>
              <a:rPr lang="de-AT" sz="1200" dirty="0">
                <a:solidFill>
                  <a:srgbClr val="191970"/>
                </a:solidFill>
              </a:rPr>
              <a:t>Add</a:t>
            </a:r>
            <a:r>
              <a:rPr lang="de-AT" sz="1200" dirty="0"/>
              <a:t>(</a:t>
            </a:r>
            <a:r>
              <a:rPr lang="de-AT" sz="1200" dirty="0">
                <a:solidFill>
                  <a:srgbClr val="008B8B"/>
                </a:solidFill>
              </a:rPr>
              <a:t>new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191970"/>
                </a:solidFill>
              </a:rPr>
              <a:t>Result</a:t>
            </a:r>
            <a:r>
              <a:rPr lang="de-AT" sz="1200" dirty="0"/>
              <a:t>(BestQualityResultName, </a:t>
            </a:r>
            <a:r>
              <a:rPr lang="de-AT" sz="1200" dirty="0">
                <a:solidFill>
                  <a:srgbClr val="008B8B"/>
                </a:solidFill>
              </a:rPr>
              <a:t>new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191970"/>
                </a:solidFill>
              </a:rPr>
              <a:t>DoubleValue</a:t>
            </a:r>
            <a:r>
              <a:rPr lang="de-AT" sz="1200" dirty="0"/>
              <a:t>(</a:t>
            </a:r>
            <a:r>
              <a:rPr lang="de-AT" sz="1200" dirty="0">
                <a:solidFill>
                  <a:srgbClr val="FF0000"/>
                </a:solidFill>
              </a:rPr>
              <a:t>double</a:t>
            </a:r>
            <a:r>
              <a:rPr lang="de-AT" sz="1200" dirty="0"/>
              <a:t>.NaN)));</a:t>
            </a:r>
            <a:br>
              <a:rPr lang="de-AT" sz="1200" dirty="0"/>
            </a:br>
            <a:r>
              <a:rPr lang="de-AT" sz="1200" dirty="0"/>
              <a:t>  Results.</a:t>
            </a:r>
            <a:r>
              <a:rPr lang="de-AT" sz="1200" dirty="0">
                <a:solidFill>
                  <a:srgbClr val="191970"/>
                </a:solidFill>
              </a:rPr>
              <a:t>Add</a:t>
            </a:r>
            <a:r>
              <a:rPr lang="de-AT" sz="1200" dirty="0"/>
              <a:t>(</a:t>
            </a:r>
            <a:r>
              <a:rPr lang="de-AT" sz="1200" dirty="0">
                <a:solidFill>
                  <a:srgbClr val="008B8B"/>
                </a:solidFill>
              </a:rPr>
              <a:t>new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191970"/>
                </a:solidFill>
              </a:rPr>
              <a:t>Result</a:t>
            </a:r>
            <a:r>
              <a:rPr lang="de-AT" sz="1200" dirty="0"/>
              <a:t>(IterationsResultName, </a:t>
            </a:r>
            <a:r>
              <a:rPr lang="de-AT" sz="1200" dirty="0">
                <a:solidFill>
                  <a:srgbClr val="008B8B"/>
                </a:solidFill>
              </a:rPr>
              <a:t>new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191970"/>
                </a:solidFill>
              </a:rPr>
              <a:t>IntValue</a:t>
            </a:r>
            <a:r>
              <a:rPr lang="de-AT" sz="1200" dirty="0"/>
              <a:t>(</a:t>
            </a:r>
            <a:r>
              <a:rPr lang="de-AT" sz="1200" dirty="0">
                <a:solidFill>
                  <a:srgbClr val="00008B"/>
                </a:solidFill>
              </a:rPr>
              <a:t>0</a:t>
            </a:r>
            <a:r>
              <a:rPr lang="de-AT" sz="1200" dirty="0"/>
              <a:t>)));</a:t>
            </a:r>
            <a:br>
              <a:rPr lang="de-AT" sz="1200" dirty="0"/>
            </a:br>
            <a:r>
              <a:rPr lang="de-AT" sz="1200" dirty="0"/>
              <a:t>  base.</a:t>
            </a:r>
            <a:r>
              <a:rPr lang="de-AT" sz="1200" dirty="0">
                <a:solidFill>
                  <a:srgbClr val="191970"/>
                </a:solidFill>
              </a:rPr>
              <a:t>Initialize</a:t>
            </a:r>
            <a:r>
              <a:rPr lang="de-AT" sz="1200" dirty="0"/>
              <a:t>(cancellationToken);</a:t>
            </a:r>
            <a:br>
              <a:rPr lang="de-AT" sz="1200" dirty="0"/>
            </a:br>
            <a:r>
              <a:rPr lang="de-AT" sz="1200" dirty="0"/>
              <a:t>}</a:t>
            </a:r>
            <a:br>
              <a:rPr lang="de-AT" sz="1200" dirty="0"/>
            </a:b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>
                <a:solidFill>
                  <a:srgbClr val="0000FF"/>
                </a:solidFill>
              </a:rPr>
              <a:t>protected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A52A2A"/>
                </a:solidFill>
              </a:rPr>
              <a:t>override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FF0000"/>
                </a:solidFill>
              </a:rPr>
              <a:t>void</a:t>
            </a:r>
            <a:r>
              <a:rPr lang="de-AT" sz="1200" dirty="0"/>
              <a:t> </a:t>
            </a:r>
            <a:r>
              <a:rPr lang="de-AT" sz="1200" dirty="0">
                <a:solidFill>
                  <a:srgbClr val="191970"/>
                </a:solidFill>
              </a:rPr>
              <a:t>Run</a:t>
            </a:r>
            <a:r>
              <a:rPr lang="de-AT" sz="1200" dirty="0"/>
              <a:t>(CancellationToken cancellationToken) {</a:t>
            </a:r>
            <a:br>
              <a:rPr lang="de-AT" sz="1200" dirty="0"/>
            </a:br>
            <a:r>
              <a:rPr lang="de-AT" sz="1200" dirty="0"/>
              <a:t>  </a:t>
            </a:r>
            <a:r>
              <a:rPr lang="de-AT" sz="1200" dirty="0">
                <a:solidFill>
                  <a:srgbClr val="0000FF"/>
                </a:solidFill>
              </a:rPr>
              <a:t>while</a:t>
            </a:r>
            <a:r>
              <a:rPr lang="de-AT" sz="1200" dirty="0"/>
              <a:t> (ResultsIterations &lt; Iterations) {</a:t>
            </a:r>
            <a:br>
              <a:rPr lang="de-AT" sz="1200" dirty="0"/>
            </a:br>
            <a:r>
              <a:rPr lang="de-AT" sz="1200" dirty="0"/>
              <a:t>    cancellationToken.</a:t>
            </a:r>
            <a:r>
              <a:rPr lang="de-AT" sz="1200" dirty="0">
                <a:solidFill>
                  <a:srgbClr val="191970"/>
                </a:solidFill>
              </a:rPr>
              <a:t>ThrowIfCancellationRequested</a:t>
            </a:r>
            <a:r>
              <a:rPr lang="de-AT" sz="1200" dirty="0"/>
              <a:t>();</a:t>
            </a:r>
            <a:br>
              <a:rPr lang="de-AT" sz="1200" dirty="0"/>
            </a:b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>    </a:t>
            </a:r>
            <a:r>
              <a:rPr lang="de-AT" sz="1200" dirty="0">
                <a:solidFill>
                  <a:srgbClr val="008000"/>
                </a:solidFill>
              </a:rPr>
              <a:t>// execute one iteration</a:t>
            </a: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/>
            </a:r>
            <a:br>
              <a:rPr lang="de-AT" sz="1200" dirty="0"/>
            </a:br>
            <a:r>
              <a:rPr lang="de-AT" sz="1200" dirty="0"/>
              <a:t>    ResultsIterations++;</a:t>
            </a:r>
            <a:br>
              <a:rPr lang="de-AT" sz="1200" dirty="0"/>
            </a:br>
            <a:r>
              <a:rPr lang="de-AT" sz="1200" dirty="0"/>
              <a:t>  }</a:t>
            </a:r>
            <a:br>
              <a:rPr lang="de-AT" sz="1200" dirty="0"/>
            </a:br>
            <a:r>
              <a:rPr lang="de-AT" sz="1200" dirty="0"/>
              <a:t>}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16604878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606</Words>
  <Application>Microsoft Office PowerPoint</Application>
  <PresentationFormat>Widescreen</PresentationFormat>
  <Paragraphs>105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Calibri Light</vt:lpstr>
      <vt:lpstr>Office Theme</vt:lpstr>
      <vt:lpstr>HeuristicLab 4.0</vt:lpstr>
      <vt:lpstr>Roadmap</vt:lpstr>
      <vt:lpstr>HL 4.0 - Overview</vt:lpstr>
      <vt:lpstr>New Persistence (Swagner)</vt:lpstr>
      <vt:lpstr>Problem Development</vt:lpstr>
      <vt:lpstr>Shortcomings</vt:lpstr>
      <vt:lpstr>Individual will be replaced</vt:lpstr>
      <vt:lpstr>Open Points</vt:lpstr>
      <vt:lpstr>Pause for BasicAlgorithms</vt:lpstr>
      <vt:lpstr>Async Start/Stop for Algorithms</vt:lpstr>
      <vt:lpstr>New Termination Criteria (JKarder/MKommend/PFleck)</vt:lpstr>
      <vt:lpstr>Plugin Infrastructure changes (GKronber)</vt:lpstr>
      <vt:lpstr>HeuristicLab Code Organization</vt:lpstr>
      <vt:lpstr>Minor Changes</vt:lpstr>
    </vt:vector>
  </TitlesOfParts>
  <Company>FH-Hagenberg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Problem development</dc:title>
  <dc:creator>Beham Andreas</dc:creator>
  <cp:lastModifiedBy>Karder Johannes</cp:lastModifiedBy>
  <cp:revision>26</cp:revision>
  <dcterms:created xsi:type="dcterms:W3CDTF">2016-01-27T08:35:59Z</dcterms:created>
  <dcterms:modified xsi:type="dcterms:W3CDTF">2016-02-05T09:51:40Z</dcterms:modified>
</cp:coreProperties>
</file>

<file path=docProps/thumbnail.jpeg>
</file>