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5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411" r:id="rId9"/>
    <p:sldId id="274" r:id="rId10"/>
    <p:sldId id="271" r:id="rId11"/>
    <p:sldId id="275" r:id="rId12"/>
    <p:sldId id="272" r:id="rId13"/>
    <p:sldId id="413" r:id="rId14"/>
    <p:sldId id="390" r:id="rId15"/>
    <p:sldId id="388" r:id="rId16"/>
    <p:sldId id="270" r:id="rId17"/>
    <p:sldId id="288" r:id="rId18"/>
    <p:sldId id="289" r:id="rId19"/>
    <p:sldId id="290" r:id="rId20"/>
    <p:sldId id="291" r:id="rId21"/>
    <p:sldId id="297" r:id="rId22"/>
    <p:sldId id="296" r:id="rId23"/>
    <p:sldId id="299" r:id="rId24"/>
    <p:sldId id="298" r:id="rId25"/>
    <p:sldId id="300" r:id="rId26"/>
    <p:sldId id="294" r:id="rId27"/>
    <p:sldId id="301" r:id="rId28"/>
    <p:sldId id="292" r:id="rId29"/>
    <p:sldId id="307" r:id="rId30"/>
    <p:sldId id="304" r:id="rId31"/>
    <p:sldId id="309" r:id="rId32"/>
    <p:sldId id="302" r:id="rId33"/>
    <p:sldId id="310" r:id="rId34"/>
    <p:sldId id="416" r:id="rId35"/>
    <p:sldId id="316" r:id="rId36"/>
    <p:sldId id="314" r:id="rId37"/>
    <p:sldId id="317" r:id="rId38"/>
    <p:sldId id="417" r:id="rId39"/>
    <p:sldId id="303" r:id="rId40"/>
    <p:sldId id="308" r:id="rId41"/>
    <p:sldId id="393" r:id="rId42"/>
    <p:sldId id="305" r:id="rId43"/>
    <p:sldId id="318" r:id="rId44"/>
    <p:sldId id="313" r:id="rId45"/>
    <p:sldId id="312" r:id="rId46"/>
    <p:sldId id="311" r:id="rId47"/>
    <p:sldId id="319" r:id="rId48"/>
    <p:sldId id="320" r:id="rId49"/>
    <p:sldId id="321" r:id="rId50"/>
    <p:sldId id="293" r:id="rId51"/>
    <p:sldId id="415" r:id="rId52"/>
    <p:sldId id="322" r:id="rId53"/>
    <p:sldId id="391" r:id="rId54"/>
    <p:sldId id="389" r:id="rId55"/>
    <p:sldId id="323" r:id="rId56"/>
    <p:sldId id="324" r:id="rId57"/>
    <p:sldId id="331" r:id="rId58"/>
    <p:sldId id="330" r:id="rId59"/>
    <p:sldId id="332" r:id="rId60"/>
    <p:sldId id="345" r:id="rId61"/>
    <p:sldId id="344" r:id="rId62"/>
    <p:sldId id="343" r:id="rId63"/>
    <p:sldId id="342" r:id="rId64"/>
    <p:sldId id="341" r:id="rId65"/>
    <p:sldId id="340" r:id="rId66"/>
    <p:sldId id="339" r:id="rId67"/>
    <p:sldId id="338" r:id="rId68"/>
    <p:sldId id="337" r:id="rId69"/>
    <p:sldId id="336" r:id="rId70"/>
    <p:sldId id="335" r:id="rId71"/>
    <p:sldId id="358" r:id="rId72"/>
    <p:sldId id="394" r:id="rId73"/>
    <p:sldId id="356" r:id="rId74"/>
    <p:sldId id="355" r:id="rId75"/>
    <p:sldId id="354" r:id="rId76"/>
    <p:sldId id="353" r:id="rId77"/>
    <p:sldId id="352" r:id="rId78"/>
    <p:sldId id="351" r:id="rId79"/>
    <p:sldId id="350" r:id="rId80"/>
    <p:sldId id="349" r:id="rId81"/>
    <p:sldId id="348" r:id="rId82"/>
    <p:sldId id="347" r:id="rId83"/>
    <p:sldId id="380" r:id="rId84"/>
    <p:sldId id="379" r:id="rId85"/>
    <p:sldId id="378" r:id="rId86"/>
    <p:sldId id="377" r:id="rId87"/>
    <p:sldId id="376" r:id="rId88"/>
    <p:sldId id="375" r:id="rId89"/>
    <p:sldId id="374" r:id="rId90"/>
    <p:sldId id="395" r:id="rId91"/>
    <p:sldId id="396" r:id="rId92"/>
    <p:sldId id="397" r:id="rId93"/>
    <p:sldId id="398" r:id="rId94"/>
    <p:sldId id="399" r:id="rId95"/>
    <p:sldId id="400" r:id="rId96"/>
    <p:sldId id="401" r:id="rId97"/>
    <p:sldId id="402" r:id="rId98"/>
    <p:sldId id="403" r:id="rId99"/>
    <p:sldId id="404" r:id="rId100"/>
    <p:sldId id="373" r:id="rId101"/>
    <p:sldId id="372" r:id="rId102"/>
    <p:sldId id="371" r:id="rId103"/>
    <p:sldId id="405" r:id="rId104"/>
    <p:sldId id="381" r:id="rId105"/>
    <p:sldId id="361" r:id="rId106"/>
    <p:sldId id="387" r:id="rId107"/>
    <p:sldId id="386" r:id="rId108"/>
    <p:sldId id="385" r:id="rId109"/>
    <p:sldId id="384" r:id="rId110"/>
    <p:sldId id="383" r:id="rId111"/>
    <p:sldId id="382" r:id="rId112"/>
    <p:sldId id="406" r:id="rId113"/>
    <p:sldId id="407" r:id="rId114"/>
    <p:sldId id="408" r:id="rId115"/>
    <p:sldId id="409" r:id="rId116"/>
    <p:sldId id="410" r:id="rId117"/>
    <p:sldId id="392" r:id="rId118"/>
    <p:sldId id="326" r:id="rId119"/>
    <p:sldId id="329" r:id="rId120"/>
    <p:sldId id="278" r:id="rId121"/>
    <p:sldId id="327" r:id="rId122"/>
    <p:sldId id="414" r:id="rId123"/>
    <p:sldId id="412" r:id="rId1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>
      <p:cViewPr varScale="1">
        <p:scale>
          <a:sx n="72" d="100"/>
          <a:sy n="72" d="100"/>
        </p:scale>
        <p:origin x="145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13.07.2015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emf"/><Relationship Id="rId4" Type="http://schemas.openxmlformats.org/officeDocument/2006/relationships/image" Target="../media/image103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trac.fcgi/roadma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upport@heuristiclab.co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" TargetMode="External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356#showpublications" TargetMode="Externa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facebook.com/heuristiclab" TargetMode="External"/><Relationship Id="rId4" Type="http://schemas.openxmlformats.org/officeDocument/2006/relationships/hyperlink" Target="http://www.youtube.com/heuristiclab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download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vn.heuristiclab.com/svn/core/stable" TargetMode="External"/><Relationship Id="rId4" Type="http://schemas.openxmlformats.org/officeDocument/2006/relationships/hyperlink" Target="http://svn.heuristiclab.com/svn/core/tags/3.3.12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dirty="0" smtClean="0"/>
              <a:t>Algorithm and Experiment Design</a:t>
            </a:r>
            <a:br>
              <a:rPr lang="en-US" dirty="0" smtClean="0"/>
            </a:br>
            <a:r>
              <a:rPr lang="en-US" dirty="0" smtClean="0"/>
              <a:t>with </a:t>
            </a:r>
            <a:r>
              <a:rPr lang="en-US" dirty="0" err="1" smtClean="0"/>
              <a:t>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An Open Source Optimization Environment for</a:t>
            </a:r>
            <a:br>
              <a:rPr lang="en-US" dirty="0" smtClean="0"/>
            </a:br>
            <a:r>
              <a:rPr lang="en-US" dirty="0" smtClean="0"/>
              <a:t>Research and Education</a:t>
            </a:r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School of Informatics/Communications/Media, Campus </a:t>
            </a:r>
            <a:r>
              <a:rPr lang="en-US" sz="3200" dirty="0" err="1" smtClean="0">
                <a:solidFill>
                  <a:schemeClr val="tx1">
                    <a:tint val="75000"/>
                  </a:schemeClr>
                </a:solidFill>
              </a:rPr>
              <a:t>Hagenberg</a:t>
            </a:r>
            <a:endParaRPr lang="en-US" sz="320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 algn="ctr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of Applied Sciences </a:t>
            </a:r>
            <a:r>
              <a:rPr lang="en-US" sz="3200" dirty="0">
                <a:solidFill>
                  <a:schemeClr val="tx1">
                    <a:tint val="75000"/>
                  </a:schemeClr>
                </a:solidFill>
              </a:rPr>
              <a:t>Upper 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Austria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026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76464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SVN\projects\HOPL\HOPL-HEAL\Logos\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0176" y="5589240"/>
            <a:ext cx="2304256" cy="104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17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Abgerundetes Rechteck 9"/>
          <p:cNvSpPr/>
          <p:nvPr/>
        </p:nvSpPr>
        <p:spPr>
          <a:xfrm>
            <a:off x="1584100" y="2726266"/>
            <a:ext cx="5796211" cy="3151005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0" name="Abgerundetes Rechteck 10"/>
          <p:cNvSpPr/>
          <p:nvPr/>
        </p:nvSpPr>
        <p:spPr>
          <a:xfrm>
            <a:off x="1691679" y="3251201"/>
            <a:ext cx="5584883" cy="251853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1" name="Abgerundetes Rechteck 11"/>
          <p:cNvSpPr/>
          <p:nvPr/>
        </p:nvSpPr>
        <p:spPr>
          <a:xfrm>
            <a:off x="3419872" y="3640667"/>
            <a:ext cx="3600400" cy="2020581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22" name="Abgerundetes Rechteck 12"/>
          <p:cNvSpPr/>
          <p:nvPr/>
        </p:nvSpPr>
        <p:spPr>
          <a:xfrm>
            <a:off x="3515932" y="4218909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classification</a:t>
            </a:r>
            <a:endParaRPr lang="de-DE" dirty="0" smtClean="0"/>
          </a:p>
          <a:p>
            <a:pPr lvl="1"/>
            <a:r>
              <a:rPr lang="de-DE" dirty="0" err="1" smtClean="0"/>
              <a:t>evolve</a:t>
            </a:r>
            <a:r>
              <a:rPr lang="de-DE" dirty="0" smtClean="0"/>
              <a:t> </a:t>
            </a:r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GP</a:t>
            </a:r>
          </a:p>
          <a:p>
            <a:pPr lvl="4"/>
            <a:endParaRPr lang="de-DE" dirty="0" smtClean="0"/>
          </a:p>
          <a:p>
            <a:pPr lvl="1"/>
            <a:r>
              <a:rPr lang="de-DE" dirty="0" smtClean="0"/>
              <a:t>find </a:t>
            </a:r>
            <a:r>
              <a:rPr lang="de-DE" dirty="0" err="1" smtClean="0"/>
              <a:t>thresholds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assign</a:t>
            </a:r>
            <a:r>
              <a:rPr lang="de-DE" dirty="0" smtClean="0"/>
              <a:t> </a:t>
            </a:r>
            <a:r>
              <a:rPr lang="de-DE" dirty="0" err="1" smtClean="0"/>
              <a:t>classes</a:t>
            </a:r>
            <a:endParaRPr lang="de-DE" dirty="0" smtClean="0"/>
          </a:p>
          <a:p>
            <a:pPr lvl="5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real </a:t>
            </a:r>
            <a:r>
              <a:rPr lang="de-DE" dirty="0" err="1" smtClean="0"/>
              <a:t>world</a:t>
            </a:r>
            <a:r>
              <a:rPr lang="de-DE" dirty="0" smtClean="0"/>
              <a:t> </a:t>
            </a:r>
            <a:r>
              <a:rPr lang="de-DE" dirty="0" err="1" smtClean="0"/>
              <a:t>medical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4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 smtClean="0"/>
          </a:p>
          <a:p>
            <a:pPr lvl="2"/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/>
          </a:p>
          <a:p>
            <a:pPr lvl="2"/>
            <a:r>
              <a:rPr lang="de-DE" dirty="0" smtClean="0"/>
              <a:t>ROC-</a:t>
            </a:r>
            <a:r>
              <a:rPr lang="de-DE" dirty="0" err="1" smtClean="0"/>
              <a:t>curve</a:t>
            </a:r>
            <a:endParaRPr lang="de-DE" dirty="0" smtClean="0"/>
          </a:p>
          <a:p>
            <a:pPr lvl="2"/>
            <a:r>
              <a:rPr lang="de-DE" dirty="0" err="1" smtClean="0"/>
              <a:t>confusion</a:t>
            </a:r>
            <a:r>
              <a:rPr lang="de-DE" dirty="0" smtClean="0"/>
              <a:t> </a:t>
            </a:r>
            <a:r>
              <a:rPr lang="de-DE" dirty="0" err="1" smtClean="0"/>
              <a:t>matrix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 rotWithShape="1">
          <a:blip r:embed="rId2" cstate="print"/>
          <a:srcRect l="33437" t="35281" r="9662" b="7640"/>
          <a:stretch/>
        </p:blipFill>
        <p:spPr bwMode="auto">
          <a:xfrm>
            <a:off x="6084168" y="1447800"/>
            <a:ext cx="2312900" cy="1744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class ROC curve"/>
          <p:cNvPicPr>
            <a:picLocks noChangeAspect="1" noChangeArrowheads="1"/>
          </p:cNvPicPr>
          <p:nvPr/>
        </p:nvPicPr>
        <p:blipFill rotWithShape="1">
          <a:blip r:embed="rId3" cstate="print"/>
          <a:srcRect l="33211" t="37978" r="10450" b="8988"/>
          <a:stretch/>
        </p:blipFill>
        <p:spPr bwMode="auto">
          <a:xfrm>
            <a:off x="6084168" y="3505200"/>
            <a:ext cx="2286535" cy="1618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symbclass confusion matrix"/>
          <p:cNvPicPr>
            <a:picLocks noChangeAspect="1" noChangeArrowheads="1"/>
          </p:cNvPicPr>
          <p:nvPr/>
        </p:nvPicPr>
        <p:blipFill rotWithShape="1">
          <a:blip r:embed="rId4" cstate="print"/>
          <a:srcRect l="34113" t="37229" r="34225" b="53782"/>
          <a:stretch/>
        </p:blipFill>
        <p:spPr bwMode="auto">
          <a:xfrm>
            <a:off x="6084168" y="5410200"/>
            <a:ext cx="2339292" cy="49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738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2976"/>
          </a:xfrm>
        </p:spPr>
        <p:txBody>
          <a:bodyPr>
            <a:normAutofit fontScale="85000" lnSpcReduction="2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</a:t>
            </a:r>
            <a:r>
              <a:rPr lang="de-AT" dirty="0" smtClean="0"/>
              <a:t>Repository</a:t>
            </a:r>
            <a:endParaRPr lang="de-AT" dirty="0"/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 err="1" smtClean="0"/>
              <a:t>available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a </a:t>
            </a:r>
            <a:r>
              <a:rPr lang="de-AT" dirty="0" err="1" smtClean="0"/>
              <a:t>benchmark</a:t>
            </a:r>
            <a:r>
              <a:rPr lang="de-AT" dirty="0" smtClean="0"/>
              <a:t> </a:t>
            </a:r>
            <a:r>
              <a:rPr lang="de-AT" dirty="0" err="1" smtClean="0"/>
              <a:t>problem</a:t>
            </a:r>
            <a:r>
              <a:rPr lang="de-AT" dirty="0" smtClean="0"/>
              <a:t> </a:t>
            </a:r>
            <a:r>
              <a:rPr lang="de-AT" dirty="0" err="1" smtClean="0"/>
              <a:t>instance</a:t>
            </a:r>
            <a:r>
              <a:rPr lang="de-AT" dirty="0" smtClean="0"/>
              <a:t> in HeuristicLab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141" y="1405472"/>
            <a:ext cx="6477719" cy="4871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108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111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de-DE" dirty="0" err="1" smtClean="0"/>
              <a:t>Overfitting</a:t>
            </a:r>
            <a:r>
              <a:rPr lang="de-DE" dirty="0" smtClean="0"/>
              <a:t> = </a:t>
            </a:r>
            <a:r>
              <a:rPr lang="de-DE" dirty="0" err="1" smtClean="0"/>
              <a:t>memorizing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r>
              <a:rPr lang="de-DE" dirty="0" err="1" smtClean="0"/>
              <a:t>Strategies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reduce</a:t>
            </a:r>
            <a:r>
              <a:rPr lang="de-DE" dirty="0" smtClean="0"/>
              <a:t> </a:t>
            </a:r>
            <a:r>
              <a:rPr lang="de-DE" dirty="0" err="1" smtClean="0"/>
              <a:t>overfitting</a:t>
            </a:r>
            <a:endParaRPr lang="de-DE" dirty="0" smtClean="0"/>
          </a:p>
          <a:p>
            <a:pPr lvl="1"/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partition</a:t>
            </a:r>
            <a:endParaRPr lang="de-DE" dirty="0" smtClean="0"/>
          </a:p>
          <a:p>
            <a:pPr lvl="1"/>
            <a:r>
              <a:rPr lang="de-DE" dirty="0" err="1" smtClean="0"/>
              <a:t>cross</a:t>
            </a:r>
            <a:r>
              <a:rPr lang="de-DE" dirty="0" smtClean="0"/>
              <a:t>-validation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549" y="1988840"/>
            <a:ext cx="2667000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78" y="1988840"/>
            <a:ext cx="2667771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67361"/>
            <a:ext cx="42767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7" y="4725144"/>
            <a:ext cx="2394753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220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28565"/>
            <a:ext cx="8229600" cy="3052935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best</a:t>
            </a:r>
            <a:r>
              <a:rPr lang="de-DE" dirty="0" smtClean="0"/>
              <a:t> </a:t>
            </a:r>
            <a:r>
              <a:rPr lang="de-DE" dirty="0" err="1" smtClean="0"/>
              <a:t>solution</a:t>
            </a:r>
            <a:r>
              <a:rPr lang="de-DE" dirty="0" smtClean="0"/>
              <a:t> on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-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fitness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Cross-validation</a:t>
            </a:r>
          </a:p>
          <a:p>
            <a:pPr lvl="2"/>
            <a:r>
              <a:rPr lang="de-DE" dirty="0" err="1" smtClean="0"/>
              <a:t>Configuration</a:t>
            </a:r>
            <a:endParaRPr lang="de-DE" dirty="0" smtClean="0"/>
          </a:p>
          <a:p>
            <a:pPr lvl="2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35" t="35290" r="9982" b="14402"/>
          <a:stretch/>
        </p:blipFill>
        <p:spPr bwMode="auto">
          <a:xfrm>
            <a:off x="5943600" y="4381500"/>
            <a:ext cx="2895600" cy="193971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" t="5667" r="83686" b="70170"/>
          <a:stretch/>
        </p:blipFill>
        <p:spPr bwMode="auto">
          <a:xfrm>
            <a:off x="1066800" y="4371975"/>
            <a:ext cx="1876426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22750" r="65469" b="50250"/>
          <a:stretch/>
        </p:blipFill>
        <p:spPr bwMode="auto">
          <a:xfrm>
            <a:off x="3276600" y="4381499"/>
            <a:ext cx="2370765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867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7052" y="2356338"/>
            <a:ext cx="364148" cy="154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18768" y="4103078"/>
            <a:ext cx="3250955" cy="37513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440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Best Model on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528645"/>
            <a:ext cx="1553943" cy="49236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23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</a:t>
            </a:r>
            <a:r>
              <a:rPr lang="de-DE" dirty="0" err="1" smtClean="0"/>
              <a:t>Linechart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Training </a:t>
            </a:r>
            <a:r>
              <a:rPr lang="de-DE" dirty="0" err="1" smtClean="0"/>
              <a:t>and</a:t>
            </a:r>
            <a:r>
              <a:rPr lang="de-DE" dirty="0" smtClean="0"/>
              <a:t> Validation Fitness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279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674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HeuristicLab with other applications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(MATLAB, Simulink, </a:t>
            </a:r>
            <a:r>
              <a:rPr lang="en-US" dirty="0" err="1" smtClean="0"/>
              <a:t>SciLab</a:t>
            </a:r>
            <a:r>
              <a:rPr lang="en-US" dirty="0" smtClean="0"/>
              <a:t>, </a:t>
            </a:r>
            <a:r>
              <a:rPr lang="en-US" dirty="0" err="1" smtClean="0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118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625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 smtClean="0"/>
              <a:t>estimation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distribution</a:t>
            </a:r>
            <a:r>
              <a:rPr lang="de-AT" dirty="0" smtClean="0"/>
              <a:t>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1"/>
            <a:r>
              <a:rPr lang="de-AT" dirty="0" err="1" smtClean="0"/>
              <a:t>evolution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arbitrary</a:t>
            </a:r>
            <a:r>
              <a:rPr lang="de-AT" dirty="0" smtClean="0"/>
              <a:t> </a:t>
            </a:r>
            <a:r>
              <a:rPr lang="de-AT" dirty="0" err="1" smtClean="0"/>
              <a:t>code</a:t>
            </a:r>
            <a:r>
              <a:rPr lang="de-AT" dirty="0" smtClean="0"/>
              <a:t> (</a:t>
            </a:r>
            <a:r>
              <a:rPr lang="de-AT" dirty="0" err="1" smtClean="0"/>
              <a:t>Robocode</a:t>
            </a:r>
            <a:r>
              <a:rPr lang="de-AT" dirty="0" smtClean="0"/>
              <a:t>, </a:t>
            </a:r>
            <a:r>
              <a:rPr lang="de-AT" dirty="0" err="1" smtClean="0"/>
              <a:t>controller</a:t>
            </a:r>
            <a:r>
              <a:rPr lang="de-AT" dirty="0" smtClean="0"/>
              <a:t>, etc.)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dev.heuristiclab.com/trac.fcgi/roadmap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 smtClean="0"/>
              <a:t>?</a:t>
            </a:r>
          </a:p>
          <a:p>
            <a:pPr lvl="1"/>
            <a:r>
              <a:rPr lang="de-AT" dirty="0" err="1" smtClean="0"/>
              <a:t>join</a:t>
            </a:r>
            <a:r>
              <a:rPr lang="de-AT" dirty="0" smtClean="0"/>
              <a:t> </a:t>
            </a:r>
            <a:r>
              <a:rPr lang="de-AT" dirty="0" err="1" smtClean="0"/>
              <a:t>our</a:t>
            </a:r>
            <a:r>
              <a:rPr lang="de-AT" dirty="0" smtClean="0"/>
              <a:t> </a:t>
            </a:r>
            <a:r>
              <a:rPr lang="de-AT" dirty="0" err="1" smtClean="0"/>
              <a:t>HeuristicLab</a:t>
            </a:r>
            <a:r>
              <a:rPr lang="de-AT" dirty="0" smtClean="0"/>
              <a:t> Google </a:t>
            </a:r>
            <a:r>
              <a:rPr lang="de-AT" dirty="0" err="1" smtClean="0"/>
              <a:t>group</a:t>
            </a:r>
            <a:r>
              <a:rPr lang="de-AT" dirty="0" smtClean="0"/>
              <a:t> </a:t>
            </a:r>
            <a:r>
              <a:rPr lang="de-AT" dirty="0" smtClean="0">
                <a:hlinkClick r:id="rId3"/>
              </a:rPr>
              <a:t>heuristiclab@googlegroups.com</a:t>
            </a:r>
            <a:endParaRPr lang="de-AT" dirty="0"/>
          </a:p>
          <a:p>
            <a:pPr lvl="1"/>
            <a:r>
              <a:rPr lang="de-AT" dirty="0" err="1" smtClean="0"/>
              <a:t>write</a:t>
            </a:r>
            <a:r>
              <a:rPr lang="de-AT" dirty="0" smtClean="0"/>
              <a:t> </a:t>
            </a:r>
            <a:r>
              <a:rPr lang="de-AT" dirty="0"/>
              <a:t>an e-</a:t>
            </a:r>
            <a:r>
              <a:rPr lang="de-AT" dirty="0" err="1"/>
              <a:t>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4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4040188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/>
              <a:t>Population-based</a:t>
            </a:r>
          </a:p>
          <a:p>
            <a:r>
              <a:rPr lang="en-US" sz="1200" dirty="0" smtClean="0"/>
              <a:t>CMA-ES</a:t>
            </a:r>
          </a:p>
          <a:p>
            <a:r>
              <a:rPr lang="en-US" sz="1200" dirty="0" smtClean="0"/>
              <a:t>Evolution Strategy</a:t>
            </a:r>
          </a:p>
          <a:p>
            <a:r>
              <a:rPr lang="en-US" sz="1200" dirty="0" smtClean="0"/>
              <a:t>Genetic Algorithm</a:t>
            </a:r>
          </a:p>
          <a:p>
            <a:r>
              <a:rPr lang="en-US" sz="1200" dirty="0" smtClean="0"/>
              <a:t>Offspring </a:t>
            </a:r>
            <a:r>
              <a:rPr lang="en-US" sz="1200" dirty="0"/>
              <a:t>Selection Genetic Algorithm</a:t>
            </a:r>
          </a:p>
          <a:p>
            <a:r>
              <a:rPr lang="en-US" sz="1200" dirty="0" smtClean="0"/>
              <a:t>Island </a:t>
            </a:r>
            <a:r>
              <a:rPr lang="en-US" sz="1200" dirty="0"/>
              <a:t>Genetic Algorithm</a:t>
            </a:r>
          </a:p>
          <a:p>
            <a:r>
              <a:rPr lang="en-US" sz="1200" dirty="0"/>
              <a:t>Island Offspring Selection Genetic </a:t>
            </a:r>
            <a:r>
              <a:rPr lang="en-US" sz="1200" dirty="0" smtClean="0"/>
              <a:t>Algorithm</a:t>
            </a:r>
          </a:p>
          <a:p>
            <a:r>
              <a:rPr lang="en-US" sz="1200" dirty="0" smtClean="0"/>
              <a:t>Parameter-less Population Pyramid (P3)</a:t>
            </a:r>
          </a:p>
          <a:p>
            <a:r>
              <a:rPr lang="en-US" sz="1200" dirty="0"/>
              <a:t>SASEGASA</a:t>
            </a:r>
          </a:p>
          <a:p>
            <a:r>
              <a:rPr lang="en-US" sz="1200" dirty="0" smtClean="0"/>
              <a:t>Relevant </a:t>
            </a:r>
            <a:r>
              <a:rPr lang="en-US" sz="1200" dirty="0"/>
              <a:t>Alleles Preserving GA (RAPGA)</a:t>
            </a:r>
          </a:p>
          <a:p>
            <a:r>
              <a:rPr lang="en-US" sz="1200" dirty="0"/>
              <a:t>Genetic Programming</a:t>
            </a:r>
          </a:p>
          <a:p>
            <a:r>
              <a:rPr lang="en-US" sz="1200" dirty="0" smtClean="0"/>
              <a:t>NSGA-II</a:t>
            </a:r>
          </a:p>
          <a:p>
            <a:r>
              <a:rPr lang="en-US" sz="1200" dirty="0"/>
              <a:t>Scatter </a:t>
            </a:r>
            <a:r>
              <a:rPr lang="en-US" sz="1200" dirty="0" smtClean="0"/>
              <a:t>Search</a:t>
            </a:r>
          </a:p>
          <a:p>
            <a:r>
              <a:rPr lang="en-US" sz="1200" dirty="0"/>
              <a:t>Particle Swarm Optimization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200" b="1" dirty="0" smtClean="0"/>
              <a:t>Trajectory-based</a:t>
            </a:r>
          </a:p>
          <a:p>
            <a:r>
              <a:rPr lang="en-US" sz="1200" dirty="0" smtClean="0"/>
              <a:t>Local Search</a:t>
            </a:r>
          </a:p>
          <a:p>
            <a:r>
              <a:rPr lang="en-US" sz="1200" dirty="0" err="1" smtClean="0"/>
              <a:t>Tabu</a:t>
            </a:r>
            <a:r>
              <a:rPr lang="en-US" sz="1200" dirty="0" smtClean="0"/>
              <a:t> Search</a:t>
            </a:r>
          </a:p>
          <a:p>
            <a:r>
              <a:rPr lang="en-US" sz="1200" dirty="0"/>
              <a:t>Robust Taboo Search</a:t>
            </a:r>
          </a:p>
          <a:p>
            <a:r>
              <a:rPr lang="en-US" sz="1200" dirty="0" smtClean="0"/>
              <a:t>Variable </a:t>
            </a:r>
            <a:r>
              <a:rPr lang="en-US" sz="1200" dirty="0"/>
              <a:t>Neighborhood Search</a:t>
            </a:r>
          </a:p>
          <a:p>
            <a:r>
              <a:rPr lang="en-US" sz="1200" dirty="0" smtClean="0"/>
              <a:t>Simulated </a:t>
            </a:r>
            <a:r>
              <a:rPr lang="en-US" sz="1200" dirty="0"/>
              <a:t>Annealing</a:t>
            </a:r>
          </a:p>
          <a:p>
            <a:pPr marL="0" indent="0">
              <a:buNone/>
            </a:pPr>
            <a:endParaRPr lang="en-US" sz="1200" dirty="0"/>
          </a:p>
          <a:p>
            <a:endParaRPr lang="en-US" sz="1200" dirty="0"/>
          </a:p>
          <a:p>
            <a:endParaRPr lang="en-US" sz="120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2" name="Inhaltsplatzhalter 6"/>
          <p:cNvSpPr>
            <a:spLocks noGrp="1"/>
          </p:cNvSpPr>
          <p:nvPr>
            <p:ph sz="half" idx="2"/>
          </p:nvPr>
        </p:nvSpPr>
        <p:spPr>
          <a:xfrm>
            <a:off x="4716016" y="1700808"/>
            <a:ext cx="4040188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 smtClean="0"/>
              <a:t>Data Analysis</a:t>
            </a:r>
          </a:p>
          <a:p>
            <a:r>
              <a:rPr lang="en-US" sz="1200" dirty="0"/>
              <a:t>Linear Discriminant Analysis</a:t>
            </a:r>
          </a:p>
          <a:p>
            <a:r>
              <a:rPr lang="en-US" sz="1200" dirty="0"/>
              <a:t>Linear Regression</a:t>
            </a:r>
          </a:p>
          <a:p>
            <a:r>
              <a:rPr lang="en-US" sz="1200" dirty="0"/>
              <a:t>Multinomial </a:t>
            </a:r>
            <a:r>
              <a:rPr lang="en-US" sz="1200" dirty="0" err="1"/>
              <a:t>Logit</a:t>
            </a:r>
            <a:r>
              <a:rPr lang="en-US" sz="1200" dirty="0"/>
              <a:t> Classification</a:t>
            </a:r>
          </a:p>
          <a:p>
            <a:r>
              <a:rPr lang="en-US" sz="1200" dirty="0"/>
              <a:t>k</a:t>
            </a:r>
            <a:r>
              <a:rPr lang="en-US" sz="1200" dirty="0" smtClean="0"/>
              <a:t>-Nearest Neighbor</a:t>
            </a:r>
            <a:endParaRPr lang="en-US" sz="1200" dirty="0"/>
          </a:p>
          <a:p>
            <a:r>
              <a:rPr lang="en-US" sz="1200" dirty="0" smtClean="0"/>
              <a:t>k-Means</a:t>
            </a:r>
          </a:p>
          <a:p>
            <a:r>
              <a:rPr lang="en-US" sz="1200" dirty="0" err="1" smtClean="0"/>
              <a:t>Neighbourhood</a:t>
            </a:r>
            <a:r>
              <a:rPr lang="en-US" sz="1200" dirty="0" smtClean="0"/>
              <a:t> Component Analysis</a:t>
            </a:r>
            <a:endParaRPr lang="en-US" sz="1200" dirty="0"/>
          </a:p>
          <a:p>
            <a:r>
              <a:rPr lang="en-US" sz="1200" dirty="0" smtClean="0"/>
              <a:t>Artificial Neural Networks</a:t>
            </a:r>
          </a:p>
          <a:p>
            <a:r>
              <a:rPr lang="en-US" sz="1200" dirty="0" smtClean="0"/>
              <a:t>Random Forests </a:t>
            </a:r>
          </a:p>
          <a:p>
            <a:r>
              <a:rPr lang="en-US" sz="1200" dirty="0" smtClean="0"/>
              <a:t>Support Vector Machines</a:t>
            </a:r>
          </a:p>
          <a:p>
            <a:r>
              <a:rPr lang="en-US" sz="1200" dirty="0"/>
              <a:t>Gaussian </a:t>
            </a:r>
            <a:r>
              <a:rPr lang="en-US" sz="1200" dirty="0" smtClean="0"/>
              <a:t>Processes </a:t>
            </a:r>
          </a:p>
          <a:p>
            <a:endParaRPr lang="en-US" sz="1200" dirty="0" smtClean="0"/>
          </a:p>
          <a:p>
            <a:pPr marL="0" indent="0">
              <a:buNone/>
            </a:pPr>
            <a:r>
              <a:rPr lang="en-US" sz="1200" b="1" dirty="0" smtClean="0"/>
              <a:t>Additional Algorithms</a:t>
            </a:r>
          </a:p>
          <a:p>
            <a:r>
              <a:rPr lang="en-US" sz="1200" dirty="0" smtClean="0"/>
              <a:t>User-defined </a:t>
            </a:r>
            <a:r>
              <a:rPr lang="en-US" sz="1200" dirty="0"/>
              <a:t>Algorithm</a:t>
            </a:r>
          </a:p>
          <a:p>
            <a:r>
              <a:rPr lang="en-US" sz="1200" dirty="0"/>
              <a:t>Performance Benchmarks</a:t>
            </a:r>
          </a:p>
          <a:p>
            <a:r>
              <a:rPr lang="en-US" sz="1200" dirty="0" smtClean="0"/>
              <a:t>Hungarian </a:t>
            </a:r>
            <a:r>
              <a:rPr lang="en-US" sz="1200" dirty="0"/>
              <a:t>Algorithm</a:t>
            </a:r>
          </a:p>
          <a:p>
            <a:r>
              <a:rPr lang="en-US" sz="1200" dirty="0"/>
              <a:t>Cross Validation</a:t>
            </a:r>
          </a:p>
          <a:p>
            <a:r>
              <a:rPr lang="en-US" sz="1200" dirty="0" smtClean="0"/>
              <a:t>LM-BFGS</a:t>
            </a:r>
            <a:endParaRPr lang="en-US" sz="1200" dirty="0"/>
          </a:p>
          <a:p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120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University of Applied </a:t>
            </a:r>
            <a:r>
              <a:rPr lang="en-US" sz="1600" dirty="0"/>
              <a:t>Sciences Upper Austria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3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302" y="4511154"/>
            <a:ext cx="1534170" cy="936104"/>
          </a:xfrm>
          <a:prstGeom prst="rect">
            <a:avLst/>
          </a:prstGeom>
          <a:noFill/>
        </p:spPr>
      </p:pic>
      <p:pic>
        <p:nvPicPr>
          <p:cNvPr id="11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43086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121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250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/>
              <a:t>HeuristicLab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</a:p>
          <a:p>
            <a:endParaRPr lang="de-AT" sz="2000" dirty="0"/>
          </a:p>
          <a:p>
            <a:endParaRPr lang="de-AT" sz="2000" dirty="0" smtClean="0"/>
          </a:p>
          <a:p>
            <a:r>
              <a:rPr lang="de-AT" dirty="0" smtClean="0"/>
              <a:t>S. Wagner, G. Kronberger, A. </a:t>
            </a:r>
            <a:r>
              <a:rPr lang="de-AT" dirty="0"/>
              <a:t>Beham, </a:t>
            </a:r>
            <a:r>
              <a:rPr lang="de-AT" dirty="0" smtClean="0"/>
              <a:t>M. Kommenda, A. Scheibenpflug, E. Pitzer, S. Vonolfen, M. Kofler</a:t>
            </a:r>
            <a:r>
              <a:rPr lang="de-AT" dirty="0"/>
              <a:t>, </a:t>
            </a:r>
            <a:r>
              <a:rPr lang="de-AT" dirty="0" smtClean="0"/>
              <a:t>S. Winkler</a:t>
            </a:r>
            <a:r>
              <a:rPr lang="de-AT" dirty="0"/>
              <a:t>, </a:t>
            </a:r>
            <a:r>
              <a:rPr lang="de-AT" dirty="0" smtClean="0"/>
              <a:t>V. Dorfer</a:t>
            </a:r>
            <a:r>
              <a:rPr lang="de-AT" dirty="0"/>
              <a:t>, </a:t>
            </a:r>
            <a:r>
              <a:rPr lang="de-AT" dirty="0" smtClean="0"/>
              <a:t>M. Affenzeller</a:t>
            </a:r>
          </a:p>
          <a:p>
            <a:pPr marL="346075" lvl="1" indent="0">
              <a:buNone/>
            </a:pPr>
            <a:r>
              <a:rPr lang="en-US" sz="3200" b="1" dirty="0"/>
              <a:t>Architecture and Design of the HeuristicLab Optimization Environment</a:t>
            </a:r>
          </a:p>
          <a:p>
            <a:pPr marL="346075" lvl="1" indent="0">
              <a:buNone/>
            </a:pPr>
            <a:r>
              <a:rPr lang="en-US" sz="3200" dirty="0"/>
              <a:t>Advanced Methods and Applications in Computational Intelligence, vol. 6, pp. </a:t>
            </a:r>
            <a:r>
              <a:rPr lang="de-AT" sz="3200" dirty="0"/>
              <a:t>197-261, Springer, 2014</a:t>
            </a:r>
            <a:endParaRPr lang="de-DE" sz="3200" dirty="0"/>
          </a:p>
          <a:p>
            <a:pPr lvl="3"/>
            <a:endParaRPr lang="de-DE" dirty="0"/>
          </a:p>
          <a:p>
            <a:pPr lvl="3"/>
            <a:endParaRPr lang="de-AT" dirty="0" smtClean="0"/>
          </a:p>
          <a:p>
            <a:pPr lvl="3"/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 smtClean="0"/>
              <a:t>group</a:t>
            </a:r>
            <a:r>
              <a:rPr lang="de-AT" dirty="0" smtClean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research.fh-ooe.at/de/orgunit/356#showpublications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6732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123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06084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hlinkClick r:id="rId2"/>
              </a:rPr>
              <a:t>http://dev.heuristiclab.com</a:t>
            </a:r>
            <a:endParaRPr lang="en-US" sz="36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3600" dirty="0" smtClean="0">
                <a:hlinkClick r:id="rId3"/>
              </a:rPr>
              <a:t>heuristiclab@googlegroups.com</a:t>
            </a:r>
            <a:endParaRPr lang="en-US" sz="3600" dirty="0" smtClean="0"/>
          </a:p>
          <a:p>
            <a:pPr algn="ctr"/>
            <a:endParaRPr lang="en-US" sz="2400" dirty="0"/>
          </a:p>
          <a:p>
            <a:pPr algn="ctr"/>
            <a:r>
              <a:rPr lang="en-US" sz="3600" dirty="0" smtClean="0">
                <a:hlinkClick r:id="rId4"/>
              </a:rPr>
              <a:t>http://www.youtube.com/heuristiclab</a:t>
            </a:r>
            <a:endParaRPr lang="en-US" sz="3600" dirty="0" smtClean="0"/>
          </a:p>
          <a:p>
            <a:pPr algn="ctr"/>
            <a:endParaRPr lang="en-US" sz="2400" dirty="0"/>
          </a:p>
          <a:p>
            <a:pPr algn="ctr"/>
            <a:r>
              <a:rPr lang="en-US" sz="3600" dirty="0" smtClean="0">
                <a:hlinkClick r:id="rId5"/>
              </a:rPr>
              <a:t>http://www.facebook.com/heuristiclab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150598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Available Problems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/>
              <a:t>Combinatorial Problems</a:t>
            </a:r>
          </a:p>
          <a:p>
            <a:r>
              <a:rPr lang="en-US" sz="1400" dirty="0"/>
              <a:t>Traveling Salesman</a:t>
            </a:r>
          </a:p>
          <a:p>
            <a:r>
              <a:rPr lang="en-US" sz="1400" dirty="0"/>
              <a:t>Vehicle Routing</a:t>
            </a:r>
            <a:endParaRPr lang="en-US" sz="1400" dirty="0" smtClean="0"/>
          </a:p>
          <a:p>
            <a:r>
              <a:rPr lang="en-US" sz="1400" dirty="0" smtClean="0"/>
              <a:t>Knapsack</a:t>
            </a:r>
            <a:endParaRPr lang="en-US" sz="1400" dirty="0"/>
          </a:p>
          <a:p>
            <a:r>
              <a:rPr lang="en-US" sz="1400" dirty="0" smtClean="0"/>
              <a:t>Job </a:t>
            </a:r>
            <a:r>
              <a:rPr lang="en-US" sz="1400" dirty="0"/>
              <a:t>Shop Scheduling</a:t>
            </a:r>
          </a:p>
          <a:p>
            <a:r>
              <a:rPr lang="en-US" sz="1400" dirty="0" smtClean="0"/>
              <a:t>Linear Assignment</a:t>
            </a:r>
          </a:p>
          <a:p>
            <a:r>
              <a:rPr lang="en-US" sz="1400" dirty="0" smtClean="0"/>
              <a:t>Quadratic </a:t>
            </a:r>
            <a:r>
              <a:rPr lang="en-US" sz="1400" dirty="0"/>
              <a:t>Assignment</a:t>
            </a:r>
          </a:p>
          <a:p>
            <a:r>
              <a:rPr lang="en-US" sz="1400" dirty="0" err="1" smtClean="0"/>
              <a:t>OneMax</a:t>
            </a:r>
            <a:endParaRPr lang="en-US" sz="1400" dirty="0" smtClean="0"/>
          </a:p>
          <a:p>
            <a:r>
              <a:rPr lang="de-AT" sz="1400" dirty="0" err="1"/>
              <a:t>Deceptive</a:t>
            </a:r>
            <a:r>
              <a:rPr lang="de-AT" sz="1400" dirty="0"/>
              <a:t> </a:t>
            </a:r>
            <a:r>
              <a:rPr lang="de-AT" sz="1400" dirty="0" err="1" smtClean="0"/>
              <a:t>trap</a:t>
            </a:r>
            <a:endParaRPr lang="de-AT" sz="1400" dirty="0"/>
          </a:p>
          <a:p>
            <a:r>
              <a:rPr lang="de-AT" sz="1400" dirty="0" err="1"/>
              <a:t>Deceptive</a:t>
            </a:r>
            <a:r>
              <a:rPr lang="de-AT" sz="1400" dirty="0"/>
              <a:t> </a:t>
            </a:r>
            <a:r>
              <a:rPr lang="de-AT" sz="1400" dirty="0" err="1"/>
              <a:t>trap</a:t>
            </a:r>
            <a:r>
              <a:rPr lang="de-AT" sz="1400" dirty="0"/>
              <a:t> </a:t>
            </a:r>
            <a:r>
              <a:rPr lang="de-AT" sz="1400" dirty="0" err="1" smtClean="0"/>
              <a:t>step</a:t>
            </a:r>
            <a:endParaRPr lang="de-AT" sz="1400" dirty="0"/>
          </a:p>
          <a:p>
            <a:r>
              <a:rPr lang="de-AT" sz="1400" smtClean="0"/>
              <a:t>HIFF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b="1" dirty="0" smtClean="0"/>
              <a:t>Genetic Programming Problems</a:t>
            </a:r>
          </a:p>
          <a:p>
            <a:r>
              <a:rPr lang="en-US" sz="1400" dirty="0" smtClean="0"/>
              <a:t>Symbolic </a:t>
            </a:r>
            <a:r>
              <a:rPr lang="en-US" sz="1400" dirty="0"/>
              <a:t>Classification</a:t>
            </a:r>
          </a:p>
          <a:p>
            <a:r>
              <a:rPr lang="en-US" sz="1400" dirty="0"/>
              <a:t>Symbolic Regression</a:t>
            </a:r>
          </a:p>
          <a:p>
            <a:r>
              <a:rPr lang="en-US" sz="1400" dirty="0"/>
              <a:t>Symbolic Time-Series Prognosis</a:t>
            </a:r>
          </a:p>
          <a:p>
            <a:r>
              <a:rPr lang="en-US" sz="1400" dirty="0"/>
              <a:t>Artificial Ant</a:t>
            </a:r>
          </a:p>
          <a:p>
            <a:r>
              <a:rPr lang="en-US" sz="1400" dirty="0"/>
              <a:t>Lawn Mower</a:t>
            </a:r>
          </a:p>
          <a:p>
            <a:pPr marL="0" indent="0">
              <a:buNone/>
            </a:pPr>
            <a:endParaRPr lang="en-US" sz="1200" dirty="0" smtClean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632719" y="16002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Additional Problems</a:t>
            </a:r>
          </a:p>
          <a:p>
            <a:r>
              <a:rPr lang="en-US" sz="1400" dirty="0"/>
              <a:t>Single-Objective Test Function</a:t>
            </a:r>
          </a:p>
          <a:p>
            <a:r>
              <a:rPr lang="en-US" sz="1400" dirty="0"/>
              <a:t>User-defined </a:t>
            </a:r>
            <a:r>
              <a:rPr lang="en-US" sz="1400" dirty="0" smtClean="0"/>
              <a:t>Problem</a:t>
            </a:r>
          </a:p>
          <a:p>
            <a:r>
              <a:rPr lang="en-US" sz="1400" dirty="0" smtClean="0"/>
              <a:t>Programmable Problem</a:t>
            </a:r>
            <a:endParaRPr lang="en-US" sz="1400" dirty="0"/>
          </a:p>
          <a:p>
            <a:r>
              <a:rPr lang="en-US" sz="1400" dirty="0" smtClean="0"/>
              <a:t>External </a:t>
            </a:r>
            <a:r>
              <a:rPr lang="en-US" sz="1400" dirty="0"/>
              <a:t>Evaluation </a:t>
            </a:r>
            <a:r>
              <a:rPr lang="en-US" sz="1400" dirty="0" smtClean="0"/>
              <a:t>Problem </a:t>
            </a:r>
            <a:br>
              <a:rPr lang="en-US" sz="1400" dirty="0" smtClean="0"/>
            </a:br>
            <a:r>
              <a:rPr lang="en-US" sz="1400" dirty="0" smtClean="0"/>
              <a:t>(</a:t>
            </a:r>
            <a:r>
              <a:rPr lang="en-US" sz="1400" dirty="0" err="1" smtClean="0"/>
              <a:t>Anylogic</a:t>
            </a:r>
            <a:r>
              <a:rPr lang="en-US" sz="1400" dirty="0" smtClean="0"/>
              <a:t>, Scilab, MATLAB)</a:t>
            </a:r>
            <a:endParaRPr lang="en-US" sz="1400" dirty="0"/>
          </a:p>
          <a:p>
            <a:r>
              <a:rPr lang="en-US" sz="1400" dirty="0" smtClean="0"/>
              <a:t>Regression, Classification, Clustering</a:t>
            </a:r>
          </a:p>
          <a:p>
            <a:r>
              <a:rPr lang="en-US" sz="1400" dirty="0" smtClean="0"/>
              <a:t>Trading</a:t>
            </a:r>
          </a:p>
          <a:p>
            <a:r>
              <a:rPr lang="en-US" sz="1400" dirty="0" smtClean="0"/>
              <a:t>Grammatical Evolution</a:t>
            </a:r>
          </a:p>
          <a:p>
            <a:pPr marL="0" indent="0">
              <a:buNone/>
            </a:pPr>
            <a:endParaRPr lang="en-US" sz="1400" dirty="0"/>
          </a:p>
          <a:p>
            <a:endParaRPr lang="en-US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5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086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I:</a:t>
            </a:r>
            <a:br>
              <a:rPr lang="de-DE" dirty="0" smtClean="0"/>
            </a:br>
            <a:r>
              <a:rPr lang="de-DE" dirty="0" smtClean="0"/>
              <a:t>Working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3"/>
            <a:endParaRPr lang="de-AT" dirty="0" smtClean="0"/>
          </a:p>
          <a:p>
            <a:r>
              <a:rPr lang="de-AT" dirty="0" smtClean="0"/>
              <a:t>Create</a:t>
            </a:r>
            <a:r>
              <a:rPr lang="de-AT" dirty="0"/>
              <a:t>, </a:t>
            </a:r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Execute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</a:t>
            </a:r>
            <a:r>
              <a:rPr lang="de-AT" dirty="0" smtClean="0"/>
              <a:t>Items</a:t>
            </a:r>
          </a:p>
          <a:p>
            <a:pPr lvl="3"/>
            <a:endParaRPr lang="de-AT" dirty="0"/>
          </a:p>
          <a:p>
            <a:r>
              <a:rPr lang="de-AT" dirty="0"/>
              <a:t>Create Batch Runs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smtClean="0"/>
              <a:t>Experiments</a:t>
            </a:r>
          </a:p>
          <a:p>
            <a:pPr lvl="3"/>
            <a:endParaRPr lang="de-AT" dirty="0"/>
          </a:p>
          <a:p>
            <a:r>
              <a:rPr lang="de-AT" dirty="0"/>
              <a:t>Multi-core CPUs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 smtClean="0"/>
              <a:t>Parallelization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Analyze</a:t>
            </a:r>
            <a:r>
              <a:rPr lang="de-AT" dirty="0"/>
              <a:t> </a:t>
            </a:r>
            <a:r>
              <a:rPr lang="de-AT" dirty="0" smtClean="0"/>
              <a:t>Runs</a:t>
            </a:r>
          </a:p>
          <a:p>
            <a:pPr lvl="3"/>
            <a:endParaRPr lang="de-AT" dirty="0"/>
          </a:p>
          <a:p>
            <a:r>
              <a:rPr lang="de-AT" dirty="0" err="1" smtClean="0"/>
              <a:t>Analyzers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882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30" y="1412775"/>
            <a:ext cx="6526940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bgerundetes Rechteck 7"/>
          <p:cNvSpPr/>
          <p:nvPr/>
        </p:nvSpPr>
        <p:spPr>
          <a:xfrm>
            <a:off x="4868333" y="2133600"/>
            <a:ext cx="2861733" cy="3936999"/>
          </a:xfrm>
          <a:prstGeom prst="roundRect">
            <a:avLst>
              <a:gd name="adj" fmla="val 3967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326904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7" y="1995488"/>
            <a:ext cx="4552950" cy="2867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10" name="Group 9"/>
          <p:cNvGrpSpPr/>
          <p:nvPr/>
        </p:nvGrpSpPr>
        <p:grpSpPr>
          <a:xfrm>
            <a:off x="1334177" y="1412776"/>
            <a:ext cx="6476566" cy="4870378"/>
            <a:chOff x="1334177" y="1412776"/>
            <a:chExt cx="6476566" cy="487037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4177" y="1412776"/>
              <a:ext cx="6476566" cy="48703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6"/>
            <p:cNvSpPr/>
            <p:nvPr/>
          </p:nvSpPr>
          <p:spPr bwMode="auto">
            <a:xfrm>
              <a:off x="1588837" y="2285897"/>
              <a:ext cx="509320" cy="436560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11" name="Group 10"/>
          <p:cNvGrpSpPr/>
          <p:nvPr/>
        </p:nvGrpSpPr>
        <p:grpSpPr>
          <a:xfrm>
            <a:off x="1331552" y="1412775"/>
            <a:ext cx="6481865" cy="4874363"/>
            <a:chOff x="1331552" y="1412775"/>
            <a:chExt cx="6481865" cy="487436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552" y="1412775"/>
              <a:ext cx="6481865" cy="48743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bgerundetes Rechteck 5"/>
            <p:cNvSpPr/>
            <p:nvPr/>
          </p:nvSpPr>
          <p:spPr bwMode="auto">
            <a:xfrm>
              <a:off x="1654076" y="2662850"/>
              <a:ext cx="5663937" cy="237329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Abgerundetes Rechteck 6"/>
            <p:cNvSpPr/>
            <p:nvPr/>
          </p:nvSpPr>
          <p:spPr bwMode="auto">
            <a:xfrm>
              <a:off x="1733186" y="3207953"/>
              <a:ext cx="5584827" cy="258018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 smtClean="0"/>
              <a:t>University </a:t>
            </a:r>
            <a:r>
              <a:rPr lang="en-US" dirty="0"/>
              <a:t>of Applied Sciences Upper </a:t>
            </a:r>
            <a:r>
              <a:rPr lang="en-US" dirty="0" smtClean="0"/>
              <a:t>Austria</a:t>
            </a:r>
            <a:endParaRPr lang="en-US" dirty="0"/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Full professor for business intelligence (since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(2005 –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9" name="Picture 3" descr="D:\SVN\swagner\Administration\Profilfoto FH neu (klein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5" y="1628800"/>
            <a:ext cx="1281112" cy="17079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5" y="3717032"/>
            <a:ext cx="1281111" cy="1713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725144"/>
            <a:ext cx="3352800" cy="147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bgerundetes Rechteck 6"/>
            <p:cNvSpPr/>
            <p:nvPr/>
          </p:nvSpPr>
          <p:spPr bwMode="auto">
            <a:xfrm>
              <a:off x="1629832" y="2461683"/>
              <a:ext cx="1917701" cy="334645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1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</a:t>
              </a: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571097" y="5801255"/>
              <a:ext cx="841904" cy="252412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3411"/>
            <a:ext cx="6477000" cy="4870704"/>
            <a:chOff x="1333500" y="1413411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3411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13431" y="2483908"/>
              <a:ext cx="5667902" cy="3307292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Runs – </a:t>
            </a:r>
            <a:r>
              <a:rPr lang="de-AT" dirty="0" err="1" smtClean="0"/>
              <a:t>Tabular</a:t>
            </a:r>
            <a:r>
              <a:rPr lang="de-AT" dirty="0" smtClean="0"/>
              <a:t> View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141" y="1624451"/>
            <a:ext cx="6477719" cy="4448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536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Runs – </a:t>
            </a:r>
            <a:r>
              <a:rPr lang="de-AT" dirty="0" smtClean="0"/>
              <a:t>Multi-Line 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973" y="1624451"/>
            <a:ext cx="6454054" cy="4448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0505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08667" y="2472267"/>
              <a:ext cx="5681133" cy="332740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412776"/>
            <a:ext cx="6477000" cy="4870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bgerundetes Rechteck 5"/>
          <p:cNvSpPr/>
          <p:nvPr/>
        </p:nvSpPr>
        <p:spPr bwMode="auto">
          <a:xfrm>
            <a:off x="1579564" y="5809722"/>
            <a:ext cx="2518304" cy="235478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9" name="Abgerundetes Rechteck 6"/>
          <p:cNvSpPr/>
          <p:nvPr/>
        </p:nvSpPr>
        <p:spPr bwMode="auto">
          <a:xfrm>
            <a:off x="3563408" y="5514976"/>
            <a:ext cx="2955925" cy="233892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0" name="Abgerundetes Rechteck 7"/>
          <p:cNvSpPr/>
          <p:nvPr/>
        </p:nvSpPr>
        <p:spPr bwMode="auto">
          <a:xfrm>
            <a:off x="1659466" y="2768599"/>
            <a:ext cx="1888067" cy="2286001"/>
          </a:xfrm>
          <a:prstGeom prst="roundRect">
            <a:avLst>
              <a:gd name="adj" fmla="val 416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604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</a:t>
            </a:r>
            <a:r>
              <a:rPr lang="en-US" dirty="0" smtClean="0"/>
              <a:t>3.3.12 “Madrid" </a:t>
            </a:r>
            <a:r>
              <a:rPr lang="en-US" dirty="0" smtClean="0"/>
              <a:t>released on </a:t>
            </a:r>
            <a:r>
              <a:rPr lang="en-US" dirty="0" smtClean="0"/>
              <a:t>July </a:t>
            </a:r>
            <a:r>
              <a:rPr lang="en-US" dirty="0" smtClean="0"/>
              <a:t>13th, 2015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Scripts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  <p:grpSp>
        <p:nvGrpSpPr>
          <p:cNvPr id="9" name="Group 8"/>
          <p:cNvGrpSpPr/>
          <p:nvPr/>
        </p:nvGrpSpPr>
        <p:grpSpPr>
          <a:xfrm>
            <a:off x="1333258" y="1412776"/>
            <a:ext cx="7270074" cy="4877181"/>
            <a:chOff x="1333258" y="1412776"/>
            <a:chExt cx="7270074" cy="487718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258" y="1412776"/>
              <a:ext cx="6477000" cy="48771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3789040"/>
              <a:ext cx="1943100" cy="1943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1775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4104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II:</a:t>
            </a:r>
            <a:br>
              <a:rPr lang="de-DE" dirty="0" smtClean="0"/>
            </a:br>
            <a:r>
              <a:rPr lang="de-DE" dirty="0" smtClean="0"/>
              <a:t>Data-</a:t>
            </a:r>
            <a:r>
              <a:rPr lang="de-DE" dirty="0" err="1" smtClean="0"/>
              <a:t>based</a:t>
            </a:r>
            <a:r>
              <a:rPr lang="de-DE" dirty="0" smtClean="0"/>
              <a:t> Modeling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 smtClean="0"/>
          </a:p>
          <a:p>
            <a:r>
              <a:rPr lang="de-DE" dirty="0" smtClean="0"/>
              <a:t>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DE" dirty="0" smtClean="0"/>
          </a:p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export</a:t>
            </a:r>
            <a:endParaRPr lang="de-DE" dirty="0" smtClean="0"/>
          </a:p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86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</a:t>
            </a:r>
            <a:r>
              <a:rPr lang="de-AT" dirty="0" smtClean="0"/>
              <a:t>(</a:t>
            </a:r>
            <a:r>
              <a:rPr lang="de-AT" dirty="0" err="1" smtClean="0"/>
              <a:t>x</a:t>
            </a:r>
            <a:r>
              <a:rPr lang="de-AT" baseline="-25000" dirty="0" err="1" smtClean="0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Data Analysis in </a:t>
            </a:r>
            <a:r>
              <a:rPr lang="en-US" sz="3600" dirty="0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</a:t>
            </a:r>
            <a:r>
              <a:rPr lang="en-US" dirty="0" smtClean="0"/>
              <a:t>using </a:t>
            </a:r>
            <a:r>
              <a:rPr lang="en-US" dirty="0"/>
              <a:t>genetic programming</a:t>
            </a:r>
          </a:p>
          <a:p>
            <a:pPr lvl="3"/>
            <a:endParaRPr lang="en-US" dirty="0"/>
          </a:p>
          <a:p>
            <a:r>
              <a:rPr lang="en-US" dirty="0" smtClean="0"/>
              <a:t>External Libraries:</a:t>
            </a:r>
          </a:p>
          <a:p>
            <a:pPr lvl="1"/>
            <a:r>
              <a:rPr lang="en-US" dirty="0" smtClean="0"/>
              <a:t>Linear Regression, Logistic Regression, </a:t>
            </a:r>
          </a:p>
          <a:p>
            <a:pPr lvl="1"/>
            <a:r>
              <a:rPr lang="en-US" dirty="0" smtClean="0"/>
              <a:t>k-Nearest </a:t>
            </a:r>
            <a:r>
              <a:rPr lang="en-US" dirty="0" err="1" smtClean="0"/>
              <a:t>Neighbours</a:t>
            </a:r>
            <a:r>
              <a:rPr lang="en-US" dirty="0" smtClean="0"/>
              <a:t>, k-Means, </a:t>
            </a:r>
          </a:p>
          <a:p>
            <a:pPr lvl="1"/>
            <a:r>
              <a:rPr lang="en-US" dirty="0" smtClean="0"/>
              <a:t>Random Forest, Support Vector Machines, </a:t>
            </a:r>
            <a:br>
              <a:rPr lang="en-US" dirty="0" smtClean="0"/>
            </a:br>
            <a:r>
              <a:rPr lang="en-US" dirty="0" smtClean="0"/>
              <a:t>Neural Networks, Gaussian Processes</a:t>
            </a:r>
          </a:p>
          <a:p>
            <a:pPr lvl="1"/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899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x</a:t>
            </a:r>
            <a:r>
              <a:rPr lang="en-US" baseline="-25000" dirty="0" smtClean="0"/>
              <a:t>3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x</a:t>
            </a:r>
            <a:r>
              <a:rPr lang="en-US" baseline="-25000" dirty="0" smtClean="0"/>
              <a:t>5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x</a:t>
            </a:r>
            <a:r>
              <a:rPr lang="en-US" baseline="-25000" dirty="0" smtClean="0"/>
              <a:t>3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 smtClean="0"/>
              <a:t>non-linear </a:t>
            </a:r>
            <a:r>
              <a:rPr lang="en-US" dirty="0"/>
              <a:t>modeling approach </a:t>
            </a:r>
            <a:r>
              <a:rPr lang="en-US" dirty="0" smtClean="0"/>
              <a:t>necessary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frequently </a:t>
            </a:r>
            <a:r>
              <a:rPr lang="en-US" dirty="0"/>
              <a:t>used in GP </a:t>
            </a:r>
            <a:r>
              <a:rPr lang="en-US" dirty="0" smtClean="0"/>
              <a:t>literature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available as benchmark problem instance in HeuristicLab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Demonstration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fontScale="77500" lnSpcReduction="20000"/>
          </a:bodyPr>
          <a:lstStyle/>
          <a:p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import</a:t>
            </a:r>
            <a:endParaRPr lang="de-DE" dirty="0" smtClean="0"/>
          </a:p>
          <a:p>
            <a:pPr lvl="1"/>
            <a:r>
              <a:rPr lang="de-DE" dirty="0" err="1" smtClean="0"/>
              <a:t>target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input</a:t>
            </a:r>
            <a:r>
              <a:rPr lang="de-DE" dirty="0" smtClean="0"/>
              <a:t> variables</a:t>
            </a:r>
          </a:p>
          <a:p>
            <a:pPr lvl="1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partitions</a:t>
            </a:r>
            <a:r>
              <a:rPr lang="de-DE" dirty="0" smtClean="0"/>
              <a:t> (</a:t>
            </a:r>
            <a:r>
              <a:rPr lang="de-DE" dirty="0" err="1" smtClean="0"/>
              <a:t>training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)</a:t>
            </a:r>
          </a:p>
          <a:p>
            <a:pPr lvl="3"/>
            <a:endParaRPr lang="de-DE" dirty="0" smtClean="0"/>
          </a:p>
          <a:p>
            <a:r>
              <a:rPr lang="de-DE" dirty="0" err="1" smtClean="0"/>
              <a:t>algorithm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3"/>
            <a:endParaRPr lang="de-DE" dirty="0" smtClean="0"/>
          </a:p>
          <a:p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1"/>
            <a:r>
              <a:rPr lang="de-DE" dirty="0" err="1" smtClean="0"/>
              <a:t>accuracy</a:t>
            </a:r>
            <a:r>
              <a:rPr lang="de-DE" dirty="0" smtClean="0"/>
              <a:t> </a:t>
            </a:r>
            <a:r>
              <a:rPr lang="de-DE" dirty="0" err="1" smtClean="0"/>
              <a:t>metrics</a:t>
            </a:r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ChangeAspect="1"/>
          </p:cNvPicPr>
          <p:nvPr/>
        </p:nvPicPr>
        <p:blipFill rotWithShape="1">
          <a:blip r:embed="rId2" cstate="print"/>
          <a:srcRect l="60140" t="44120" r="10789" b="16479"/>
          <a:stretch/>
        </p:blipFill>
        <p:spPr bwMode="auto">
          <a:xfrm>
            <a:off x="6194599" y="1489012"/>
            <a:ext cx="2044826" cy="20844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LR scatter plot.png"/>
          <p:cNvPicPr>
            <a:picLocks noChangeAspect="1"/>
          </p:cNvPicPr>
          <p:nvPr/>
        </p:nvPicPr>
        <p:blipFill rotWithShape="1">
          <a:blip r:embed="rId3" cstate="print"/>
          <a:srcRect l="59802" t="39775" r="10902" b="14682"/>
          <a:stretch/>
        </p:blipFill>
        <p:spPr bwMode="auto">
          <a:xfrm>
            <a:off x="6180312" y="3921629"/>
            <a:ext cx="2073401" cy="24242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R swith to textual moel.png"/>
          <p:cNvPicPr>
            <a:picLocks noChangeAspect="1"/>
          </p:cNvPicPr>
          <p:nvPr/>
        </p:nvPicPr>
        <p:blipFill rotWithShape="1">
          <a:blip r:embed="rId4" cstate="print"/>
          <a:srcRect l="4775" t="63944" r="7255" b="9314"/>
          <a:stretch/>
        </p:blipFill>
        <p:spPr>
          <a:xfrm>
            <a:off x="1295400" y="5133771"/>
            <a:ext cx="4116679" cy="939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555" y="1628800"/>
            <a:ext cx="3785925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834880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</a:t>
            </a:r>
            <a:r>
              <a:rPr lang="en-US" dirty="0" smtClean="0"/>
              <a:t>3.3.12 “Madrid"</a:t>
            </a:r>
            <a:endParaRPr lang="en-US" dirty="0" smtClean="0"/>
          </a:p>
          <a:p>
            <a:pPr lvl="2"/>
            <a:r>
              <a:rPr lang="en-US" dirty="0" smtClean="0"/>
              <a:t>released on </a:t>
            </a:r>
            <a:r>
              <a:rPr lang="en-US" dirty="0" smtClean="0"/>
              <a:t>July </a:t>
            </a:r>
            <a:r>
              <a:rPr lang="en-US" dirty="0" smtClean="0"/>
              <a:t>13th, 2015</a:t>
            </a:r>
          </a:p>
          <a:p>
            <a:pPr lvl="1"/>
            <a:r>
              <a:rPr lang="en-US" dirty="0" smtClean="0"/>
              <a:t>daily trunk builds</a:t>
            </a:r>
          </a:p>
          <a:p>
            <a:pPr lvl="1"/>
            <a:r>
              <a:rPr lang="en-US" dirty="0" smtClean="0">
                <a:hlinkClick r:id="rId3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err="1" smtClean="0"/>
              <a:t>HeuristicLab</a:t>
            </a:r>
            <a:r>
              <a:rPr lang="en-US" dirty="0" smtClean="0"/>
              <a:t> </a:t>
            </a:r>
            <a:r>
              <a:rPr lang="en-US" dirty="0" smtClean="0"/>
              <a:t>3.3.12 </a:t>
            </a:r>
            <a:r>
              <a:rPr lang="en-US" dirty="0" smtClean="0"/>
              <a:t>tag</a:t>
            </a:r>
          </a:p>
          <a:p>
            <a:pPr lvl="2"/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svn.heuristiclab.com/svn/core/tags/3.3.12</a:t>
            </a:r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Stable development version</a:t>
            </a:r>
          </a:p>
          <a:p>
            <a:pPr lvl="2"/>
            <a:r>
              <a:rPr lang="en-US" dirty="0" smtClean="0">
                <a:hlinkClick r:id="rId5"/>
              </a:rPr>
              <a:t>http://svn.heuristiclab.com/svn/core/stable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4.5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41" y="1413141"/>
            <a:ext cx="6477719" cy="487124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3" y="2132856"/>
            <a:ext cx="2065372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120" y="4077072"/>
            <a:ext cx="2539079" cy="2149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155 </a:t>
            </a:r>
            <a:r>
              <a:rPr lang="en-US" dirty="0" smtClean="0"/>
              <a:t>plugins in </a:t>
            </a:r>
            <a:r>
              <a:rPr lang="en-US" dirty="0" err="1" smtClean="0"/>
              <a:t>HeuristicLab</a:t>
            </a:r>
            <a:r>
              <a:rPr lang="en-US" dirty="0" smtClean="0"/>
              <a:t> </a:t>
            </a:r>
            <a:r>
              <a:rPr lang="en-US" dirty="0" smtClean="0"/>
              <a:t>3.3.12</a:t>
            </a:r>
            <a:endParaRPr lang="en-US" dirty="0" smtClean="0"/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457" y="1844824"/>
            <a:ext cx="1702403" cy="1772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</a:t>
            </a:r>
            <a:r>
              <a:rPr lang="en-US" sz="3200" dirty="0" smtClean="0"/>
              <a:t>the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t="14512" r="2506" b="5406"/>
          <a:stretch/>
        </p:blipFill>
        <p:spPr bwMode="auto">
          <a:xfrm>
            <a:off x="1608758" y="2132856"/>
            <a:ext cx="607354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 smtClean="0"/>
              <a:t>Symbolic</a:t>
            </a:r>
            <a:r>
              <a:rPr lang="de-AT" sz="3200" dirty="0" smtClean="0"/>
              <a:t> Regression </a:t>
            </a:r>
            <a:r>
              <a:rPr lang="de-AT" sz="3200" dirty="0" err="1" smtClean="0"/>
              <a:t>with</a:t>
            </a:r>
            <a:r>
              <a:rPr lang="de-AT" sz="3200" dirty="0" smtClean="0"/>
              <a:t> </a:t>
            </a:r>
            <a:r>
              <a:rPr lang="de-AT" sz="3200" dirty="0" err="1" smtClean="0"/>
              <a:t>HeuristicLab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 smtClean="0"/>
              <a:t>evolve</a:t>
            </a:r>
            <a:r>
              <a:rPr lang="de-AT" dirty="0" smtClean="0"/>
              <a:t> </a:t>
            </a:r>
            <a:r>
              <a:rPr lang="de-AT" dirty="0"/>
              <a:t>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 smtClean="0"/>
              <a:t>structure</a:t>
            </a:r>
            <a:r>
              <a:rPr lang="de-AT" dirty="0" smtClean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 err="1" smtClean="0"/>
              <a:t>white</a:t>
            </a:r>
            <a:r>
              <a:rPr lang="de-AT" dirty="0" smtClean="0"/>
              <a:t>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terminal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 </a:t>
            </a:r>
            <a:r>
              <a:rPr lang="de-DE" dirty="0" err="1" smtClean="0"/>
              <a:t>constraints</a:t>
            </a:r>
            <a:endParaRPr lang="de-DE" dirty="0" smtClean="0"/>
          </a:p>
          <a:p>
            <a:pPr lvl="1"/>
            <a:r>
              <a:rPr lang="de-DE" dirty="0" err="1"/>
              <a:t>e</a:t>
            </a:r>
            <a:r>
              <a:rPr lang="de-DE" dirty="0" err="1" smtClean="0"/>
              <a:t>valuation</a:t>
            </a:r>
            <a:endParaRPr lang="de-DE" dirty="0" smtClean="0"/>
          </a:p>
          <a:p>
            <a:pPr lvl="5"/>
            <a:endParaRPr lang="de-DE" dirty="0" smtClean="0"/>
          </a:p>
          <a:p>
            <a:r>
              <a:rPr lang="de-DE" dirty="0" err="1" smtClean="0"/>
              <a:t>Algorithm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selection</a:t>
            </a:r>
            <a:endParaRPr lang="de-DE" dirty="0" smtClean="0"/>
          </a:p>
          <a:p>
            <a:pPr lvl="1"/>
            <a:r>
              <a:rPr lang="de-DE" dirty="0" err="1"/>
              <a:t>m</a:t>
            </a:r>
            <a:r>
              <a:rPr lang="de-DE" dirty="0" err="1" smtClean="0"/>
              <a:t>utation</a:t>
            </a:r>
            <a:endParaRPr lang="de-DE" dirty="0" smtClean="0"/>
          </a:p>
          <a:p>
            <a:pPr lvl="5"/>
            <a:endParaRPr lang="de-DE" dirty="0" smtClean="0"/>
          </a:p>
          <a:p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structure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parameters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 dirty="0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7747" t="17603" r="5493" b="8090"/>
          <a:stretch/>
        </p:blipFill>
        <p:spPr bwMode="auto">
          <a:xfrm>
            <a:off x="5791200" y="4671060"/>
            <a:ext cx="2365887" cy="1524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4818" t="35131" r="7633" b="6442"/>
          <a:stretch/>
        </p:blipFill>
        <p:spPr bwMode="auto">
          <a:xfrm>
            <a:off x="5304191" y="2590800"/>
            <a:ext cx="3339904" cy="16764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850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41" y="1413141"/>
            <a:ext cx="6477719" cy="487124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33197" y="2132856"/>
            <a:ext cx="2074708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Plugin</a:t>
            </a:r>
            <a:r>
              <a:rPr lang="de-AT" dirty="0" smtClean="0"/>
              <a:t> </a:t>
            </a:r>
            <a:r>
              <a:rPr lang="de-AT" dirty="0" err="1" smtClean="0"/>
              <a:t>Architecture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9144000" cy="42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</a:t>
            </a:r>
            <a:r>
              <a:rPr lang="de-DE" dirty="0" err="1" smtClean="0"/>
              <a:t>impacts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manual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/>
          </a:p>
          <a:p>
            <a:pPr lvl="2"/>
            <a:r>
              <a:rPr lang="de-DE" dirty="0" smtClean="0"/>
              <a:t>online update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6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expor</a:t>
            </a:r>
            <a:r>
              <a:rPr lang="de-AT" dirty="0" smtClean="0"/>
              <a:t>t</a:t>
            </a:r>
          </a:p>
          <a:p>
            <a:pPr lvl="2"/>
            <a:r>
              <a:rPr lang="de-DE" dirty="0" smtClean="0"/>
              <a:t>Excel</a:t>
            </a:r>
          </a:p>
          <a:p>
            <a:pPr lvl="2"/>
            <a:r>
              <a:rPr lang="de-DE" dirty="0" smtClean="0"/>
              <a:t>MATLAB</a:t>
            </a:r>
          </a:p>
          <a:p>
            <a:pPr lvl="2"/>
            <a:r>
              <a:rPr lang="de-DE" dirty="0" err="1" smtClean="0"/>
              <a:t>LaTeX</a:t>
            </a:r>
            <a:endParaRPr lang="de-D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 rotWithShape="1">
          <a:blip r:embed="rId2" cstate="print"/>
          <a:srcRect l="4479" t="18652" r="38394" b="11086"/>
          <a:stretch/>
        </p:blipFill>
        <p:spPr bwMode="auto">
          <a:xfrm>
            <a:off x="5724128" y="1700808"/>
            <a:ext cx="3039600" cy="281178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 rotWithShape="1">
          <a:blip r:embed="rId3" cstate="print"/>
          <a:srcRect b="61816"/>
          <a:stretch/>
        </p:blipFill>
        <p:spPr>
          <a:xfrm>
            <a:off x="3275857" y="4941168"/>
            <a:ext cx="5487872" cy="1087490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4256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Detailed</a:t>
            </a:r>
            <a:r>
              <a:rPr lang="de-DE" dirty="0" smtClean="0"/>
              <a:t> Model Analysis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22177" y="3014296"/>
            <a:ext cx="58102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1706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Impacts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72379" y="5075360"/>
            <a:ext cx="1411898" cy="3429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0976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Manual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91833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14853" y="4624753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246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1231" y="5802190"/>
            <a:ext cx="3704492" cy="17657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203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Representations</a:t>
            </a:r>
            <a:r>
              <a:rPr lang="de-DE" dirty="0" smtClean="0"/>
              <a:t> Are Also </a:t>
            </a:r>
            <a:r>
              <a:rPr lang="de-DE" dirty="0" err="1" smtClean="0"/>
              <a:t>Available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51216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Use</a:t>
            </a:r>
            <a:r>
              <a:rPr lang="de-DE" sz="2400" dirty="0" smtClean="0"/>
              <a:t> </a:t>
            </a:r>
            <a:r>
              <a:rPr lang="de-DE" sz="2400" i="1" dirty="0" err="1" smtClean="0"/>
              <a:t>ViewHost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switch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textual</a:t>
            </a:r>
            <a:r>
              <a:rPr lang="de-DE" sz="2400" dirty="0" smtClean="0"/>
              <a:t> </a:t>
            </a:r>
            <a:r>
              <a:rPr lang="de-DE" sz="2400" dirty="0" err="1" smtClean="0"/>
              <a:t>representation</a:t>
            </a:r>
            <a:r>
              <a:rPr lang="de-DE" sz="2400" dirty="0" smtClean="0"/>
              <a:t> </a:t>
            </a:r>
            <a:r>
              <a:rPr lang="de-DE" sz="2400" dirty="0" err="1" smtClean="0"/>
              <a:t>view</a:t>
            </a:r>
            <a:r>
              <a:rPr lang="de-DE" sz="2400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0753" y="1878813"/>
            <a:ext cx="6042495" cy="453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30717" y="2977662"/>
            <a:ext cx="2165838" cy="50848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444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Default </a:t>
            </a:r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Model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81883" y="2485293"/>
            <a:ext cx="5956055" cy="3481754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864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Export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LaTeX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3612" y="3505200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8775" y="2619375"/>
            <a:ext cx="5886450" cy="1809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475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LaTeX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191" y="1412776"/>
            <a:ext cx="6479619" cy="487267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429000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082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Analysis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1"/>
          </a:xfrm>
        </p:spPr>
        <p:txBody>
          <a:bodyPr>
            <a:normAutofit fontScale="85000" lnSpcReduction="10000"/>
          </a:bodyPr>
          <a:lstStyle/>
          <a:p>
            <a:r>
              <a:rPr lang="de-DE" dirty="0" err="1" smtClean="0"/>
              <a:t>Which</a:t>
            </a:r>
            <a:r>
              <a:rPr lang="de-DE" dirty="0" smtClean="0"/>
              <a:t> variables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important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predictions</a:t>
            </a:r>
            <a:r>
              <a:rPr lang="de-DE" dirty="0" smtClean="0"/>
              <a:t>?</a:t>
            </a:r>
          </a:p>
          <a:p>
            <a:pPr lvl="4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err="1" smtClean="0"/>
              <a:t>symbol</a:t>
            </a:r>
            <a:r>
              <a:rPr lang="de-DE" dirty="0" smtClean="0"/>
              <a:t>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impacts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49" t="35730" r="10112" b="13783"/>
          <a:stretch/>
        </p:blipFill>
        <p:spPr bwMode="auto">
          <a:xfrm>
            <a:off x="1219200" y="3933056"/>
            <a:ext cx="3581400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33437" t="37828" r="44366" b="29962"/>
          <a:stretch/>
        </p:blipFill>
        <p:spPr bwMode="auto">
          <a:xfrm>
            <a:off x="5481557" y="3933056"/>
            <a:ext cx="2211773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47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3259</Words>
  <Application>Microsoft Office PowerPoint</Application>
  <PresentationFormat>Bildschirmpräsentation (4:3)</PresentationFormat>
  <Paragraphs>1104</Paragraphs>
  <Slides>123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123</vt:i4>
      </vt:variant>
    </vt:vector>
  </HeadingPairs>
  <TitlesOfParts>
    <vt:vector size="126" baseType="lpstr">
      <vt:lpstr>Arial</vt:lpstr>
      <vt:lpstr>Calibri</vt:lpstr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Plugin Architecture</vt:lpstr>
      <vt:lpstr>Graphical User Interface</vt:lpstr>
      <vt:lpstr>Graphical User Interface</vt:lpstr>
      <vt:lpstr>Graphical User Interface</vt:lpstr>
      <vt:lpstr>Available Algorithms</vt:lpstr>
      <vt:lpstr>Available Problems</vt:lpstr>
      <vt:lpstr>Agenda</vt:lpstr>
      <vt:lpstr>Demonstration Part I: Working with HeuristicLab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Compare Runs</vt:lpstr>
      <vt:lpstr>Save and Load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Compare Runs</vt:lpstr>
      <vt:lpstr>Analyze Runs</vt:lpstr>
      <vt:lpstr>Runs – Tabular View</vt:lpstr>
      <vt:lpstr>Runs – Tabular View</vt:lpstr>
      <vt:lpstr>Runs – BubbleChart</vt:lpstr>
      <vt:lpstr>Runs – BubbleChart</vt:lpstr>
      <vt:lpstr>Runs – BoxPlots</vt:lpstr>
      <vt:lpstr>Runs – BoxPlots</vt:lpstr>
      <vt:lpstr>Runs – Multi-Line Chart</vt:lpstr>
      <vt:lpstr>Filter Runs</vt:lpstr>
      <vt:lpstr>Multi-core CPUs and Parallelization</vt:lpstr>
      <vt:lpstr>Parallel Execution of Experiments</vt:lpstr>
      <vt:lpstr>Parallel Execution of Algorithms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Scripts</vt:lpstr>
      <vt:lpstr>Debugging Algorithms</vt:lpstr>
      <vt:lpstr>Agenda</vt:lpstr>
      <vt:lpstr>Demonstration Part II: Data-based Modeling</vt:lpstr>
      <vt:lpstr>Introduction to Data-based Modeling</vt:lpstr>
      <vt:lpstr>Data Analysis in HeuristicLab</vt:lpstr>
      <vt:lpstr>Case Study: Regression</vt:lpstr>
      <vt:lpstr>Demonstration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the Model</vt:lpstr>
      <vt:lpstr>Symbolic Regression with HeuristicLab</vt:lpstr>
      <vt:lpstr>Symbolic Regression with HeuristicLab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 Partition</vt:lpstr>
      <vt:lpstr>Inspect Structure of Best Model on Training Partition</vt:lpstr>
      <vt:lpstr>Model Simplification and Export</vt:lpstr>
      <vt:lpstr>Detailed Model Analysis and Simplification</vt:lpstr>
      <vt:lpstr>Symbolic Simplification and Node Impacts</vt:lpstr>
      <vt:lpstr>Manual Simplification</vt:lpstr>
      <vt:lpstr>Automatic Symbolic Simplification</vt:lpstr>
      <vt:lpstr>Textual Representations Are Also Available</vt:lpstr>
      <vt:lpstr>Default Textual Representation for Model Export</vt:lpstr>
      <vt:lpstr>Textual Representation for Export to LaTeX</vt:lpstr>
      <vt:lpstr>LaTeX Export</vt:lpstr>
      <vt:lpstr>Variable Relevance Analysis</vt:lpstr>
      <vt:lpstr>Inspect Variable Frequency Chart</vt:lpstr>
      <vt:lpstr>Inspect Variable Impacts</vt:lpstr>
      <vt:lpstr>Inspect Symbol Frequencies</vt:lpstr>
      <vt:lpstr>Classification with HeuristicLab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Validation of Results</vt:lpstr>
      <vt:lpstr>Validation of Results</vt:lpstr>
      <vt:lpstr>Configuration of Validation Partition</vt:lpstr>
      <vt:lpstr>Inspect Best Model on Validation Partition</vt:lpstr>
      <vt:lpstr>Inspect Linechart of Correlation of Training and Validation Fitness</vt:lpstr>
      <vt:lpstr>Agenda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Algorithm and Experiment Design with HeuristicLab</dc:title>
  <dc:creator>Stefan Wagner</dc:creator>
  <cp:lastModifiedBy>scheibenpflug.a@gmail.com</cp:lastModifiedBy>
  <cp:revision>206</cp:revision>
  <dcterms:created xsi:type="dcterms:W3CDTF">2011-02-08T10:23:16Z</dcterms:created>
  <dcterms:modified xsi:type="dcterms:W3CDTF">2015-07-13T15:40:07Z</dcterms:modified>
</cp:coreProperties>
</file>