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1"/>
  </p:notesMasterIdLst>
  <p:sldIdLst>
    <p:sldId id="256" r:id="rId2"/>
    <p:sldId id="285" r:id="rId3"/>
    <p:sldId id="478" r:id="rId4"/>
    <p:sldId id="286" r:id="rId5"/>
    <p:sldId id="287" r:id="rId6"/>
    <p:sldId id="514" r:id="rId7"/>
    <p:sldId id="515" r:id="rId8"/>
    <p:sldId id="516" r:id="rId9"/>
    <p:sldId id="411" r:id="rId10"/>
    <p:sldId id="274" r:id="rId11"/>
    <p:sldId id="271" r:id="rId12"/>
    <p:sldId id="275" r:id="rId13"/>
    <p:sldId id="272" r:id="rId14"/>
    <p:sldId id="413" r:id="rId15"/>
    <p:sldId id="415" r:id="rId16"/>
    <p:sldId id="388" r:id="rId17"/>
    <p:sldId id="421" r:id="rId18"/>
    <p:sldId id="423" r:id="rId19"/>
    <p:sldId id="424" r:id="rId20"/>
    <p:sldId id="422" r:id="rId21"/>
    <p:sldId id="425" r:id="rId22"/>
    <p:sldId id="426" r:id="rId23"/>
    <p:sldId id="434" r:id="rId24"/>
    <p:sldId id="427" r:id="rId25"/>
    <p:sldId id="429" r:id="rId26"/>
    <p:sldId id="430" r:id="rId27"/>
    <p:sldId id="433" r:id="rId28"/>
    <p:sldId id="436" r:id="rId29"/>
    <p:sldId id="435" r:id="rId30"/>
    <p:sldId id="504" r:id="rId31"/>
    <p:sldId id="506" r:id="rId32"/>
    <p:sldId id="505" r:id="rId33"/>
    <p:sldId id="508" r:id="rId34"/>
    <p:sldId id="509" r:id="rId35"/>
    <p:sldId id="510" r:id="rId36"/>
    <p:sldId id="511" r:id="rId37"/>
    <p:sldId id="512" r:id="rId38"/>
    <p:sldId id="513" r:id="rId39"/>
    <p:sldId id="437" r:id="rId40"/>
    <p:sldId id="463" r:id="rId41"/>
    <p:sldId id="438" r:id="rId42"/>
    <p:sldId id="462" r:id="rId43"/>
    <p:sldId id="464" r:id="rId44"/>
    <p:sldId id="465" r:id="rId45"/>
    <p:sldId id="416" r:id="rId46"/>
    <p:sldId id="489" r:id="rId47"/>
    <p:sldId id="490" r:id="rId48"/>
    <p:sldId id="491" r:id="rId49"/>
    <p:sldId id="492" r:id="rId50"/>
    <p:sldId id="493" r:id="rId51"/>
    <p:sldId id="494" r:id="rId52"/>
    <p:sldId id="495" r:id="rId53"/>
    <p:sldId id="496" r:id="rId54"/>
    <p:sldId id="497" r:id="rId55"/>
    <p:sldId id="498" r:id="rId56"/>
    <p:sldId id="499" r:id="rId57"/>
    <p:sldId id="500" r:id="rId58"/>
    <p:sldId id="501" r:id="rId59"/>
    <p:sldId id="502" r:id="rId60"/>
    <p:sldId id="503" r:id="rId61"/>
    <p:sldId id="417" r:id="rId62"/>
    <p:sldId id="420" r:id="rId63"/>
    <p:sldId id="466" r:id="rId64"/>
    <p:sldId id="468" r:id="rId65"/>
    <p:sldId id="470" r:id="rId66"/>
    <p:sldId id="469" r:id="rId67"/>
    <p:sldId id="472" r:id="rId68"/>
    <p:sldId id="473" r:id="rId69"/>
    <p:sldId id="474" r:id="rId70"/>
    <p:sldId id="475" r:id="rId71"/>
    <p:sldId id="471" r:id="rId72"/>
    <p:sldId id="477" r:id="rId73"/>
    <p:sldId id="476" r:id="rId74"/>
    <p:sldId id="479" r:id="rId75"/>
    <p:sldId id="480" r:id="rId76"/>
    <p:sldId id="481" r:id="rId77"/>
    <p:sldId id="482" r:id="rId78"/>
    <p:sldId id="483" r:id="rId79"/>
    <p:sldId id="484" r:id="rId80"/>
    <p:sldId id="485" r:id="rId81"/>
    <p:sldId id="486" r:id="rId82"/>
    <p:sldId id="487" r:id="rId83"/>
    <p:sldId id="418" r:id="rId84"/>
    <p:sldId id="326" r:id="rId85"/>
    <p:sldId id="329" r:id="rId86"/>
    <p:sldId id="278" r:id="rId87"/>
    <p:sldId id="327" r:id="rId88"/>
    <p:sldId id="414" r:id="rId89"/>
    <p:sldId id="412" r:id="rId9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38" autoAdjust="0"/>
    <p:restoredTop sz="94660"/>
  </p:normalViewPr>
  <p:slideViewPr>
    <p:cSldViewPr>
      <p:cViewPr varScale="1">
        <p:scale>
          <a:sx n="84" d="100"/>
          <a:sy n="84" d="100"/>
        </p:scale>
        <p:origin x="1578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25.03.2015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://dev.heuristiclab.com/trac.fcgi/wiki/Documentation/Howto/OptimizeExternalApplications#no1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ommenda" TargetMode="External"/><Relationship Id="rId2" Type="http://schemas.openxmlformats.org/officeDocument/2006/relationships/hyperlink" Target="http://heal.heuristiclab.com/team/beham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trac.fcgi/browser/trunk/documentation/Tutorials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download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vn.heuristiclab.com/svn/core/stable" TargetMode="External"/><Relationship Id="rId4" Type="http://schemas.openxmlformats.org/officeDocument/2006/relationships/hyperlink" Target="http://svn.heuristiclab.com/svn/core/tags/3.3.11" TargetMode="Externa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.fcgi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356#showpublications" TargetMode="Externa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facebook.com/heuristiclab" TargetMode="External"/><Relationship Id="rId4" Type="http://schemas.openxmlformats.org/officeDocument/2006/relationships/hyperlink" Target="http://www.youtube.com/heuristiclab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Optimizing External Applications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Beham, M. Kommenda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SVN\projects\HOPL\HOPL-HEAL\Logos\Logo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0176" y="5589240"/>
            <a:ext cx="2304256" cy="1047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17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1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9" name="Abgerundetes Rechteck 9"/>
          <p:cNvSpPr/>
          <p:nvPr/>
        </p:nvSpPr>
        <p:spPr>
          <a:xfrm>
            <a:off x="1584100" y="2726266"/>
            <a:ext cx="5796211" cy="3151005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0" name="Abgerundetes Rechteck 10"/>
          <p:cNvSpPr/>
          <p:nvPr/>
        </p:nvSpPr>
        <p:spPr>
          <a:xfrm>
            <a:off x="1691679" y="3251201"/>
            <a:ext cx="5584883" cy="251853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1" name="Abgerundetes Rechteck 11"/>
          <p:cNvSpPr/>
          <p:nvPr/>
        </p:nvSpPr>
        <p:spPr>
          <a:xfrm>
            <a:off x="3419872" y="3640667"/>
            <a:ext cx="3600400" cy="2020581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22" name="Abgerundetes Rechteck 12"/>
          <p:cNvSpPr/>
          <p:nvPr/>
        </p:nvSpPr>
        <p:spPr>
          <a:xfrm>
            <a:off x="3515932" y="4218909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Population-based</a:t>
            </a:r>
          </a:p>
          <a:p>
            <a:r>
              <a:rPr lang="en-US" sz="1200" dirty="0" smtClean="0"/>
              <a:t>CMA-ES</a:t>
            </a:r>
          </a:p>
          <a:p>
            <a:r>
              <a:rPr lang="en-US" sz="1200" dirty="0" smtClean="0"/>
              <a:t>Evolution Strategy</a:t>
            </a:r>
          </a:p>
          <a:p>
            <a:r>
              <a:rPr lang="en-US" sz="1200" dirty="0" smtClean="0"/>
              <a:t>Genetic Algorithm</a:t>
            </a:r>
          </a:p>
          <a:p>
            <a:r>
              <a:rPr lang="en-US" sz="1200" dirty="0" smtClean="0"/>
              <a:t>Offspring </a:t>
            </a:r>
            <a:r>
              <a:rPr lang="en-US" sz="1200" dirty="0"/>
              <a:t>Selection Genetic Algorithm</a:t>
            </a:r>
          </a:p>
          <a:p>
            <a:r>
              <a:rPr lang="en-US" sz="1200" dirty="0" smtClean="0"/>
              <a:t>Island </a:t>
            </a:r>
            <a:r>
              <a:rPr lang="en-US" sz="1200" dirty="0"/>
              <a:t>Genetic Algorithm</a:t>
            </a:r>
          </a:p>
          <a:p>
            <a:r>
              <a:rPr lang="en-US" sz="1200" dirty="0"/>
              <a:t>Island Offspring Selection Genetic </a:t>
            </a:r>
            <a:r>
              <a:rPr lang="en-US" sz="1200" dirty="0" smtClean="0"/>
              <a:t>Algorithm</a:t>
            </a:r>
          </a:p>
          <a:p>
            <a:r>
              <a:rPr lang="en-US" sz="1200" dirty="0"/>
              <a:t>SASEGASA</a:t>
            </a:r>
          </a:p>
          <a:p>
            <a:r>
              <a:rPr lang="en-US" sz="1200" dirty="0" smtClean="0"/>
              <a:t>Relevant </a:t>
            </a:r>
            <a:r>
              <a:rPr lang="en-US" sz="1200" dirty="0"/>
              <a:t>Alleles Preserving GA (RAPGA)</a:t>
            </a:r>
          </a:p>
          <a:p>
            <a:r>
              <a:rPr lang="en-US" sz="1200" dirty="0"/>
              <a:t>Genetic Programming</a:t>
            </a:r>
          </a:p>
          <a:p>
            <a:r>
              <a:rPr lang="en-US" sz="1200" dirty="0" smtClean="0"/>
              <a:t>NSGA-II</a:t>
            </a:r>
          </a:p>
          <a:p>
            <a:r>
              <a:rPr lang="en-US" sz="1200" dirty="0"/>
              <a:t>Scatter </a:t>
            </a:r>
            <a:r>
              <a:rPr lang="en-US" sz="1200" dirty="0" smtClean="0"/>
              <a:t>Search</a:t>
            </a:r>
          </a:p>
          <a:p>
            <a:r>
              <a:rPr lang="en-US" sz="1200" dirty="0"/>
              <a:t>Particle Swarm Optimization</a:t>
            </a:r>
          </a:p>
          <a:p>
            <a:endParaRPr lang="en-US" sz="1200" dirty="0"/>
          </a:p>
          <a:p>
            <a:pPr marL="0" indent="0">
              <a:buNone/>
            </a:pPr>
            <a:r>
              <a:rPr lang="en-US" sz="1200" b="1" dirty="0" smtClean="0"/>
              <a:t>Trajectory-based</a:t>
            </a:r>
          </a:p>
          <a:p>
            <a:r>
              <a:rPr lang="en-US" sz="1200" dirty="0" smtClean="0"/>
              <a:t>Local Search</a:t>
            </a:r>
          </a:p>
          <a:p>
            <a:r>
              <a:rPr lang="en-US" sz="1200" dirty="0" err="1" smtClean="0"/>
              <a:t>Tabu</a:t>
            </a:r>
            <a:r>
              <a:rPr lang="en-US" sz="1200" dirty="0" smtClean="0"/>
              <a:t> Search</a:t>
            </a:r>
          </a:p>
          <a:p>
            <a:r>
              <a:rPr lang="en-US" sz="1200" dirty="0"/>
              <a:t>Robust Taboo Search</a:t>
            </a:r>
          </a:p>
          <a:p>
            <a:r>
              <a:rPr lang="en-US" sz="1200" dirty="0" smtClean="0"/>
              <a:t>Variable </a:t>
            </a:r>
            <a:r>
              <a:rPr lang="en-US" sz="1200" dirty="0"/>
              <a:t>Neighborhood Search</a:t>
            </a:r>
          </a:p>
          <a:p>
            <a:r>
              <a:rPr lang="en-US" sz="1200" dirty="0" smtClean="0"/>
              <a:t>Simulated </a:t>
            </a:r>
            <a:r>
              <a:rPr lang="en-US" sz="1200" dirty="0"/>
              <a:t>Annealing</a:t>
            </a:r>
          </a:p>
          <a:p>
            <a:pPr marL="0" indent="0">
              <a:buNone/>
            </a:pPr>
            <a:endParaRPr lang="en-US" sz="1200" dirty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half" idx="2"/>
          </p:nvPr>
        </p:nvSpPr>
        <p:spPr>
          <a:xfrm>
            <a:off x="4716016" y="1700808"/>
            <a:ext cx="4040188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b="1" dirty="0" smtClean="0"/>
              <a:t>Data Analysis</a:t>
            </a:r>
          </a:p>
          <a:p>
            <a:r>
              <a:rPr lang="en-US" sz="1200" dirty="0"/>
              <a:t>Linear Discriminant Analysis</a:t>
            </a:r>
          </a:p>
          <a:p>
            <a:r>
              <a:rPr lang="en-US" sz="1200" dirty="0"/>
              <a:t>Linear Regression</a:t>
            </a:r>
          </a:p>
          <a:p>
            <a:r>
              <a:rPr lang="en-US" sz="1200" dirty="0"/>
              <a:t>Multinomial </a:t>
            </a:r>
            <a:r>
              <a:rPr lang="en-US" sz="1200" dirty="0" err="1"/>
              <a:t>Logit</a:t>
            </a:r>
            <a:r>
              <a:rPr lang="en-US" sz="1200" dirty="0"/>
              <a:t> Classification</a:t>
            </a:r>
          </a:p>
          <a:p>
            <a:r>
              <a:rPr lang="en-US" sz="1200" dirty="0"/>
              <a:t>k</a:t>
            </a:r>
            <a:r>
              <a:rPr lang="en-US" sz="1200" dirty="0" smtClean="0"/>
              <a:t>-Nearest Neighbor</a:t>
            </a:r>
            <a:endParaRPr lang="en-US" sz="1200" dirty="0"/>
          </a:p>
          <a:p>
            <a:r>
              <a:rPr lang="en-US" sz="1200" dirty="0" smtClean="0"/>
              <a:t>k-Means</a:t>
            </a:r>
          </a:p>
          <a:p>
            <a:r>
              <a:rPr lang="en-US" sz="1200" dirty="0" err="1" smtClean="0"/>
              <a:t>Neighbourhood</a:t>
            </a:r>
            <a:r>
              <a:rPr lang="en-US" sz="1200" dirty="0" smtClean="0"/>
              <a:t> Component Analysis</a:t>
            </a:r>
            <a:endParaRPr lang="en-US" sz="1200" dirty="0"/>
          </a:p>
          <a:p>
            <a:r>
              <a:rPr lang="en-US" sz="1200" dirty="0" smtClean="0"/>
              <a:t>Artificial Neural Networks</a:t>
            </a:r>
          </a:p>
          <a:p>
            <a:r>
              <a:rPr lang="en-US" sz="1200" dirty="0" smtClean="0"/>
              <a:t>Random Forests </a:t>
            </a:r>
          </a:p>
          <a:p>
            <a:r>
              <a:rPr lang="en-US" sz="1200" dirty="0" smtClean="0"/>
              <a:t>Support Vector Machines</a:t>
            </a:r>
          </a:p>
          <a:p>
            <a:r>
              <a:rPr lang="en-US" sz="1200" dirty="0"/>
              <a:t>Gaussian </a:t>
            </a:r>
            <a:r>
              <a:rPr lang="en-US" sz="1200" dirty="0" smtClean="0"/>
              <a:t>Processes </a:t>
            </a:r>
          </a:p>
          <a:p>
            <a:endParaRPr lang="en-US" sz="1200" dirty="0" smtClean="0"/>
          </a:p>
          <a:p>
            <a:pPr marL="0" indent="0">
              <a:buNone/>
            </a:pPr>
            <a:r>
              <a:rPr lang="en-US" sz="1200" b="1" dirty="0" smtClean="0"/>
              <a:t>Additional Algorithms</a:t>
            </a:r>
          </a:p>
          <a:p>
            <a:r>
              <a:rPr lang="en-US" sz="1200" dirty="0" smtClean="0"/>
              <a:t>User-defined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Performance Benchmarks</a:t>
            </a:r>
          </a:p>
          <a:p>
            <a:r>
              <a:rPr lang="en-US" sz="1200" dirty="0" smtClean="0"/>
              <a:t>Hungarian </a:t>
            </a:r>
            <a:r>
              <a:rPr lang="en-US" sz="1200" dirty="0"/>
              <a:t>Algorithm</a:t>
            </a:r>
          </a:p>
          <a:p>
            <a:r>
              <a:rPr lang="en-US" sz="1200" dirty="0"/>
              <a:t>Cross Validation</a:t>
            </a:r>
          </a:p>
          <a:p>
            <a:r>
              <a:rPr lang="en-US" sz="1200" dirty="0" smtClean="0"/>
              <a:t>LM-BFGS</a:t>
            </a:r>
            <a:endParaRPr lang="en-US" sz="1200" dirty="0"/>
          </a:p>
          <a:p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Available Problems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400" b="1" dirty="0" smtClean="0"/>
              <a:t>Combinatorial Problems</a:t>
            </a:r>
          </a:p>
          <a:p>
            <a:r>
              <a:rPr lang="en-US" sz="1400" dirty="0"/>
              <a:t>Traveling Salesman</a:t>
            </a:r>
          </a:p>
          <a:p>
            <a:r>
              <a:rPr lang="en-US" sz="1400" dirty="0"/>
              <a:t>Vehicle Routing</a:t>
            </a:r>
            <a:endParaRPr lang="en-US" sz="1400" dirty="0" smtClean="0"/>
          </a:p>
          <a:p>
            <a:r>
              <a:rPr lang="en-US" sz="1400" dirty="0" smtClean="0"/>
              <a:t>Knapsack</a:t>
            </a:r>
            <a:endParaRPr lang="en-US" sz="1400" dirty="0"/>
          </a:p>
          <a:p>
            <a:r>
              <a:rPr lang="en-US" sz="1400" dirty="0" smtClean="0"/>
              <a:t>Job </a:t>
            </a:r>
            <a:r>
              <a:rPr lang="en-US" sz="1400" dirty="0"/>
              <a:t>Shop Scheduling</a:t>
            </a:r>
          </a:p>
          <a:p>
            <a:r>
              <a:rPr lang="en-US" sz="1400" dirty="0" smtClean="0"/>
              <a:t>Linear Assignment</a:t>
            </a:r>
          </a:p>
          <a:p>
            <a:r>
              <a:rPr lang="en-US" sz="1400" dirty="0" smtClean="0"/>
              <a:t>Quadratic </a:t>
            </a:r>
            <a:r>
              <a:rPr lang="en-US" sz="1400" dirty="0"/>
              <a:t>Assignment</a:t>
            </a:r>
          </a:p>
          <a:p>
            <a:r>
              <a:rPr lang="en-US" sz="1400" dirty="0" err="1"/>
              <a:t>OneMax</a:t>
            </a:r>
            <a:endParaRPr lang="en-US" sz="1400" dirty="0"/>
          </a:p>
          <a:p>
            <a:pPr marL="0" indent="0">
              <a:buNone/>
            </a:pPr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Genetic Programming Problems</a:t>
            </a:r>
          </a:p>
          <a:p>
            <a:r>
              <a:rPr lang="en-US" sz="1400" dirty="0" smtClean="0"/>
              <a:t>Symbolic </a:t>
            </a:r>
            <a:r>
              <a:rPr lang="en-US" sz="1400" dirty="0"/>
              <a:t>Classification</a:t>
            </a:r>
          </a:p>
          <a:p>
            <a:r>
              <a:rPr lang="en-US" sz="1400" dirty="0"/>
              <a:t>Symbolic Regression</a:t>
            </a:r>
          </a:p>
          <a:p>
            <a:r>
              <a:rPr lang="en-US" sz="1400" dirty="0"/>
              <a:t>Symbolic Time-Series Prognosis</a:t>
            </a:r>
          </a:p>
          <a:p>
            <a:r>
              <a:rPr lang="en-US" sz="1400" dirty="0"/>
              <a:t>Artificial Ant</a:t>
            </a:r>
          </a:p>
          <a:p>
            <a:r>
              <a:rPr lang="en-US" sz="1400" dirty="0"/>
              <a:t>Lawn Mower</a:t>
            </a:r>
          </a:p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632719" y="1600200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b="1" dirty="0" smtClean="0"/>
              <a:t>Additional Problems</a:t>
            </a:r>
          </a:p>
          <a:p>
            <a:r>
              <a:rPr lang="en-US" sz="1400" dirty="0"/>
              <a:t>Single-Objective Test Function</a:t>
            </a:r>
          </a:p>
          <a:p>
            <a:r>
              <a:rPr lang="en-US" sz="1400" dirty="0"/>
              <a:t>User-defined Problem</a:t>
            </a:r>
          </a:p>
          <a:p>
            <a:r>
              <a:rPr lang="en-US" sz="1400" dirty="0" smtClean="0"/>
              <a:t>External </a:t>
            </a:r>
            <a:r>
              <a:rPr lang="en-US" sz="1400" dirty="0"/>
              <a:t>Evaluation </a:t>
            </a:r>
            <a:r>
              <a:rPr lang="en-US" sz="1400" dirty="0" smtClean="0"/>
              <a:t>Problem </a:t>
            </a:r>
            <a:br>
              <a:rPr lang="en-US" sz="1400" dirty="0" smtClean="0"/>
            </a:br>
            <a:r>
              <a:rPr lang="en-US" sz="1400" dirty="0" smtClean="0"/>
              <a:t>(</a:t>
            </a:r>
            <a:r>
              <a:rPr lang="en-US" sz="1400" dirty="0" err="1" smtClean="0"/>
              <a:t>Anylogic</a:t>
            </a:r>
            <a:r>
              <a:rPr lang="en-US" sz="1400" dirty="0" smtClean="0"/>
              <a:t>, Scilab, MATLAB)</a:t>
            </a:r>
            <a:endParaRPr lang="en-US" sz="1400" dirty="0"/>
          </a:p>
          <a:p>
            <a:r>
              <a:rPr lang="en-US" sz="1400" dirty="0" smtClean="0"/>
              <a:t>Regression, Classification, Clustering</a:t>
            </a:r>
          </a:p>
          <a:p>
            <a:r>
              <a:rPr lang="en-US" sz="1400" dirty="0" smtClean="0"/>
              <a:t>Trading</a:t>
            </a:r>
          </a:p>
          <a:p>
            <a:r>
              <a:rPr lang="en-US" sz="1400" dirty="0" smtClean="0"/>
              <a:t>Grammatical Evolution</a:t>
            </a:r>
          </a:p>
          <a:p>
            <a:pPr marL="0" indent="0">
              <a:buNone/>
            </a:pPr>
            <a:endParaRPr lang="en-US" sz="1400" dirty="0"/>
          </a:p>
          <a:p>
            <a:endParaRPr lang="en-US" sz="24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61529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48425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err="1"/>
              <a:t>External</a:t>
            </a:r>
            <a:r>
              <a:rPr lang="de-DE" dirty="0"/>
              <a:t> Evaluation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endParaRPr lang="de-AT" dirty="0" smtClean="0"/>
          </a:p>
          <a:p>
            <a:r>
              <a:rPr lang="de-AT" dirty="0" err="1" smtClean="0"/>
              <a:t>Optimize</a:t>
            </a:r>
            <a:r>
              <a:rPr lang="de-AT" dirty="0" smtClean="0"/>
              <a:t> </a:t>
            </a:r>
            <a:r>
              <a:rPr lang="de-AT" dirty="0" err="1" smtClean="0"/>
              <a:t>parameters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an </a:t>
            </a:r>
            <a:r>
              <a:rPr lang="de-AT" dirty="0" err="1" smtClean="0"/>
              <a:t>existing</a:t>
            </a:r>
            <a:r>
              <a:rPr lang="de-AT" dirty="0" smtClean="0"/>
              <a:t> </a:t>
            </a:r>
            <a:r>
              <a:rPr lang="de-AT" dirty="0" err="1" smtClean="0"/>
              <a:t>simulation</a:t>
            </a:r>
            <a:r>
              <a:rPr lang="de-AT" dirty="0" smtClean="0"/>
              <a:t> </a:t>
            </a:r>
            <a:r>
              <a:rPr lang="de-AT" dirty="0" err="1" smtClean="0"/>
              <a:t>model</a:t>
            </a:r>
            <a:endParaRPr lang="de-AT" dirty="0" smtClean="0"/>
          </a:p>
          <a:p>
            <a:r>
              <a:rPr lang="de-AT" dirty="0" err="1" smtClean="0"/>
              <a:t>Implement</a:t>
            </a:r>
            <a:r>
              <a:rPr lang="de-AT" dirty="0" smtClean="0"/>
              <a:t> </a:t>
            </a:r>
            <a:r>
              <a:rPr lang="de-AT" dirty="0" err="1" smtClean="0"/>
              <a:t>necessary</a:t>
            </a:r>
            <a:r>
              <a:rPr lang="de-AT" dirty="0" smtClean="0"/>
              <a:t> </a:t>
            </a:r>
            <a:r>
              <a:rPr lang="de-AT" dirty="0" err="1" smtClean="0"/>
              <a:t>steps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talk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endParaRPr lang="de-AT" dirty="0"/>
          </a:p>
          <a:p>
            <a:endParaRPr lang="de-AT" dirty="0" smtClean="0"/>
          </a:p>
          <a:p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(s, S) Order </a:t>
            </a:r>
            <a:r>
              <a:rPr lang="de-DE" dirty="0" err="1" smtClean="0"/>
              <a:t>Policy</a:t>
            </a:r>
            <a:endParaRPr lang="de-DE" dirty="0" smtClean="0"/>
          </a:p>
          <a:p>
            <a:pPr lvl="1"/>
            <a:r>
              <a:rPr lang="de-DE" dirty="0" smtClean="0"/>
              <a:t>3 Echelons </a:t>
            </a:r>
            <a:r>
              <a:rPr lang="de-DE" dirty="0" err="1" smtClean="0"/>
              <a:t>and</a:t>
            </a:r>
            <a:r>
              <a:rPr lang="de-DE" dirty="0" smtClean="0"/>
              <a:t> 2 Parameters per Echelon</a:t>
            </a:r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Inventory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Ordering</a:t>
            </a:r>
            <a:r>
              <a:rPr lang="de-DE" dirty="0" smtClean="0"/>
              <a:t> </a:t>
            </a:r>
            <a:r>
              <a:rPr lang="de-DE" dirty="0" err="1" smtClean="0"/>
              <a:t>Costs</a:t>
            </a:r>
            <a:endParaRPr lang="de-DE" dirty="0" smtClean="0"/>
          </a:p>
          <a:p>
            <a:pPr lvl="1"/>
            <a:r>
              <a:rPr lang="de-DE" dirty="0" err="1" smtClean="0"/>
              <a:t>Maintain</a:t>
            </a:r>
            <a:r>
              <a:rPr lang="de-DE" dirty="0" smtClean="0"/>
              <a:t> a </a:t>
            </a:r>
            <a:r>
              <a:rPr lang="de-DE" dirty="0" err="1" smtClean="0"/>
              <a:t>minimum</a:t>
            </a:r>
            <a:r>
              <a:rPr lang="de-DE" dirty="0" smtClean="0"/>
              <a:t> </a:t>
            </a:r>
            <a:r>
              <a:rPr lang="de-DE" dirty="0" err="1" smtClean="0"/>
              <a:t>service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Bound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waiting</a:t>
            </a:r>
            <a:r>
              <a:rPr lang="de-DE" dirty="0" smtClean="0"/>
              <a:t> time due </a:t>
            </a:r>
            <a:r>
              <a:rPr lang="de-DE" dirty="0" err="1" smtClean="0"/>
              <a:t>to</a:t>
            </a:r>
            <a:r>
              <a:rPr lang="de-DE" dirty="0" smtClean="0"/>
              <a:t> „out </a:t>
            </a:r>
            <a:r>
              <a:rPr lang="de-DE" dirty="0" err="1" smtClean="0"/>
              <a:t>of</a:t>
            </a:r>
            <a:r>
              <a:rPr lang="de-DE" dirty="0" smtClean="0"/>
              <a:t> stock“ </a:t>
            </a:r>
            <a:r>
              <a:rPr lang="de-DE" dirty="0" err="1" smtClean="0"/>
              <a:t>situations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537" y="4613275"/>
            <a:ext cx="6638925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21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err="1" smtClean="0"/>
              <a:t>Optimize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70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Download </a:t>
            </a:r>
            <a:r>
              <a:rPr lang="de-DE" dirty="0" err="1" smtClean="0"/>
              <a:t>communication</a:t>
            </a:r>
            <a:r>
              <a:rPr lang="de-DE" dirty="0" smtClean="0"/>
              <a:t> </a:t>
            </a:r>
            <a:r>
              <a:rPr lang="de-DE" dirty="0" err="1" smtClean="0"/>
              <a:t>helper</a:t>
            </a:r>
            <a:r>
              <a:rPr lang="de-DE" dirty="0" smtClean="0"/>
              <a:t> </a:t>
            </a:r>
            <a:r>
              <a:rPr lang="de-DE" dirty="0" err="1" smtClean="0"/>
              <a:t>library</a:t>
            </a:r>
            <a:endParaRPr lang="de-DE" dirty="0" smtClean="0"/>
          </a:p>
          <a:p>
            <a:pPr lvl="1"/>
            <a:r>
              <a:rPr lang="de-DE" sz="1800" dirty="0">
                <a:hlinkClick r:id="rId2"/>
              </a:rPr>
              <a:t>http://</a:t>
            </a:r>
            <a:r>
              <a:rPr lang="de-DE" sz="1800" dirty="0" smtClean="0">
                <a:hlinkClick r:id="rId2"/>
              </a:rPr>
              <a:t>dev.heuristiclab.com/trac.fcgi/wiki/Documentation/Howto/OptimizeExternalApplications#no1</a:t>
            </a:r>
            <a:endParaRPr lang="de-DE" sz="1800" dirty="0"/>
          </a:p>
          <a:p>
            <a:r>
              <a:rPr lang="de-DE" dirty="0" smtClean="0"/>
              <a:t>Add </a:t>
            </a:r>
            <a:r>
              <a:rPr lang="de-DE" dirty="0" err="1" smtClean="0"/>
              <a:t>library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dependency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10" name="Gruppieren 9"/>
          <p:cNvGrpSpPr/>
          <p:nvPr/>
        </p:nvGrpSpPr>
        <p:grpSpPr>
          <a:xfrm>
            <a:off x="604837" y="3645024"/>
            <a:ext cx="7934325" cy="2323035"/>
            <a:chOff x="604836" y="3501008"/>
            <a:chExt cx="7934325" cy="2323035"/>
          </a:xfrm>
        </p:grpSpPr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4836" y="3501008"/>
              <a:ext cx="7934325" cy="22955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7"/>
            <p:cNvSpPr/>
            <p:nvPr/>
          </p:nvSpPr>
          <p:spPr>
            <a:xfrm>
              <a:off x="1907704" y="4890172"/>
              <a:ext cx="6631457" cy="933871"/>
            </a:xfrm>
            <a:prstGeom prst="roundRect">
              <a:avLst>
                <a:gd name="adj" fmla="val 396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518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dirty="0" smtClean="0"/>
              <a:t>Andreas Beham</a:t>
            </a:r>
            <a:endParaRPr lang="en-US" sz="1600" dirty="0"/>
          </a:p>
          <a:p>
            <a:pPr lvl="1"/>
            <a:r>
              <a:rPr lang="en-US" sz="1400" dirty="0" smtClean="0"/>
              <a:t>Research Associate (since 2007)</a:t>
            </a:r>
          </a:p>
          <a:p>
            <a:pPr lvl="1"/>
            <a:r>
              <a:rPr lang="en-US" sz="1400" dirty="0" smtClean="0"/>
              <a:t>Team: Combinatorial and Simulation-based Optimization</a:t>
            </a:r>
          </a:p>
          <a:p>
            <a:pPr lvl="1"/>
            <a:r>
              <a:rPr lang="en-US" sz="1400" dirty="0"/>
              <a:t>Graduate of Johannes Kepler University</a:t>
            </a:r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 smtClean="0"/>
              <a:t>Member </a:t>
            </a:r>
            <a:r>
              <a:rPr lang="en-US" sz="1400" dirty="0"/>
              <a:t>of the HEAL research group</a:t>
            </a:r>
          </a:p>
          <a:p>
            <a:pPr lvl="1"/>
            <a:r>
              <a:rPr lang="en-US" sz="1400" dirty="0" smtClean="0"/>
              <a:t>Architect </a:t>
            </a:r>
            <a:r>
              <a:rPr lang="en-US" sz="1400" dirty="0"/>
              <a:t>of HeuristicLab</a:t>
            </a:r>
          </a:p>
          <a:p>
            <a:pPr lvl="1"/>
            <a:r>
              <a:rPr lang="en-US" sz="1400" dirty="0" smtClean="0">
                <a:hlinkClick r:id="rId2"/>
              </a:rPr>
              <a:t>http</a:t>
            </a:r>
            <a:r>
              <a:rPr lang="en-US" sz="1400" dirty="0">
                <a:hlinkClick r:id="rId2"/>
              </a:rPr>
              <a:t>://</a:t>
            </a:r>
            <a:r>
              <a:rPr lang="en-US" sz="1400" dirty="0" smtClean="0">
                <a:hlinkClick r:id="rId2"/>
              </a:rPr>
              <a:t>heal.heuristiclab.com/team/beham</a:t>
            </a:r>
            <a:endParaRPr lang="en-US" sz="1400" dirty="0" smtClean="0"/>
          </a:p>
          <a:p>
            <a:pPr lvl="3"/>
            <a:endParaRPr lang="en-US" sz="1100" dirty="0"/>
          </a:p>
          <a:p>
            <a:r>
              <a:rPr lang="en-US" sz="1600" dirty="0" smtClean="0"/>
              <a:t>Michael Kommenda</a:t>
            </a:r>
            <a:endParaRPr lang="en-US" sz="1400" dirty="0" smtClean="0"/>
          </a:p>
          <a:p>
            <a:pPr lvl="1"/>
            <a:r>
              <a:rPr lang="en-US" sz="1400" dirty="0" smtClean="0"/>
              <a:t>Research Associate (since 2008)</a:t>
            </a:r>
          </a:p>
          <a:p>
            <a:pPr lvl="1"/>
            <a:r>
              <a:rPr lang="en-US" sz="1400" dirty="0" smtClean="0"/>
              <a:t>Team: System Identification and Data Analysis</a:t>
            </a:r>
          </a:p>
          <a:p>
            <a:pPr lvl="1"/>
            <a:r>
              <a:rPr lang="en-US" sz="1400" dirty="0"/>
              <a:t>Graduate of University of Applied Sciences Upper Austria</a:t>
            </a:r>
            <a:endParaRPr lang="en-US" sz="1400" dirty="0" smtClean="0"/>
          </a:p>
          <a:p>
            <a:pPr lvl="1"/>
            <a:r>
              <a:rPr lang="en-US" sz="1400" dirty="0" smtClean="0"/>
              <a:t>PhD in progress</a:t>
            </a:r>
            <a:endParaRPr lang="en-US" sz="1400" dirty="0"/>
          </a:p>
          <a:p>
            <a:pPr lvl="1"/>
            <a:r>
              <a:rPr lang="en-US" sz="1400" dirty="0"/>
              <a:t>Member of the HEAL research group</a:t>
            </a:r>
          </a:p>
          <a:p>
            <a:pPr lvl="1"/>
            <a:r>
              <a:rPr lang="en-US" sz="1400" dirty="0"/>
              <a:t>Architect of HeuristicLab</a:t>
            </a:r>
          </a:p>
          <a:p>
            <a:pPr lvl="1"/>
            <a:r>
              <a:rPr lang="en-US" sz="1400" dirty="0" smtClean="0">
                <a:hlinkClick r:id="rId3"/>
              </a:rPr>
              <a:t>http</a:t>
            </a:r>
            <a:r>
              <a:rPr lang="en-US" sz="1400" dirty="0">
                <a:hlinkClick r:id="rId3"/>
              </a:rPr>
              <a:t>://</a:t>
            </a:r>
            <a:r>
              <a:rPr lang="en-US" sz="1400" dirty="0" smtClean="0">
                <a:hlinkClick r:id="rId3"/>
              </a:rPr>
              <a:t>heal.heuristiclab.com/team/kommenda</a:t>
            </a:r>
            <a:endParaRPr lang="en-US" sz="1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16860" y="1628800"/>
            <a:ext cx="1135802" cy="17079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69739" y="4005064"/>
            <a:ext cx="1230043" cy="17138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included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 sample in </a:t>
            </a:r>
            <a:r>
              <a:rPr lang="de-DE" dirty="0" err="1" smtClean="0"/>
              <a:t>AnyLogic</a:t>
            </a:r>
            <a:endParaRPr lang="de-DE" dirty="0"/>
          </a:p>
          <a:p>
            <a:r>
              <a:rPr lang="de-DE" dirty="0" smtClean="0"/>
              <a:t>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/>
              <a:t>c</a:t>
            </a:r>
            <a:r>
              <a:rPr lang="de-DE" dirty="0" err="1" smtClean="0"/>
              <a:t>reate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type „Parameters Variation“</a:t>
            </a:r>
          </a:p>
          <a:p>
            <a:pPr lvl="1"/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9" name="Inhaltsplatzhalt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1767750"/>
            <a:ext cx="4038600" cy="41908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73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default</a:t>
            </a:r>
            <a:r>
              <a:rPr lang="de-DE" dirty="0" smtClean="0"/>
              <a:t> </a:t>
            </a:r>
            <a:r>
              <a:rPr lang="de-DE" dirty="0" err="1" smtClean="0"/>
              <a:t>user</a:t>
            </a:r>
            <a:r>
              <a:rPr lang="de-DE" dirty="0" smtClean="0"/>
              <a:t> </a:t>
            </a:r>
            <a:r>
              <a:rPr lang="de-DE" dirty="0" err="1" smtClean="0"/>
              <a:t>interface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Add </a:t>
            </a:r>
            <a:r>
              <a:rPr lang="de-DE" dirty="0" err="1" smtClean="0"/>
              <a:t>one</a:t>
            </a:r>
            <a:r>
              <a:rPr lang="de-DE" dirty="0" smtClean="0"/>
              <a:t> variable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statistics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collecting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relevant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multiple </a:t>
            </a:r>
            <a:r>
              <a:rPr lang="de-DE" dirty="0" err="1" smtClean="0"/>
              <a:t>replications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Select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vary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Freeform</a:t>
            </a:r>
            <a:r>
              <a:rPr lang="de-DE" dirty="0" smtClean="0"/>
              <a:t>, </a:t>
            </a:r>
            <a:r>
              <a:rPr lang="de-DE" dirty="0" err="1" smtClean="0"/>
              <a:t>use</a:t>
            </a:r>
            <a:r>
              <a:rPr lang="de-DE" dirty="0" smtClean="0"/>
              <a:t> an </a:t>
            </a:r>
            <a:r>
              <a:rPr lang="de-DE" dirty="0" err="1" smtClean="0"/>
              <a:t>arbitrary</a:t>
            </a:r>
            <a:r>
              <a:rPr lang="de-DE" dirty="0" smtClean="0"/>
              <a:t>, but high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variable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assigned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 smtClean="0"/>
          </a:p>
          <a:p>
            <a:pPr marL="354013" lvl="1" indent="-263525">
              <a:buFont typeface="+mj-lt"/>
              <a:buAutoNum type="arabicPeriod"/>
            </a:pPr>
            <a:r>
              <a:rPr lang="de-DE" dirty="0" smtClean="0"/>
              <a:t>Optional: </a:t>
            </a:r>
            <a:r>
              <a:rPr lang="de-DE" dirty="0" err="1" smtClean="0"/>
              <a:t>remember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identified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so </a:t>
            </a:r>
            <a:r>
              <a:rPr lang="de-DE" dirty="0" err="1" smtClean="0"/>
              <a:t>far</a:t>
            </a:r>
            <a:endParaRPr lang="de-DE" dirty="0" smtClean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157380"/>
            <a:ext cx="4038600" cy="341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8138060" y="4005064"/>
            <a:ext cx="586408" cy="28395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667500" y="2205007"/>
            <a:ext cx="1470560" cy="79194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292080" y="4725144"/>
            <a:ext cx="2232248" cy="89146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7971898" y="383685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7971898" y="2833115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/>
              <a:t>2</a:t>
            </a:r>
          </a:p>
        </p:txBody>
      </p:sp>
      <p:sp>
        <p:nvSpPr>
          <p:cNvPr id="14" name="Ellipse 13"/>
          <p:cNvSpPr/>
          <p:nvPr/>
        </p:nvSpPr>
        <p:spPr>
          <a:xfrm>
            <a:off x="7359412" y="4566486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1719933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Check </a:t>
            </a:r>
            <a:r>
              <a:rPr lang="de-DE" dirty="0" err="1" smtClean="0"/>
              <a:t>the</a:t>
            </a:r>
            <a:r>
              <a:rPr lang="de-DE" dirty="0" smtClean="0"/>
              <a:t> box „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replications</a:t>
            </a:r>
            <a:r>
              <a:rPr lang="de-DE" dirty="0" smtClean="0"/>
              <a:t>“</a:t>
            </a:r>
          </a:p>
          <a:p>
            <a:r>
              <a:rPr lang="de-DE" dirty="0" err="1" smtClean="0"/>
              <a:t>Use</a:t>
            </a:r>
            <a:r>
              <a:rPr lang="de-DE" dirty="0" smtClean="0"/>
              <a:t> a </a:t>
            </a:r>
            <a:r>
              <a:rPr lang="de-DE" dirty="0" err="1" smtClean="0"/>
              <a:t>fixed</a:t>
            </a:r>
            <a:r>
              <a:rPr lang="de-DE" dirty="0" smtClean="0"/>
              <a:t>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10 </a:t>
            </a:r>
            <a:r>
              <a:rPr lang="de-DE" dirty="0" err="1" smtClean="0"/>
              <a:t>replications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" name="Inhaltsplatzhalter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2" y="1600200"/>
            <a:ext cx="3762375" cy="2714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135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How</a:t>
            </a:r>
            <a:r>
              <a:rPr lang="de-DE" dirty="0" smtClean="0"/>
              <a:t> do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variation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r>
              <a:rPr lang="de-DE" dirty="0" smtClean="0"/>
              <a:t> </a:t>
            </a:r>
            <a:r>
              <a:rPr lang="de-DE" dirty="0" err="1" smtClean="0"/>
              <a:t>work</a:t>
            </a:r>
            <a:r>
              <a:rPr lang="de-DE" dirty="0" smtClean="0"/>
              <a:t> in </a:t>
            </a:r>
            <a:r>
              <a:rPr lang="de-DE" dirty="0" err="1" smtClean="0"/>
              <a:t>AnyLogic</a:t>
            </a:r>
            <a:r>
              <a:rPr lang="de-DE" dirty="0" smtClean="0"/>
              <a:t>?</a:t>
            </a:r>
          </a:p>
          <a:p>
            <a:r>
              <a:rPr lang="de-DE" dirty="0" smtClean="0"/>
              <a:t>In an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N </a:t>
            </a:r>
            <a:r>
              <a:rPr lang="de-DE" dirty="0" err="1" smtClean="0"/>
              <a:t>iterations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iteration</a:t>
            </a:r>
            <a:r>
              <a:rPr lang="de-DE" dirty="0" smtClean="0"/>
              <a:t> R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N = „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“ on </a:t>
            </a:r>
            <a:r>
              <a:rPr lang="de-DE" dirty="0" err="1" smtClean="0"/>
              <a:t>the</a:t>
            </a:r>
            <a:r>
              <a:rPr lang="de-DE" dirty="0" smtClean="0"/>
              <a:t> General </a:t>
            </a:r>
            <a:r>
              <a:rPr lang="de-DE" dirty="0" err="1" smtClean="0"/>
              <a:t>tab</a:t>
            </a:r>
            <a:endParaRPr lang="de-DE" dirty="0" smtClean="0"/>
          </a:p>
          <a:p>
            <a:r>
              <a:rPr lang="de-DE" dirty="0" smtClean="0"/>
              <a:t>R = „</a:t>
            </a:r>
            <a:r>
              <a:rPr lang="de-DE" dirty="0" err="1" smtClean="0"/>
              <a:t>Replications</a:t>
            </a:r>
            <a:r>
              <a:rPr lang="de-DE" dirty="0" smtClean="0"/>
              <a:t> per </a:t>
            </a:r>
            <a:r>
              <a:rPr lang="de-DE" dirty="0" err="1" smtClean="0"/>
              <a:t>iteration</a:t>
            </a:r>
            <a:r>
              <a:rPr lang="de-DE" dirty="0" smtClean="0"/>
              <a:t>“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693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/>
              <a:t> </a:t>
            </a:r>
            <a:r>
              <a:rPr lang="de-DE" dirty="0" err="1" smtClean="0"/>
              <a:t>Advanced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, </a:t>
            </a:r>
            <a:r>
              <a:rPr lang="de-DE" dirty="0" err="1" smtClean="0"/>
              <a:t>here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some</a:t>
            </a:r>
            <a:r>
              <a:rPr lang="de-DE" dirty="0"/>
              <a:t> </a:t>
            </a:r>
            <a:r>
              <a:rPr lang="de-DE" dirty="0" err="1" smtClean="0"/>
              <a:t>code</a:t>
            </a:r>
            <a:endParaRPr lang="de-DE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Initialize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communication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Receive</a:t>
            </a:r>
            <a:r>
              <a:rPr lang="de-DE" sz="2000" dirty="0" smtClean="0"/>
              <a:t> </a:t>
            </a:r>
            <a:r>
              <a:rPr lang="de-DE" sz="2000" dirty="0" err="1" smtClean="0"/>
              <a:t>parameters</a:t>
            </a:r>
            <a:r>
              <a:rPr lang="de-DE" sz="2000" dirty="0" smtClean="0"/>
              <a:t> </a:t>
            </a:r>
            <a:r>
              <a:rPr lang="de-DE" sz="2000" dirty="0" err="1" smtClean="0"/>
              <a:t>from</a:t>
            </a:r>
            <a:r>
              <a:rPr lang="de-DE" sz="2000" dirty="0" smtClean="0"/>
              <a:t> </a:t>
            </a:r>
            <a:r>
              <a:rPr lang="de-DE" sz="2000" dirty="0" err="1" smtClean="0"/>
              <a:t>HeuristicLab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err="1" smtClean="0"/>
              <a:t>Collect</a:t>
            </a:r>
            <a:r>
              <a:rPr lang="de-DE" sz="2000" dirty="0" smtClean="0"/>
              <a:t> </a:t>
            </a:r>
            <a:r>
              <a:rPr lang="de-DE" sz="2000" dirty="0" err="1" smtClean="0"/>
              <a:t>statistics</a:t>
            </a:r>
            <a:r>
              <a:rPr lang="de-DE" sz="2000" dirty="0" smtClean="0"/>
              <a:t> after </a:t>
            </a:r>
            <a:r>
              <a:rPr lang="de-DE" sz="2000" dirty="0" err="1" smtClean="0"/>
              <a:t>each</a:t>
            </a:r>
            <a:r>
              <a:rPr lang="de-DE" sz="2000" dirty="0" smtClean="0"/>
              <a:t> </a:t>
            </a:r>
            <a:r>
              <a:rPr lang="de-DE" sz="2000" dirty="0" err="1" smtClean="0"/>
              <a:t>run</a:t>
            </a:r>
            <a:endParaRPr lang="de-DE" sz="2000" dirty="0" smtClean="0"/>
          </a:p>
          <a:p>
            <a:pPr marL="354013" lvl="1" indent="-261938">
              <a:buFont typeface="+mj-lt"/>
              <a:buAutoNum type="arabicPeriod"/>
            </a:pPr>
            <a:r>
              <a:rPr lang="de-DE" sz="2000" dirty="0" smtClean="0"/>
              <a:t>Send back </a:t>
            </a:r>
            <a:r>
              <a:rPr lang="de-DE" sz="2000" dirty="0" err="1" smtClean="0"/>
              <a:t>the</a:t>
            </a:r>
            <a:r>
              <a:rPr lang="de-DE" sz="2000" dirty="0"/>
              <a:t> </a:t>
            </a:r>
            <a:r>
              <a:rPr lang="de-DE" sz="2000" dirty="0" err="1" smtClean="0"/>
              <a:t>averaged</a:t>
            </a:r>
            <a:r>
              <a:rPr lang="de-DE" sz="2000" dirty="0" smtClean="0"/>
              <a:t> </a:t>
            </a:r>
            <a:r>
              <a:rPr lang="de-DE" sz="2000" dirty="0" err="1" smtClean="0"/>
              <a:t>results</a:t>
            </a:r>
            <a:r>
              <a:rPr lang="de-DE" sz="2000" dirty="0" smtClean="0"/>
              <a:t> </a:t>
            </a:r>
            <a:r>
              <a:rPr lang="de-DE" sz="2000" dirty="0" err="1" smtClean="0"/>
              <a:t>and</a:t>
            </a:r>
            <a:r>
              <a:rPr lang="de-DE" sz="2000" dirty="0" smtClean="0"/>
              <a:t> </a:t>
            </a:r>
            <a:r>
              <a:rPr lang="de-DE" sz="2000" dirty="0" err="1" smtClean="0"/>
              <a:t>continue</a:t>
            </a:r>
            <a:r>
              <a:rPr lang="de-DE" sz="2000" dirty="0" smtClean="0"/>
              <a:t> </a:t>
            </a:r>
            <a:r>
              <a:rPr lang="de-DE" sz="2000" dirty="0" err="1" smtClean="0"/>
              <a:t>with</a:t>
            </a:r>
            <a:r>
              <a:rPr lang="de-DE" sz="2000" dirty="0" smtClean="0"/>
              <a:t> </a:t>
            </a:r>
            <a:r>
              <a:rPr lang="de-DE" sz="2000" dirty="0" err="1" smtClean="0"/>
              <a:t>step</a:t>
            </a:r>
            <a:r>
              <a:rPr lang="de-DE" sz="2000" dirty="0" smtClean="0"/>
              <a:t> 2</a:t>
            </a:r>
            <a:endParaRPr lang="de-DE" sz="2000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355410"/>
            <a:ext cx="4038600" cy="3015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36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Imports </a:t>
            </a:r>
            <a:r>
              <a:rPr lang="de-DE" dirty="0" err="1" smtClean="0"/>
              <a:t>section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sz="1800" dirty="0" smtClean="0"/>
          </a:p>
          <a:p>
            <a:r>
              <a:rPr lang="de-DE" dirty="0" smtClean="0"/>
              <a:t>Additional </a:t>
            </a:r>
            <a:r>
              <a:rPr lang="de-DE" dirty="0" err="1" smtClean="0"/>
              <a:t>class</a:t>
            </a:r>
            <a:r>
              <a:rPr lang="de-DE" dirty="0" smtClean="0"/>
              <a:t> </a:t>
            </a:r>
            <a:r>
              <a:rPr lang="de-DE" dirty="0" err="1" smtClean="0"/>
              <a:t>code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683568" y="366302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2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null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void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b="1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()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commDriver.getSolution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currentSolution.getIntegerArrayVarsCount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&gt; 0)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SolutionMessage.IntegerArrayVariable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currentSolution.getIntegerArrayVars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(0);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sRetailer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(1);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(2);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sWholesaler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(3);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(4);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sFactory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vector.getData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(5);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}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  <a:endParaRPr lang="de-DE" sz="1200" dirty="0"/>
          </a:p>
        </p:txBody>
      </p:sp>
      <p:sp>
        <p:nvSpPr>
          <p:cNvPr id="10" name="Rechteck 9"/>
          <p:cNvSpPr/>
          <p:nvPr/>
        </p:nvSpPr>
        <p:spPr>
          <a:xfrm>
            <a:off x="683568" y="2220657"/>
            <a:ext cx="8229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java.io.*;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java.text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.*;</a:t>
            </a: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import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com.heuristiclab.problems.externalevaluation.ExternalEvaluationMessages.*;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341812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Initial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setup</a:t>
            </a:r>
            <a:r>
              <a:rPr lang="de-DE" dirty="0" smtClean="0"/>
              <a:t>: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: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After </a:t>
            </a:r>
            <a:r>
              <a:rPr lang="de-DE" dirty="0" err="1"/>
              <a:t>simulation</a:t>
            </a:r>
            <a:r>
              <a:rPr lang="de-DE" dirty="0"/>
              <a:t> </a:t>
            </a:r>
            <a:r>
              <a:rPr lang="de-DE" dirty="0" err="1"/>
              <a:t>run</a:t>
            </a:r>
            <a:r>
              <a:rPr lang="de-DE" dirty="0"/>
              <a:t>: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43608" y="2338955"/>
            <a:ext cx="783284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com.heuristiclab.problems.externalevaluation.PollService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new</a:t>
            </a:r>
            <a:r>
              <a:rPr lang="de-DE" sz="14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ServerSocketListenerFactory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(2112),1);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commDriver.start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8" name="Rechteck 7"/>
          <p:cNvSpPr/>
          <p:nvPr/>
        </p:nvSpPr>
        <p:spPr>
          <a:xfrm>
            <a:off x="743608" y="4077072"/>
            <a:ext cx="147668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743608" y="5229200"/>
            <a:ext cx="48514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meanDailyCosts.add</a:t>
            </a:r>
            <a:r>
              <a:rPr lang="de-DE" sz="1400" dirty="0" smtClean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</a:rPr>
              <a:t>root.meanDailyCost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</a:p>
          <a:p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maxWaitingTime.add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</a:rPr>
              <a:t>root.histWaitingTime.max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</a:rPr>
              <a:t>());</a:t>
            </a:r>
            <a:endParaRPr lang="de-DE" sz="1400" dirty="0"/>
          </a:p>
        </p:txBody>
      </p:sp>
      <p:sp>
        <p:nvSpPr>
          <p:cNvPr id="10" name="Abgerundetes Rechteck 7"/>
          <p:cNvSpPr/>
          <p:nvPr/>
        </p:nvSpPr>
        <p:spPr>
          <a:xfrm>
            <a:off x="3419872" y="2492895"/>
            <a:ext cx="720080" cy="43204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81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After </a:t>
            </a:r>
            <a:r>
              <a:rPr lang="de-DE" dirty="0" err="1" smtClean="0"/>
              <a:t>iteration</a:t>
            </a:r>
            <a:r>
              <a:rPr lang="de-DE" dirty="0" smtClean="0"/>
              <a:t>: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755576" y="2276872"/>
            <a:ext cx="452737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double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0;</a:t>
            </a:r>
          </a:p>
          <a:p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Boolean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0.001;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isFeasible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 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if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 &lt;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bestMeanDailyCost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meanDailyCosts.mean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else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= 2000 +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maxWaitingTime.max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7F0055"/>
                </a:solidFill>
                <a:latin typeface="Consolas" panose="020B0609020204030204" pitchFamily="49" charset="0"/>
              </a:rPr>
              <a:t>try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{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commDriver.sendQuality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currentSolution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fitness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} </a:t>
            </a:r>
            <a:r>
              <a:rPr lang="de-DE" sz="1200" b="1" dirty="0">
                <a:solidFill>
                  <a:srgbClr val="7F0055"/>
                </a:solidFill>
                <a:latin typeface="Consolas" panose="020B0609020204030204" pitchFamily="49" charset="0"/>
              </a:rPr>
              <a:t>catch</a:t>
            </a:r>
            <a:r>
              <a:rPr lang="de-DE" sz="1200" b="1" dirty="0">
                <a:solidFill>
                  <a:srgbClr val="000000"/>
                </a:solidFill>
                <a:latin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IOException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e) { 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/* handle </a:t>
            </a:r>
            <a:r>
              <a:rPr lang="de-DE" sz="1200" dirty="0" err="1">
                <a:solidFill>
                  <a:srgbClr val="3F7F5F"/>
                </a:solidFill>
                <a:latin typeface="Consolas" panose="020B0609020204030204" pitchFamily="49" charset="0"/>
              </a:rPr>
              <a:t>error</a:t>
            </a:r>
            <a:r>
              <a:rPr lang="de-DE" sz="1200" dirty="0">
                <a:solidFill>
                  <a:srgbClr val="3F7F5F"/>
                </a:solidFill>
                <a:latin typeface="Consolas" panose="020B0609020204030204" pitchFamily="49" charset="0"/>
              </a:rPr>
              <a:t> */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 }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meanDailyCosts.reset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maxWaitingTime.reset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</a:p>
          <a:p>
            <a:endParaRPr lang="de-DE" sz="1200" dirty="0">
              <a:latin typeface="Consolas" panose="020B0609020204030204" pitchFamily="49" charset="0"/>
            </a:endParaRPr>
          </a:p>
          <a:p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</a:rPr>
              <a:t>getMessage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</a:rPr>
              <a:t>();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9411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evaluating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the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problem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definition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in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69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 marL="354013" indent="-354013"/>
            <a:r>
              <a:rPr lang="de-DE" b="1" dirty="0" smtClean="0"/>
              <a:t>Cache</a:t>
            </a:r>
            <a:r>
              <a:rPr lang="de-DE" dirty="0" smtClean="0"/>
              <a:t>: optional </a:t>
            </a:r>
            <a:r>
              <a:rPr lang="de-DE" dirty="0" err="1" smtClean="0"/>
              <a:t>parameter</a:t>
            </a:r>
            <a:r>
              <a:rPr lang="de-DE" dirty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caches</a:t>
            </a:r>
            <a:r>
              <a:rPr lang="de-DE" dirty="0" smtClean="0"/>
              <a:t> </a:t>
            </a:r>
            <a:r>
              <a:rPr lang="de-DE" dirty="0" err="1" smtClean="0"/>
              <a:t>solutions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their</a:t>
            </a:r>
            <a:r>
              <a:rPr lang="de-DE" dirty="0" smtClean="0"/>
              <a:t> </a:t>
            </a:r>
            <a:r>
              <a:rPr lang="de-DE" dirty="0" err="1" smtClean="0"/>
              <a:t>corresponding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Clients</a:t>
            </a:r>
            <a:r>
              <a:rPr lang="de-DE" dirty="0" smtClean="0"/>
              <a:t>: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evaluate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smtClean="0"/>
              <a:t>Encoding</a:t>
            </a:r>
            <a:r>
              <a:rPr lang="de-DE" dirty="0" smtClean="0"/>
              <a:t>: The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describes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, e.g. a </a:t>
            </a:r>
            <a:r>
              <a:rPr lang="de-DE" dirty="0" err="1" smtClean="0"/>
              <a:t>vector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integer </a:t>
            </a:r>
            <a:r>
              <a:rPr lang="de-DE" dirty="0" err="1" smtClean="0"/>
              <a:t>values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Evaluator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extract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transmit</a:t>
            </a:r>
            <a:r>
              <a:rPr lang="de-DE" dirty="0" smtClean="0"/>
              <a:t> </a:t>
            </a:r>
            <a:r>
              <a:rPr lang="de-DE" dirty="0" err="1" smtClean="0"/>
              <a:t>them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Maximization</a:t>
            </a:r>
            <a:r>
              <a:rPr lang="de-DE" dirty="0" smtClean="0"/>
              <a:t>: </a:t>
            </a:r>
            <a:r>
              <a:rPr lang="de-DE" dirty="0" err="1" smtClean="0"/>
              <a:t>Whether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returned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minimized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maximized</a:t>
            </a:r>
            <a:endParaRPr lang="de-DE" dirty="0" smtClean="0"/>
          </a:p>
          <a:p>
            <a:pPr marL="354013" indent="-354013"/>
            <a:endParaRPr lang="de-DE" dirty="0" smtClean="0"/>
          </a:p>
          <a:p>
            <a:pPr marL="354013" indent="-354013"/>
            <a:r>
              <a:rPr lang="de-DE" b="1" dirty="0" err="1" smtClean="0"/>
              <a:t>SolutionCreator</a:t>
            </a:r>
            <a:r>
              <a:rPr lang="de-DE" dirty="0" smtClean="0"/>
              <a:t>: The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will </a:t>
            </a:r>
            <a:r>
              <a:rPr lang="de-DE" dirty="0" err="1" smtClean="0"/>
              <a:t>construct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initial </a:t>
            </a:r>
            <a:r>
              <a:rPr lang="de-DE" dirty="0" err="1" smtClean="0"/>
              <a:t>solutions</a:t>
            </a:r>
            <a:endParaRPr lang="de-DE" dirty="0" smtClean="0"/>
          </a:p>
          <a:p>
            <a:pPr marL="354013" indent="-354013"/>
            <a:endParaRPr lang="de-DE" dirty="0"/>
          </a:p>
          <a:p>
            <a:pPr marL="354013" indent="-354013"/>
            <a:r>
              <a:rPr lang="de-DE" b="1" dirty="0" err="1" smtClean="0"/>
              <a:t>SupportScript</a:t>
            </a:r>
            <a:r>
              <a:rPr lang="de-DE" dirty="0" smtClean="0"/>
              <a:t>: Additional </a:t>
            </a:r>
            <a:r>
              <a:rPr lang="de-DE" dirty="0" err="1" smtClean="0"/>
              <a:t>code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analyzing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candidates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ability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define</a:t>
            </a:r>
            <a:r>
              <a:rPr lang="de-DE" dirty="0" smtClean="0"/>
              <a:t> a </a:t>
            </a:r>
            <a:r>
              <a:rPr lang="de-DE" dirty="0" err="1" smtClean="0"/>
              <a:t>neighborhood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10" name="Inhaltsplatzhalter 9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11312"/>
            <a:ext cx="3067050" cy="2819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07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Latest</a:t>
            </a:r>
            <a:r>
              <a:rPr lang="de-DE" dirty="0" smtClean="0"/>
              <a:t> Version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Tutorial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An </a:t>
            </a:r>
            <a:r>
              <a:rPr lang="de-DE" dirty="0" err="1" smtClean="0"/>
              <a:t>up</a:t>
            </a:r>
            <a:r>
              <a:rPr lang="de-DE" dirty="0" smtClean="0"/>
              <a:t>-</a:t>
            </a:r>
            <a:r>
              <a:rPr lang="de-DE" dirty="0" err="1" smtClean="0"/>
              <a:t>to</a:t>
            </a:r>
            <a:r>
              <a:rPr lang="de-DE" dirty="0" smtClean="0"/>
              <a:t>-date </a:t>
            </a:r>
            <a:r>
              <a:rPr lang="de-DE" dirty="0" err="1" smtClean="0"/>
              <a:t>version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tutorial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downloaded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website</a:t>
            </a:r>
            <a:endParaRPr lang="de-DE" dirty="0" smtClean="0"/>
          </a:p>
          <a:p>
            <a:pPr lvl="1"/>
            <a:r>
              <a:rPr lang="de-DE" dirty="0">
                <a:hlinkClick r:id="rId2"/>
              </a:rPr>
              <a:t>http://</a:t>
            </a:r>
            <a:r>
              <a:rPr lang="de-DE" dirty="0" smtClean="0">
                <a:hlinkClick r:id="rId2"/>
              </a:rPr>
              <a:t>dev.heuristiclab.com/trac.fcgi/browser/trunk/documentation/Tutorials</a:t>
            </a: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130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0575" y="1600200"/>
            <a:ext cx="4133850" cy="255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Encoding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choose</a:t>
            </a:r>
            <a:r>
              <a:rPr lang="de-DE" dirty="0" smtClean="0"/>
              <a:t> an </a:t>
            </a:r>
            <a:r>
              <a:rPr lang="de-DE" dirty="0" err="1" smtClean="0"/>
              <a:t>encoding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11" name="Abgerundetes Rechteck 7"/>
          <p:cNvSpPr/>
          <p:nvPr/>
        </p:nvSpPr>
        <p:spPr>
          <a:xfrm>
            <a:off x="7152858" y="2841506"/>
            <a:ext cx="360040" cy="32460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4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i="1" dirty="0" err="1" smtClean="0"/>
              <a:t>IntegerVectorEncoding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8700" y="1617340"/>
            <a:ext cx="3657600" cy="2847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5103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Encoding</a:t>
            </a:r>
          </a:p>
          <a:p>
            <a:pPr lvl="1"/>
            <a:r>
              <a:rPr lang="de-DE" dirty="0" smtClean="0"/>
              <a:t>Change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Length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6</a:t>
            </a:r>
          </a:p>
          <a:p>
            <a:pPr lvl="1"/>
            <a:r>
              <a:rPr lang="de-DE" dirty="0" smtClean="0"/>
              <a:t>Change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0 </a:t>
            </a:r>
            <a:r>
              <a:rPr lang="de-DE" dirty="0" err="1" smtClean="0"/>
              <a:t>and</a:t>
            </a:r>
            <a:r>
              <a:rPr lang="de-DE" dirty="0" smtClean="0"/>
              <a:t> 200 </a:t>
            </a:r>
            <a:r>
              <a:rPr lang="de-DE" dirty="0" err="1" smtClean="0"/>
              <a:t>for</a:t>
            </a:r>
            <a:r>
              <a:rPr lang="de-DE" dirty="0" smtClean="0"/>
              <a:t> all 6 </a:t>
            </a:r>
            <a:r>
              <a:rPr lang="de-DE" dirty="0" err="1" smtClean="0"/>
              <a:t>dimensions</a:t>
            </a:r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columns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bounds</a:t>
            </a:r>
            <a:r>
              <a:rPr lang="de-DE" dirty="0" smtClean="0"/>
              <a:t> </a:t>
            </a:r>
            <a:r>
              <a:rPr lang="de-DE" dirty="0" err="1" smtClean="0"/>
              <a:t>specify</a:t>
            </a:r>
            <a:r>
              <a:rPr lang="de-DE" dirty="0" smtClean="0"/>
              <a:t> </a:t>
            </a:r>
            <a:r>
              <a:rPr lang="de-DE" dirty="0" err="1" smtClean="0"/>
              <a:t>lower</a:t>
            </a:r>
            <a:r>
              <a:rPr lang="de-DE" dirty="0" smtClean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upper</a:t>
            </a:r>
            <a:r>
              <a:rPr lang="de-DE" dirty="0"/>
              <a:t> </a:t>
            </a:r>
            <a:r>
              <a:rPr lang="de-DE" dirty="0" err="1"/>
              <a:t>bound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dimension</a:t>
            </a:r>
            <a:r>
              <a:rPr lang="de-DE" dirty="0"/>
              <a:t> </a:t>
            </a:r>
            <a:r>
              <a:rPr lang="de-DE" dirty="0" err="1" smtClean="0"/>
              <a:t>respectively</a:t>
            </a:r>
            <a:endParaRPr lang="de-DE" dirty="0"/>
          </a:p>
          <a:p>
            <a:pPr lvl="1"/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less</a:t>
            </a:r>
            <a:r>
              <a:rPr lang="de-DE" dirty="0"/>
              <a:t> </a:t>
            </a:r>
            <a:r>
              <a:rPr lang="de-DE" dirty="0" err="1"/>
              <a:t>rows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dimensions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vector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bounds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 smtClean="0"/>
              <a:t>cycled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9200" y="1608026"/>
            <a:ext cx="3676600" cy="1910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9175" y="3749077"/>
            <a:ext cx="3676625" cy="2134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785566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605877"/>
            <a:ext cx="4038601" cy="3898577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Supply Chain Simulation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Cache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a </a:t>
            </a:r>
            <a:r>
              <a:rPr lang="de-DE" dirty="0" err="1" smtClean="0"/>
              <a:t>value</a:t>
            </a:r>
            <a:endParaRPr lang="de-DE" dirty="0" smtClean="0"/>
          </a:p>
          <a:p>
            <a:pPr lvl="1"/>
            <a:r>
              <a:rPr lang="de-DE" dirty="0" smtClean="0"/>
              <a:t>A </a:t>
            </a:r>
            <a:r>
              <a:rPr lang="de-DE" dirty="0" err="1" smtClean="0"/>
              <a:t>dialog</a:t>
            </a:r>
            <a:r>
              <a:rPr lang="de-DE" dirty="0" smtClean="0"/>
              <a:t> will </a:t>
            </a:r>
            <a:r>
              <a:rPr lang="de-DE" dirty="0" err="1" smtClean="0"/>
              <a:t>pop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endParaRPr lang="de-DE" dirty="0" smtClean="0"/>
          </a:p>
          <a:p>
            <a:r>
              <a:rPr lang="de-DE" dirty="0" smtClean="0"/>
              <a:t>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EvaluationCache</a:t>
            </a:r>
            <a:endParaRPr lang="de-DE" dirty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9" name="Abgerundetes Rechteck 7"/>
          <p:cNvSpPr/>
          <p:nvPr/>
        </p:nvSpPr>
        <p:spPr>
          <a:xfrm>
            <a:off x="6649407" y="2768221"/>
            <a:ext cx="428193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6146744" y="3697324"/>
            <a:ext cx="1089552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7"/>
          <p:cNvSpPr/>
          <p:nvPr/>
        </p:nvSpPr>
        <p:spPr>
          <a:xfrm>
            <a:off x="4730146" y="2272651"/>
            <a:ext cx="75361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5332032" y="211399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918980" y="260956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15" name="Ellipse 14"/>
          <p:cNvSpPr/>
          <p:nvPr/>
        </p:nvSpPr>
        <p:spPr>
          <a:xfrm>
            <a:off x="7106539" y="353291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3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282662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DE" dirty="0"/>
              <a:t>The </a:t>
            </a:r>
            <a:r>
              <a:rPr lang="de-DE" dirty="0" err="1"/>
              <a:t>cache</a:t>
            </a:r>
            <a:r>
              <a:rPr lang="de-DE" dirty="0"/>
              <a:t> will </a:t>
            </a:r>
            <a:r>
              <a:rPr lang="de-DE" dirty="0" err="1"/>
              <a:t>store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returned</a:t>
            </a:r>
            <a:r>
              <a:rPr lang="de-DE" dirty="0"/>
              <a:t> </a:t>
            </a:r>
            <a:r>
              <a:rPr lang="de-DE" dirty="0" err="1"/>
              <a:t>quality</a:t>
            </a:r>
            <a:endParaRPr lang="de-DE" dirty="0"/>
          </a:p>
          <a:p>
            <a:r>
              <a:rPr lang="de-DE" dirty="0"/>
              <a:t>New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messages</a:t>
            </a:r>
            <a:r>
              <a:rPr lang="de-DE" dirty="0"/>
              <a:t> will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compared</a:t>
            </a:r>
            <a:r>
              <a:rPr lang="de-DE" dirty="0"/>
              <a:t> </a:t>
            </a:r>
            <a:r>
              <a:rPr lang="de-DE" dirty="0" err="1"/>
              <a:t>against</a:t>
            </a:r>
            <a:r>
              <a:rPr lang="de-DE" dirty="0"/>
              <a:t> </a:t>
            </a:r>
            <a:r>
              <a:rPr lang="de-DE" dirty="0" err="1"/>
              <a:t>those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inside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cache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The </a:t>
            </a:r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adjusted</a:t>
            </a:r>
            <a:endParaRPr lang="de-DE" dirty="0"/>
          </a:p>
          <a:p>
            <a:r>
              <a:rPr lang="de-DE" dirty="0" err="1" smtClean="0"/>
              <a:t>PersistentCache</a:t>
            </a:r>
            <a:r>
              <a:rPr lang="de-DE" dirty="0" smtClean="0"/>
              <a:t> </a:t>
            </a:r>
            <a:r>
              <a:rPr lang="de-DE" dirty="0" err="1" smtClean="0"/>
              <a:t>determines</a:t>
            </a:r>
            <a:r>
              <a:rPr lang="de-DE" dirty="0" smtClean="0"/>
              <a:t>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cache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stored</a:t>
            </a:r>
            <a:r>
              <a:rPr lang="de-DE" dirty="0" smtClean="0"/>
              <a:t> </a:t>
            </a:r>
            <a:r>
              <a:rPr lang="de-DE" dirty="0" err="1" smtClean="0"/>
              <a:t>when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7787" y="1600200"/>
            <a:ext cx="3019425" cy="2381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7505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client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Client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EvaluationServiceClient</a:t>
            </a:r>
            <a:endParaRPr lang="de-DE" dirty="0" smtClean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Channel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pencil</a:t>
            </a:r>
            <a:r>
              <a:rPr lang="de-DE" dirty="0" smtClean="0"/>
              <a:t> </a:t>
            </a:r>
            <a:r>
              <a:rPr lang="de-DE" dirty="0" err="1" smtClean="0"/>
              <a:t>icon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channel</a:t>
            </a:r>
            <a:endParaRPr lang="de-DE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595175"/>
            <a:ext cx="4038600" cy="3757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793363" y="2790089"/>
            <a:ext cx="1131575" cy="223699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6066453" y="3418135"/>
            <a:ext cx="726233" cy="19281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7449243" y="4005063"/>
            <a:ext cx="229851" cy="221703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5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EvaluationTCPChannel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communicating</a:t>
            </a:r>
            <a:r>
              <a:rPr lang="de-DE" dirty="0" smtClean="0"/>
              <a:t> </a:t>
            </a:r>
            <a:r>
              <a:rPr lang="de-DE" dirty="0" err="1" smtClean="0"/>
              <a:t>over</a:t>
            </a:r>
            <a:r>
              <a:rPr lang="de-DE" dirty="0" smtClean="0"/>
              <a:t> a TCP/IP </a:t>
            </a:r>
            <a:r>
              <a:rPr lang="de-DE" dirty="0" err="1" smtClean="0"/>
              <a:t>connection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3975" y="1600200"/>
            <a:ext cx="3067050" cy="372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831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Enter </a:t>
            </a:r>
            <a:r>
              <a:rPr lang="de-DE" dirty="0" err="1" smtClean="0"/>
              <a:t>the</a:t>
            </a:r>
            <a:r>
              <a:rPr lang="de-DE" dirty="0" smtClean="0"/>
              <a:t> IP </a:t>
            </a:r>
            <a:r>
              <a:rPr lang="de-DE" dirty="0" err="1" smtClean="0"/>
              <a:t>address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machine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models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on, </a:t>
            </a:r>
            <a:r>
              <a:rPr lang="de-DE" dirty="0" err="1" smtClean="0"/>
              <a:t>use</a:t>
            </a:r>
            <a:r>
              <a:rPr lang="de-DE" dirty="0" smtClean="0"/>
              <a:t> 127.0.0.1 </a:t>
            </a:r>
            <a:r>
              <a:rPr lang="de-DE" dirty="0" err="1" smtClean="0"/>
              <a:t>if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runs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machine</a:t>
            </a:r>
            <a:endParaRPr lang="de-DE" dirty="0" smtClean="0"/>
          </a:p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listen on </a:t>
            </a:r>
            <a:r>
              <a:rPr lang="de-DE" dirty="0" err="1" smtClean="0"/>
              <a:t>port</a:t>
            </a:r>
            <a:r>
              <a:rPr lang="de-DE" dirty="0" smtClean="0"/>
              <a:t> 2112 so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enter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information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Port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17" y="1600200"/>
            <a:ext cx="4037383" cy="30370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7797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The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now</a:t>
            </a:r>
            <a:r>
              <a:rPr lang="de-DE" dirty="0" smtClean="0"/>
              <a:t> </a:t>
            </a:r>
            <a:r>
              <a:rPr lang="de-DE" dirty="0" err="1" smtClean="0"/>
              <a:t>configured</a:t>
            </a:r>
            <a:endParaRPr lang="de-DE" dirty="0" smtClean="0"/>
          </a:p>
          <a:p>
            <a:r>
              <a:rPr lang="de-DE" dirty="0" smtClean="0"/>
              <a:t>Click </a:t>
            </a:r>
            <a:r>
              <a:rPr lang="de-DE" dirty="0" err="1" smtClean="0"/>
              <a:t>the</a:t>
            </a:r>
            <a:r>
              <a:rPr lang="de-DE" dirty="0" smtClean="0"/>
              <a:t> save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store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external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a </a:t>
            </a:r>
            <a:r>
              <a:rPr lang="de-DE" dirty="0" err="1" smtClean="0"/>
              <a:t>file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497" y="1600200"/>
            <a:ext cx="3620005" cy="3534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5343870" y="2015648"/>
            <a:ext cx="291820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1495" y="3092797"/>
            <a:ext cx="4452007" cy="3148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7"/>
          <p:cNvSpPr/>
          <p:nvPr/>
        </p:nvSpPr>
        <p:spPr>
          <a:xfrm>
            <a:off x="7328179" y="5855981"/>
            <a:ext cx="705477" cy="270182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Create a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new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simulation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experiment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for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evaluating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parameters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from</a:t>
            </a:r>
            <a:r>
              <a:rPr lang="de-DE" dirty="0" smtClean="0">
                <a:solidFill>
                  <a:schemeClr val="tx1">
                    <a:alpha val="25000"/>
                  </a:schemeClr>
                </a:solidFill>
              </a:rPr>
              <a:t> </a:t>
            </a:r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HeuristicLab</a:t>
            </a:r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endParaRPr lang="de-DE" dirty="0" smtClean="0"/>
          </a:p>
          <a:p>
            <a:r>
              <a:rPr lang="de-DE" dirty="0" smtClean="0"/>
              <a:t>Create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r>
              <a:rPr lang="de-DE" dirty="0" smtClean="0"/>
              <a:t> in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endParaRPr lang="de-DE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de-DE" dirty="0" err="1" smtClean="0">
                <a:solidFill>
                  <a:schemeClr val="tx1">
                    <a:alpha val="25000"/>
                  </a:schemeClr>
                </a:solidFill>
              </a:rPr>
              <a:t>Optimize</a:t>
            </a:r>
            <a:endParaRPr lang="de-DE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8378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External Evaluation Problem</a:t>
            </a:r>
          </a:p>
          <a:p>
            <a:r>
              <a:rPr lang="en-US" b="1" dirty="0" smtClean="0"/>
              <a:t>Demonstration Part II: 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AnyLogic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arrow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green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our</a:t>
            </a:r>
            <a:r>
              <a:rPr lang="de-DE" dirty="0" smtClean="0"/>
              <a:t> </a:t>
            </a:r>
            <a:r>
              <a:rPr lang="de-DE" dirty="0" err="1" smtClean="0"/>
              <a:t>newly</a:t>
            </a:r>
            <a:r>
              <a:rPr lang="de-DE" dirty="0" smtClean="0"/>
              <a:t> </a:t>
            </a:r>
            <a:r>
              <a:rPr lang="de-DE" dirty="0" err="1" smtClean="0"/>
              <a:t>created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</a:p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experiment</a:t>
            </a:r>
            <a:r>
              <a:rPr lang="de-DE" dirty="0" smtClean="0"/>
              <a:t> at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point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will </a:t>
            </a:r>
            <a:r>
              <a:rPr lang="de-DE" dirty="0" err="1" smtClean="0"/>
              <a:t>wait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receive</a:t>
            </a:r>
            <a:r>
              <a:rPr lang="de-DE" dirty="0" smtClean="0"/>
              <a:t> a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message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708" y="1600200"/>
            <a:ext cx="3105583" cy="116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5327873" y="2373879"/>
            <a:ext cx="282552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3"/>
          <a:srcRect b="14297"/>
          <a:stretch/>
        </p:blipFill>
        <p:spPr>
          <a:xfrm>
            <a:off x="4648199" y="2992599"/>
            <a:ext cx="4038600" cy="301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Abgerundetes Rechteck 7"/>
          <p:cNvSpPr/>
          <p:nvPr/>
        </p:nvSpPr>
        <p:spPr>
          <a:xfrm>
            <a:off x="4737323" y="3993129"/>
            <a:ext cx="1676687" cy="302645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986177" y="2215221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4" name="Ellipse 13"/>
          <p:cNvSpPr/>
          <p:nvPr/>
        </p:nvSpPr>
        <p:spPr>
          <a:xfrm>
            <a:off x="6249094" y="3858220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03474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In </a:t>
            </a:r>
            <a:r>
              <a:rPr lang="de-DE" dirty="0" err="1" smtClean="0"/>
              <a:t>HeuristicLab</a:t>
            </a:r>
            <a:r>
              <a:rPr lang="de-DE" dirty="0" smtClean="0"/>
              <a:t> </a:t>
            </a:r>
            <a:r>
              <a:rPr lang="de-DE" dirty="0" err="1" smtClean="0"/>
              <a:t>click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„New Item“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open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</a:t>
            </a:r>
            <a:r>
              <a:rPr lang="de-DE" dirty="0" smtClean="0"/>
              <a:t> </a:t>
            </a:r>
            <a:r>
              <a:rPr lang="de-DE" dirty="0" err="1" smtClean="0"/>
              <a:t>items</a:t>
            </a:r>
            <a:endParaRPr lang="de-DE" dirty="0" smtClean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Genetic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entry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40035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62735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5119935" y="3135086"/>
            <a:ext cx="964233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46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Open </a:t>
            </a:r>
            <a:r>
              <a:rPr lang="de-DE" dirty="0" err="1" smtClean="0"/>
              <a:t>button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select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previously</a:t>
            </a:r>
            <a:r>
              <a:rPr lang="de-DE" dirty="0" smtClean="0"/>
              <a:t> </a:t>
            </a:r>
            <a:r>
              <a:rPr lang="de-DE" dirty="0" err="1" smtClean="0"/>
              <a:t>saved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r>
              <a:rPr lang="de-DE" dirty="0" smtClean="0"/>
              <a:t>Click Open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dialog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9644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7"/>
          <p:cNvSpPr/>
          <p:nvPr/>
        </p:nvSpPr>
        <p:spPr>
          <a:xfrm>
            <a:off x="4923992" y="19127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7"/>
          <p:cNvSpPr/>
          <p:nvPr/>
        </p:nvSpPr>
        <p:spPr>
          <a:xfrm>
            <a:off x="7172670" y="4627984"/>
            <a:ext cx="614970" cy="21833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Mutator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endParaRPr lang="de-DE" dirty="0"/>
          </a:p>
          <a:p>
            <a:r>
              <a:rPr lang="de-DE" dirty="0" smtClean="0"/>
              <a:t>Select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manipulator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added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 in </a:t>
            </a:r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previous</a:t>
            </a:r>
            <a:r>
              <a:rPr lang="de-DE" dirty="0" smtClean="0"/>
              <a:t> </a:t>
            </a:r>
            <a:r>
              <a:rPr lang="de-DE" dirty="0" err="1" smtClean="0"/>
              <a:t>steps</a:t>
            </a:r>
            <a:endParaRPr lang="de-DE" dirty="0" smtClean="0"/>
          </a:p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tab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hit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play</a:t>
            </a:r>
            <a:r>
              <a:rPr lang="de-DE" dirty="0" smtClean="0"/>
              <a:t> </a:t>
            </a:r>
            <a:r>
              <a:rPr lang="de-DE" dirty="0" err="1" smtClean="0"/>
              <a:t>button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bottom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8863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052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nhaltsplatzhalter 1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5582" y="1600200"/>
            <a:ext cx="7192836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Supply Chain Simulation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sp>
        <p:nvSpPr>
          <p:cNvPr id="13" name="Abgerundetes Rechteck 7"/>
          <p:cNvSpPr/>
          <p:nvPr/>
        </p:nvSpPr>
        <p:spPr>
          <a:xfrm>
            <a:off x="1187624" y="5684676"/>
            <a:ext cx="231607" cy="21443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55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</a:p>
          <a:p>
            <a:pPr lvl="3"/>
            <a:endParaRPr lang="en-US" dirty="0" smtClean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Questions &amp; 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62062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Parameter </a:t>
            </a:r>
            <a:r>
              <a:rPr lang="de-DE" dirty="0" err="1" smtClean="0"/>
              <a:t>Optimization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Parameter </a:t>
            </a:r>
            <a:r>
              <a:rPr lang="de-AT" dirty="0" err="1" smtClean="0"/>
              <a:t>Optimization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Differential </a:t>
            </a:r>
            <a:r>
              <a:rPr lang="de-AT" dirty="0" err="1" smtClean="0"/>
              <a:t>Equation</a:t>
            </a:r>
            <a:r>
              <a:rPr lang="de-AT" dirty="0" smtClean="0"/>
              <a:t> Systems (Scilab)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9164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550232"/>
            <a:ext cx="3249881" cy="15430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Electric cart simulation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unknown parameter values of a simulation model </a:t>
            </a:r>
          </a:p>
          <a:p>
            <a:r>
              <a:rPr lang="en-US" dirty="0" smtClean="0"/>
              <a:t>Measure movements of an electric cart with known power</a:t>
            </a:r>
          </a:p>
          <a:p>
            <a:r>
              <a:rPr lang="en-US" dirty="0" smtClean="0"/>
              <a:t>Adapt parameters of an simulation model to match those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963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Identify friction coefficients d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, F</a:t>
            </a:r>
            <a:r>
              <a:rPr lang="en-US" sz="2800" baseline="-25000" dirty="0" smtClean="0"/>
              <a:t>C</a:t>
            </a:r>
            <a:r>
              <a:rPr lang="en-US" sz="2800" dirty="0" smtClean="0"/>
              <a:t> and mass m</a:t>
            </a:r>
          </a:p>
          <a:p>
            <a:r>
              <a:rPr lang="en-US" sz="2800" dirty="0" smtClean="0"/>
              <a:t>Voltage </a:t>
            </a:r>
            <a:r>
              <a:rPr lang="en-US" sz="2800" dirty="0" err="1" smtClean="0"/>
              <a:t>u</a:t>
            </a:r>
            <a:r>
              <a:rPr lang="en-US" sz="2800" baseline="-25000" dirty="0" err="1" smtClean="0"/>
              <a:t>A</a:t>
            </a:r>
            <a:r>
              <a:rPr lang="en-US" sz="2800" dirty="0"/>
              <a:t> </a:t>
            </a:r>
            <a:r>
              <a:rPr lang="en-US" sz="2800" dirty="0" smtClean="0"/>
              <a:t>and initial values for position x, velocity v and amperage </a:t>
            </a:r>
            <a:r>
              <a:rPr lang="en-US" sz="2800" dirty="0" err="1" smtClean="0"/>
              <a:t>i</a:t>
            </a:r>
            <a:r>
              <a:rPr lang="en-US" sz="2800" baseline="-25000" dirty="0" err="1" smtClean="0"/>
              <a:t>A</a:t>
            </a:r>
            <a:r>
              <a:rPr lang="en-US" sz="2800" dirty="0" smtClean="0"/>
              <a:t> are known</a:t>
            </a:r>
          </a:p>
          <a:p>
            <a:r>
              <a:rPr lang="en-US" sz="2800" dirty="0" smtClean="0"/>
              <a:t>Simulate changes according to differential equations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 cart simulation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83" y="3811888"/>
            <a:ext cx="3891210" cy="22814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23528" y="3861048"/>
            <a:ext cx="4884248" cy="1944216"/>
            <a:chOff x="483231" y="1600200"/>
            <a:chExt cx="4884248" cy="1944216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3231" y="1600200"/>
              <a:ext cx="4884248" cy="1944216"/>
            </a:xfrm>
            <a:prstGeom prst="rect">
              <a:avLst/>
            </a:prstGeom>
          </p:spPr>
        </p:pic>
        <p:sp>
          <p:nvSpPr>
            <p:cNvPr id="10" name="Oval 9"/>
            <p:cNvSpPr/>
            <p:nvPr/>
          </p:nvSpPr>
          <p:spPr>
            <a:xfrm>
              <a:off x="1328012" y="2100540"/>
              <a:ext cx="365212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1331640" y="2515148"/>
              <a:ext cx="365212" cy="302388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194266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2590230" y="2269426"/>
              <a:ext cx="463252" cy="380186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515433" y="2492161"/>
              <a:ext cx="395418" cy="325375"/>
            </a:xfrm>
            <a:prstGeom prst="ellipse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844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96" r="-161"/>
          <a:stretch/>
        </p:blipFill>
        <p:spPr>
          <a:xfrm>
            <a:off x="2208473" y="1826383"/>
            <a:ext cx="4727054" cy="407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37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external applications</a:t>
            </a:r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parameters in MATLAB and </a:t>
            </a:r>
            <a:r>
              <a:rPr lang="en-US" dirty="0" err="1" smtClean="0"/>
              <a:t>Scilab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Demonstrate </a:t>
            </a:r>
            <a:r>
              <a:rPr lang="en-US" dirty="0" smtClean="0"/>
              <a:t>optimization of custom problem definitions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063" y="1364397"/>
            <a:ext cx="7623871" cy="32048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in Scilab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992" y="4477934"/>
            <a:ext cx="6646015" cy="187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85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Create a </a:t>
            </a:r>
            <a:r>
              <a:rPr lang="de-DE" dirty="0" err="1"/>
              <a:t>new</a:t>
            </a:r>
            <a:r>
              <a:rPr lang="de-DE" dirty="0"/>
              <a:t> Scilab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in HeuristicLab</a:t>
            </a:r>
            <a:endParaRPr lang="de-DE" dirty="0"/>
          </a:p>
          <a:p>
            <a:endParaRPr lang="de-DE" dirty="0"/>
          </a:p>
          <a:p>
            <a:r>
              <a:rPr lang="de-DE" dirty="0" err="1" smtClean="0"/>
              <a:t>Configure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scripts</a:t>
            </a:r>
            <a:r>
              <a:rPr lang="de-DE" dirty="0" smtClean="0"/>
              <a:t> in </a:t>
            </a:r>
            <a:r>
              <a:rPr lang="de-DE" dirty="0"/>
              <a:t>HeuristicLab</a:t>
            </a:r>
          </a:p>
          <a:p>
            <a:endParaRPr lang="de-DE" dirty="0"/>
          </a:p>
          <a:p>
            <a:r>
              <a:rPr lang="de-DE" dirty="0" err="1"/>
              <a:t>Optimize</a:t>
            </a:r>
            <a:endParaRPr lang="de-DE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388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67211" y="1600200"/>
            <a:ext cx="6009577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6285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Specify path</a:t>
            </a:r>
            <a:br>
              <a:rPr lang="en-US" dirty="0" smtClean="0"/>
            </a:br>
            <a:r>
              <a:rPr lang="en-US" dirty="0" smtClean="0"/>
              <a:t>to Scilab scripts</a:t>
            </a:r>
          </a:p>
          <a:p>
            <a:r>
              <a:rPr lang="en-US" dirty="0" smtClean="0"/>
              <a:t>Initialization script</a:t>
            </a:r>
          </a:p>
          <a:p>
            <a:r>
              <a:rPr lang="en-US" dirty="0" smtClean="0"/>
              <a:t>Evaluation script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45590" b="26244"/>
          <a:stretch/>
        </p:blipFill>
        <p:spPr>
          <a:xfrm>
            <a:off x="4620242" y="1647825"/>
            <a:ext cx="4059662" cy="4262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5201072" y="4749800"/>
            <a:ext cx="1390228" cy="41910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4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Initialization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Sets constants and time intervals</a:t>
            </a:r>
          </a:p>
          <a:p>
            <a:r>
              <a:rPr lang="en-US" dirty="0" smtClean="0"/>
              <a:t>Loads the simulation model</a:t>
            </a:r>
          </a:p>
          <a:p>
            <a:r>
              <a:rPr lang="en-US" dirty="0" smtClean="0"/>
              <a:t>Reads the measured values from a csv file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42"/>
          <a:stretch/>
        </p:blipFill>
        <p:spPr>
          <a:xfrm>
            <a:off x="2051720" y="3604380"/>
            <a:ext cx="5406752" cy="2509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6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Script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Configures and runs the simulation with values from HeuristicLab</a:t>
            </a:r>
            <a:endParaRPr lang="en-US" dirty="0"/>
          </a:p>
          <a:p>
            <a:r>
              <a:rPr lang="en-US" dirty="0" smtClean="0"/>
              <a:t>Calculates quality as sum of absolute errors between simulated and measured values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3902322"/>
            <a:ext cx="5192735" cy="226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64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5936" y="3346475"/>
            <a:ext cx="4680520" cy="2818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Configure problem size</a:t>
            </a:r>
          </a:p>
          <a:p>
            <a:r>
              <a:rPr lang="en-US" dirty="0" smtClean="0"/>
              <a:t>Configure parameter names</a:t>
            </a:r>
          </a:p>
          <a:p>
            <a:r>
              <a:rPr lang="en-US" dirty="0" smtClean="0"/>
              <a:t>Parameter names are created as variables in Scilab</a:t>
            </a:r>
          </a:p>
          <a:p>
            <a:r>
              <a:rPr lang="en-US" dirty="0" smtClean="0"/>
              <a:t>Adapt bounds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4149067" y="4589635"/>
            <a:ext cx="1723096" cy="39918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7"/>
          <p:cNvSpPr/>
          <p:nvPr/>
        </p:nvSpPr>
        <p:spPr>
          <a:xfrm>
            <a:off x="4149067" y="4074477"/>
            <a:ext cx="1723096" cy="226061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62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CMA-ES</a:t>
            </a:r>
          </a:p>
          <a:p>
            <a:r>
              <a:rPr lang="en-US" dirty="0" smtClean="0"/>
              <a:t>Drop problem </a:t>
            </a:r>
            <a:br>
              <a:rPr lang="en-US" dirty="0" smtClean="0"/>
            </a:br>
            <a:r>
              <a:rPr lang="en-US" dirty="0" smtClean="0"/>
              <a:t>on algorithm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2729" y="1625667"/>
            <a:ext cx="5127743" cy="45004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6918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Configure algorithm</a:t>
            </a:r>
          </a:p>
          <a:p>
            <a:pPr lvl="1"/>
            <a:r>
              <a:rPr lang="en-US" dirty="0"/>
              <a:t>Initial Sigma 1.0</a:t>
            </a:r>
          </a:p>
          <a:p>
            <a:pPr lvl="1"/>
            <a:r>
              <a:rPr lang="en-US" dirty="0"/>
              <a:t>Maximum Generations </a:t>
            </a:r>
            <a:r>
              <a:rPr lang="en-US" dirty="0" smtClean="0"/>
              <a:t>50</a:t>
            </a:r>
          </a:p>
          <a:p>
            <a:r>
              <a:rPr lang="en-US" dirty="0" smtClean="0"/>
              <a:t>Enable </a:t>
            </a:r>
            <a:r>
              <a:rPr lang="en-US" dirty="0" err="1" smtClean="0"/>
              <a:t>CMAAnalzer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162"/>
          <a:stretch/>
        </p:blipFill>
        <p:spPr>
          <a:xfrm>
            <a:off x="5476050" y="1916832"/>
            <a:ext cx="3210750" cy="3724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4154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Optimal values (m = 1.5, d1 = 1, FC = 0.5)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6280" y="2303921"/>
            <a:ext cx="5611439" cy="3795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06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3.3.11 “Beach Bar" released on February 13th, 2015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4457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Parameter </a:t>
            </a:r>
            <a:r>
              <a:rPr lang="de-DE" dirty="0" err="1"/>
              <a:t>Optimization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988840"/>
            <a:ext cx="4402832" cy="368017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9092" y="1988204"/>
            <a:ext cx="4403593" cy="3680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642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/>
              <a:t>Demonstration Part II: MATLAB and </a:t>
            </a:r>
            <a:r>
              <a:rPr lang="en-US" b="1" dirty="0" err="1" smtClean="0"/>
              <a:t>Scilab</a:t>
            </a:r>
            <a:r>
              <a:rPr lang="en-US" b="1" dirty="0" smtClean="0"/>
              <a:t> Parameter Optimization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III: Programmable Problem</a:t>
            </a:r>
            <a:endParaRPr lang="en-US" b="1" dirty="0">
              <a:solidFill>
                <a:schemeClr val="tx1">
                  <a:alpha val="25000"/>
                </a:schemeClr>
              </a:solidFill>
            </a:endParaRP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72390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III:</a:t>
            </a:r>
            <a:br>
              <a:rPr lang="de-DE" dirty="0" smtClean="0"/>
            </a:br>
            <a:r>
              <a:rPr lang="de-DE" dirty="0" err="1" smtClean="0"/>
              <a:t>Programmable</a:t>
            </a:r>
            <a:r>
              <a:rPr lang="de-DE" dirty="0" smtClean="0"/>
              <a:t> Problem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3"/>
            <a:endParaRPr lang="de-AT" dirty="0" smtClean="0"/>
          </a:p>
          <a:p>
            <a:r>
              <a:rPr lang="de-AT" dirty="0" err="1" smtClean="0"/>
              <a:t>Singleobjective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 smtClean="0"/>
          </a:p>
          <a:p>
            <a:endParaRPr lang="de-AT" dirty="0" smtClean="0"/>
          </a:p>
          <a:p>
            <a:r>
              <a:rPr lang="de-AT" dirty="0" err="1" smtClean="0"/>
              <a:t>Multiobjective</a:t>
            </a:r>
            <a:r>
              <a:rPr lang="de-AT" dirty="0" smtClean="0"/>
              <a:t> </a:t>
            </a:r>
            <a:r>
              <a:rPr lang="de-AT" dirty="0" err="1" smtClean="0"/>
              <a:t>Function</a:t>
            </a:r>
            <a:r>
              <a:rPr lang="de-AT" dirty="0" smtClean="0"/>
              <a:t> </a:t>
            </a:r>
            <a:r>
              <a:rPr lang="de-AT" dirty="0" err="1" smtClean="0"/>
              <a:t>Optimization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04821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(single-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636912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863327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sp>
        <p:nvSpPr>
          <p:cNvPr id="12" name="Abgerundetes Rechteck 7"/>
          <p:cNvSpPr/>
          <p:nvPr/>
        </p:nvSpPr>
        <p:spPr>
          <a:xfrm>
            <a:off x="1043609" y="2348881"/>
            <a:ext cx="6264695" cy="2952328"/>
          </a:xfrm>
          <a:prstGeom prst="roundRect">
            <a:avLst>
              <a:gd name="adj" fmla="val 3967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C# Editor for Writing the Problem Definition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610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ile:Styblinski-Tang function.pd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150" y="2924944"/>
            <a:ext cx="4268293" cy="320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Styblinski-Tang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subSup"/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5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sup>
                            <m:e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−16</m:t>
                              </m:r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+5</m:t>
                              </m:r>
                              <m:sSub>
                                <m:sSub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de-DE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−5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≤5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595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an </a:t>
            </a:r>
            <a:r>
              <a:rPr lang="de-DE" dirty="0" err="1" smtClean="0"/>
              <a:t>appropriate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endParaRPr lang="de-DE" dirty="0" smtClean="0"/>
          </a:p>
          <a:p>
            <a:pPr lvl="1"/>
            <a:r>
              <a:rPr lang="de-DE" dirty="0" smtClean="0"/>
              <a:t>20-dimensional real-</a:t>
            </a:r>
            <a:r>
              <a:rPr lang="de-DE" dirty="0" err="1" smtClean="0"/>
              <a:t>valued</a:t>
            </a:r>
            <a:r>
              <a:rPr lang="de-DE" dirty="0" smtClean="0"/>
              <a:t> </a:t>
            </a:r>
            <a:r>
              <a:rPr lang="de-DE" dirty="0" err="1" smtClean="0"/>
              <a:t>vector</a:t>
            </a:r>
            <a:endParaRPr lang="de-DE" dirty="0" smtClean="0"/>
          </a:p>
          <a:p>
            <a:pPr lvl="1"/>
            <a:r>
              <a:rPr lang="de-DE" dirty="0" err="1" smtClean="0"/>
              <a:t>Minimize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</a:t>
            </a:r>
            <a:endParaRPr lang="de-DE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79748" y="3263841"/>
            <a:ext cx="82177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}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endParaRPr lang="de-DE" sz="1200" b="1" dirty="0" smtClean="0">
              <a:solidFill>
                <a:srgbClr val="0000F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 smtClean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5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57200" y="2636912"/>
            <a:ext cx="8229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400" b="1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 </a:t>
            </a:r>
            <a:r>
              <a:rPr lang="de-DE" sz="1400" b="1" dirty="0" err="1" smtClean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4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4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en-US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4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4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16.0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5 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* </a:t>
            </a:r>
            <a:r>
              <a:rPr lang="en-US" sz="14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/ </a:t>
            </a:r>
            <a:r>
              <a:rPr lang="en-US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2.0</a:t>
            </a:r>
            <a:r>
              <a:rPr lang="en-US" sz="14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4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07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37" y="2708920"/>
            <a:ext cx="6162675" cy="2981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785937" y="2924944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19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CMA Evolution </a:t>
            </a:r>
            <a:r>
              <a:rPr lang="de-DE" dirty="0" err="1" smtClean="0"/>
              <a:t>Strategy</a:t>
            </a:r>
            <a:endParaRPr lang="de-DE" dirty="0" smtClean="0"/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53691" cy="30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0742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555" y="1628800"/>
            <a:ext cx="3785925" cy="4464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834880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3.3.11 “Beach Bar"</a:t>
            </a:r>
          </a:p>
          <a:p>
            <a:pPr lvl="2"/>
            <a:r>
              <a:rPr lang="en-US" dirty="0" smtClean="0"/>
              <a:t>released on February 13th, 2015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3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3.3.11 tag</a:t>
            </a:r>
          </a:p>
          <a:p>
            <a:pPr lvl="2"/>
            <a:r>
              <a:rPr lang="en-US" dirty="0" smtClean="0">
                <a:hlinkClick r:id="rId4"/>
              </a:rPr>
              <a:t>http://svn.heuristiclab.com/svn/core/tags/3.3.11</a:t>
            </a:r>
            <a:endParaRPr lang="en-US" dirty="0" smtClean="0"/>
          </a:p>
          <a:p>
            <a:pPr lvl="1"/>
            <a:r>
              <a:rPr lang="en-US" dirty="0" smtClean="0"/>
              <a:t>Stable development version</a:t>
            </a:r>
          </a:p>
          <a:p>
            <a:pPr lvl="2"/>
            <a:r>
              <a:rPr lang="en-US" dirty="0" smtClean="0">
                <a:hlinkClick r:id="rId5"/>
              </a:rPr>
              <a:t>http://svn.heuristiclab.com/svn/core/stable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4.5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0716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nhaltsplatzhalter 8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0807" y="1600200"/>
            <a:ext cx="7102386" cy="4525963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71900" y="2492896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36096" y="2924944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06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Switch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Parameters </a:t>
            </a:r>
            <a:r>
              <a:rPr lang="de-DE" dirty="0" err="1" smtClean="0"/>
              <a:t>tab</a:t>
            </a:r>
            <a:endParaRPr lang="de-DE" dirty="0"/>
          </a:p>
          <a:p>
            <a:r>
              <a:rPr lang="de-DE" dirty="0" smtClean="0"/>
              <a:t>Click on </a:t>
            </a:r>
            <a:r>
              <a:rPr lang="de-DE" dirty="0" err="1" smtClean="0"/>
              <a:t>the</a:t>
            </a:r>
            <a:r>
              <a:rPr lang="de-DE" dirty="0" smtClean="0"/>
              <a:t> Analyzer </a:t>
            </a:r>
            <a:r>
              <a:rPr lang="de-DE" dirty="0" err="1" smtClean="0"/>
              <a:t>parameter</a:t>
            </a:r>
            <a:endParaRPr lang="de-DE" dirty="0" smtClean="0"/>
          </a:p>
          <a:p>
            <a:r>
              <a:rPr lang="de-DE" dirty="0" smtClean="0"/>
              <a:t>Check </a:t>
            </a:r>
            <a:r>
              <a:rPr lang="de-DE" dirty="0" err="1" smtClean="0"/>
              <a:t>CMAAnalyzer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detailed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2880"/>
            <a:ext cx="4038600" cy="40225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9"/>
          <p:cNvSpPr/>
          <p:nvPr/>
        </p:nvSpPr>
        <p:spPr>
          <a:xfrm>
            <a:off x="6981825" y="4762501"/>
            <a:ext cx="314325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817021" y="2457451"/>
            <a:ext cx="1202779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5871304" y="2302322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1</a:t>
            </a:r>
            <a:endParaRPr lang="de-DE" b="1" dirty="0"/>
          </a:p>
        </p:txBody>
      </p:sp>
      <p:sp>
        <p:nvSpPr>
          <p:cNvPr id="13" name="Ellipse 12"/>
          <p:cNvSpPr/>
          <p:nvPr/>
        </p:nvSpPr>
        <p:spPr>
          <a:xfrm>
            <a:off x="6820177" y="4603843"/>
            <a:ext cx="317316" cy="31731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/>
              <a:t>2</a:t>
            </a:r>
            <a:endParaRPr lang="de-DE" b="1" dirty="0"/>
          </a:p>
        </p:txBody>
      </p:sp>
    </p:spTree>
    <p:extLst>
      <p:ext uri="{BB962C8B-B14F-4D97-AF65-F5344CB8AC3E}">
        <p14:creationId xmlns:p14="http://schemas.microsoft.com/office/powerpoint/2010/main" val="312241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Choose</a:t>
            </a:r>
            <a:r>
              <a:rPr lang="de-DE" dirty="0" smtClean="0"/>
              <a:t>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pPr marL="361950" lvl="1" indent="-361950"/>
            <a:r>
              <a:rPr lang="de-DE" dirty="0" err="1" smtClean="0"/>
              <a:t>InitialSigma</a:t>
            </a:r>
            <a:r>
              <a:rPr lang="de-DE" dirty="0" smtClean="0"/>
              <a:t>: 2</a:t>
            </a:r>
          </a:p>
          <a:p>
            <a:pPr marL="361950" lvl="1" indent="-361950"/>
            <a:r>
              <a:rPr lang="de-DE" dirty="0" err="1" smtClean="0"/>
              <a:t>MaximumGenerations</a:t>
            </a:r>
            <a:r>
              <a:rPr lang="de-DE" dirty="0" smtClean="0"/>
              <a:t>: 200</a:t>
            </a:r>
          </a:p>
          <a:p>
            <a:pPr marL="361950" lvl="1" indent="-361950"/>
            <a:r>
              <a:rPr lang="de-DE" dirty="0" err="1" smtClean="0"/>
              <a:t>PopulationSize</a:t>
            </a:r>
            <a:r>
              <a:rPr lang="de-DE" dirty="0" smtClean="0"/>
              <a:t>: 50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1" y="1600200"/>
            <a:ext cx="4038600" cy="41489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Abgerundetes Rechteck 8"/>
          <p:cNvSpPr/>
          <p:nvPr/>
        </p:nvSpPr>
        <p:spPr>
          <a:xfrm>
            <a:off x="4740821" y="30194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4740821" y="334327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4740821" y="4276726"/>
            <a:ext cx="1487363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32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Singleobjective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63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File:Fonseca and Fleming function.pd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838716"/>
            <a:ext cx="3034680" cy="228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Inhaltsplatzhalt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de-DE" dirty="0" smtClean="0"/>
                  <a:t>Fonseca </a:t>
                </a:r>
                <a:r>
                  <a:rPr lang="de-DE" dirty="0" err="1" smtClean="0"/>
                  <a:t>and</a:t>
                </a:r>
                <a:r>
                  <a:rPr lang="de-DE" dirty="0" smtClean="0"/>
                  <a:t> Fleming </a:t>
                </a:r>
                <a:r>
                  <a:rPr lang="de-DE" dirty="0" err="1" smtClean="0"/>
                  <a:t>function</a:t>
                </a:r>
                <a:r>
                  <a:rPr lang="de-D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Minimize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{"/>
                          <m:endChr m:val="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m:rPr>
                                    <m:brk m:alnAt="7"/>
                                  </m:rP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−</m:t>
                                            </m:r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d>
                                <m:r>
                                  <a:rPr lang="de-DE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r>
                                  <a:rPr lang="de-DE" i="1">
                                    <a:latin typeface="Cambria Math" panose="02040503050406030204" pitchFamily="18" charset="0"/>
                                  </a:rPr>
                                  <m:t>1−</m:t>
                                </m:r>
                                <m:sSup>
                                  <m:sSupPr>
                                    <m:ctrlP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de-DE" i="1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nary>
                                      <m:naryPr>
                                        <m:chr m:val="∑"/>
                                        <m:limLoc m:val="subSup"/>
                                        <m:ctrl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naryPr>
                                      <m:sub>
                                        <m:r>
                                          <m:rPr>
                                            <m:brk m:alnAt="25"/>
                                          </m:rP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=1</m:t>
                                        </m:r>
                                      </m:sub>
                                      <m:sup>
                                        <m:r>
                                          <a:rPr lang="de-DE" i="1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</m:sup>
                                      <m:e>
                                        <m:sSup>
                                          <m:sSupPr>
                                            <m:ctrlP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(</m:t>
                                            </m:r>
                                            <m:sSub>
                                              <m:sSub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𝑥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𝑖</m:t>
                                                </m:r>
                                              </m:sub>
                                            </m:sSub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</a:rPr>
                                              <m:t> + </m:t>
                                            </m:r>
                                            <m:f>
                                              <m:fPr>
                                                <m:ctrlP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Pr>
                                              <m:num>
                                                <m:r>
                                                  <a:rPr lang="de-DE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num>
                                              <m:den>
                                                <m:rad>
                                                  <m:radPr>
                                                    <m:degHide m:val="on"/>
                                                    <m:ctrlP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</m:ctrlPr>
                                                  </m:radPr>
                                                  <m:deg/>
                                                  <m:e>
                                                    <m:r>
                                                      <a:rPr lang="de-DE" i="1">
                                                        <a:latin typeface="Cambria Math" panose="02040503050406030204" pitchFamily="18" charset="0"/>
                                                      </a:rPr>
                                                      <m:t>𝑛</m:t>
                                                    </m:r>
                                                  </m:e>
                                                </m:rad>
                                              </m:den>
                                            </m:f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)</m:t>
                                            </m:r>
                                          </m:e>
                                          <m:sup>
                                            <m:r>
                                              <a:rPr lang="de-DE" i="1">
                                                <a:latin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nary>
                                  </m:sup>
                                </m:sSup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DE" b="0" dirty="0" smtClean="0"/>
              </a:p>
              <a:p>
                <a:pPr marL="0" indent="0">
                  <a:buNone/>
                </a:pPr>
                <a:endParaRPr lang="de-DE" b="0" dirty="0" smtClean="0"/>
              </a:p>
              <a:p>
                <a:pPr marL="0" indent="0">
                  <a:buNone/>
                </a:pPr>
                <a:r>
                  <a:rPr lang="de-DE" b="0" dirty="0" err="1" smtClean="0"/>
                  <a:t>with</a:t>
                </a:r>
                <a:r>
                  <a:rPr lang="de-DE" b="0" dirty="0" smtClean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−4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≤4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3" name="Inhaltsplatzhalt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1852" t="-175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635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Click on „New Item“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get</a:t>
            </a:r>
            <a:r>
              <a:rPr lang="de-DE" dirty="0" smtClean="0"/>
              <a:t> a </a:t>
            </a:r>
            <a:r>
              <a:rPr lang="de-DE" dirty="0" err="1" smtClean="0"/>
              <a:t>list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creatables</a:t>
            </a:r>
            <a:endParaRPr lang="de-DE" dirty="0" smtClean="0"/>
          </a:p>
          <a:p>
            <a:r>
              <a:rPr lang="de-DE" dirty="0" smtClean="0"/>
              <a:t>Create a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Programmable</a:t>
            </a:r>
            <a:r>
              <a:rPr lang="de-DE" dirty="0" smtClean="0"/>
              <a:t> Problem (multi-</a:t>
            </a:r>
            <a:r>
              <a:rPr lang="de-DE" dirty="0" err="1" smtClean="0"/>
              <a:t>objective</a:t>
            </a:r>
            <a:r>
              <a:rPr lang="de-DE" dirty="0" smtClean="0"/>
              <a:t>) </a:t>
            </a:r>
            <a:r>
              <a:rPr lang="de-DE" dirty="0" err="1" smtClean="0"/>
              <a:t>by</a:t>
            </a:r>
            <a:r>
              <a:rPr lang="de-DE" dirty="0" smtClean="0"/>
              <a:t> double </a:t>
            </a:r>
            <a:r>
              <a:rPr lang="de-DE" dirty="0" err="1" smtClean="0"/>
              <a:t>clicking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endParaRPr lang="de-DE" dirty="0" smtClean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3905" y="1600201"/>
            <a:ext cx="4032895" cy="37522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Abgerundetes Rechteck 7"/>
          <p:cNvSpPr/>
          <p:nvPr/>
        </p:nvSpPr>
        <p:spPr>
          <a:xfrm>
            <a:off x="4674393" y="1830536"/>
            <a:ext cx="180877" cy="174476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711254" y="2543606"/>
            <a:ext cx="288032" cy="0"/>
          </a:xfrm>
          <a:prstGeom prst="straightConnector1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74983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Choose</a:t>
            </a:r>
            <a:r>
              <a:rPr lang="de-DE" dirty="0"/>
              <a:t> an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encoding</a:t>
            </a:r>
            <a:endParaRPr lang="de-DE" dirty="0"/>
          </a:p>
          <a:p>
            <a:pPr lvl="1"/>
            <a:r>
              <a:rPr lang="de-DE" dirty="0" smtClean="0"/>
              <a:t>10-dimensional </a:t>
            </a:r>
            <a:r>
              <a:rPr lang="de-DE" dirty="0"/>
              <a:t>real-</a:t>
            </a:r>
            <a:r>
              <a:rPr lang="de-DE" dirty="0" err="1"/>
              <a:t>valued</a:t>
            </a:r>
            <a:r>
              <a:rPr lang="de-DE" dirty="0"/>
              <a:t> </a:t>
            </a:r>
            <a:r>
              <a:rPr lang="de-DE" dirty="0" err="1"/>
              <a:t>vector</a:t>
            </a:r>
            <a:endParaRPr lang="de-DE" dirty="0"/>
          </a:p>
          <a:p>
            <a:pPr lvl="1"/>
            <a:r>
              <a:rPr lang="de-DE" dirty="0" err="1"/>
              <a:t>Minimize</a:t>
            </a:r>
            <a:r>
              <a:rPr lang="de-DE" dirty="0"/>
              <a:t> </a:t>
            </a:r>
            <a:r>
              <a:rPr lang="de-DE" dirty="0" smtClean="0"/>
              <a:t>all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values</a:t>
            </a:r>
            <a:endParaRPr lang="de-DE" dirty="0"/>
          </a:p>
          <a:p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57200" y="3263841"/>
            <a:ext cx="82296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 </a:t>
            </a:r>
            <a:r>
              <a:rPr lang="en-US" sz="12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Maximization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en-US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{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false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}; } }</a:t>
            </a:r>
          </a:p>
          <a:p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Initialize</a:t>
            </a:r>
            <a:r>
              <a:rPr lang="de-DE" sz="1200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  <a:endParaRPr lang="de-DE" sz="1200" dirty="0">
              <a:solidFill>
                <a:srgbClr val="00640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Define the solution encoding which can also consist of multiple vectors, examples below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length: 5);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new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IntegerEncoding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lenght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min: 2, max: 14, step: 4);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Encoding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 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RealEncoding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"vector"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min: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max: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4.0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// Encoding =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MultiEncoding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AddBinaryVector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("b",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AddIntegerVector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", length: 5, min: 2, max: 14, step: 4)</a:t>
            </a:r>
          </a:p>
          <a:p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en-US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AddRealVector</a:t>
            </a:r>
            <a:r>
              <a:rPr lang="en-US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("r", length: 5, min: -1.0, max: 1.0)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  // .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AddPermutation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("P",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: 5, type: </a:t>
            </a:r>
            <a:r>
              <a:rPr lang="de-DE" sz="1200" dirty="0" err="1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PermutationTypes.Absolute</a:t>
            </a:r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</a:p>
          <a:p>
            <a:r>
              <a:rPr lang="de-DE" sz="1200" dirty="0">
                <a:solidFill>
                  <a:srgbClr val="008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7157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Define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functions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457200" y="2585908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200" b="1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 </a:t>
            </a:r>
            <a:r>
              <a:rPr lang="de-DE" sz="1200" b="1" dirty="0" err="1" smtClean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 </a:t>
            </a:r>
            <a:r>
              <a:rPr 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200" b="1" dirty="0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de-DE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RealVector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var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 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de-DE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Length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en-US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Exp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(-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vector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Pow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 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1.0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Math</a:t>
            </a:r>
            <a:r>
              <a:rPr lang="en-US" sz="1200" dirty="0" err="1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</a:t>
            </a:r>
            <a:r>
              <a:rPr lang="en-US" sz="12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Sqrt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), </a:t>
            </a:r>
            <a:r>
              <a:rPr lang="en-US" sz="12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2</a:t>
            </a:r>
            <a:r>
              <a:rPr lang="en-US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)));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de-DE" sz="12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200" dirty="0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lang="de-DE" sz="1200" dirty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de-DE" sz="1200" dirty="0" smtClean="0">
                <a:solidFill>
                  <a:srgbClr val="0064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de-DE" sz="12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43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9277" y="2498190"/>
            <a:ext cx="6105525" cy="3009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Compile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defintion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1427684" y="2780928"/>
            <a:ext cx="336004" cy="33337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8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smtClean="0"/>
              <a:t>Create a </a:t>
            </a:r>
            <a:r>
              <a:rPr lang="de-DE" dirty="0" err="1" smtClean="0"/>
              <a:t>suitable</a:t>
            </a:r>
            <a:r>
              <a:rPr lang="de-DE" dirty="0" smtClean="0"/>
              <a:t> </a:t>
            </a:r>
            <a:r>
              <a:rPr lang="de-DE" dirty="0" err="1" smtClean="0"/>
              <a:t>optimization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endParaRPr lang="de-DE" dirty="0" smtClean="0"/>
          </a:p>
          <a:p>
            <a:r>
              <a:rPr lang="de-DE" dirty="0" smtClean="0"/>
              <a:t>Select NSGA-II</a:t>
            </a:r>
          </a:p>
          <a:p>
            <a:r>
              <a:rPr lang="de-DE" dirty="0" smtClean="0"/>
              <a:t>Click OK</a:t>
            </a:r>
            <a:endParaRPr lang="de-DE" dirty="0"/>
          </a:p>
        </p:txBody>
      </p:sp>
      <p:sp>
        <p:nvSpPr>
          <p:cNvPr id="14" name="Inhaltsplatzhalter 1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0415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5937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1120" y="4077072"/>
            <a:ext cx="2539079" cy="2149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151 plugins in </a:t>
            </a:r>
            <a:r>
              <a:rPr lang="en-US" dirty="0" err="1" smtClean="0"/>
              <a:t>HeuristicLab</a:t>
            </a:r>
            <a:r>
              <a:rPr lang="en-US" dirty="0" smtClean="0"/>
              <a:t> 3.3.11</a:t>
            </a:r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9457" y="1844824"/>
            <a:ext cx="1702403" cy="1772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76471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nhaltsplatzhalter 1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51476"/>
            <a:ext cx="8229600" cy="4423410"/>
          </a:xfrm>
          <a:prstGeom prst="rect">
            <a:avLst/>
          </a:prstGeom>
        </p:spPr>
      </p:pic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sp>
        <p:nvSpPr>
          <p:cNvPr id="11" name="Bogen 10"/>
          <p:cNvSpPr/>
          <p:nvPr/>
        </p:nvSpPr>
        <p:spPr>
          <a:xfrm>
            <a:off x="3635896" y="2276872"/>
            <a:ext cx="1764196" cy="1944216"/>
          </a:xfrm>
          <a:prstGeom prst="arc">
            <a:avLst/>
          </a:prstGeom>
          <a:noFill/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5423309" y="2708920"/>
            <a:ext cx="131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Drag‘n‘Drop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70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DE" dirty="0" err="1" smtClean="0"/>
              <a:t>Adjust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DE" dirty="0" smtClean="0"/>
          </a:p>
          <a:p>
            <a:r>
              <a:rPr lang="de-DE" dirty="0" smtClean="0"/>
              <a:t>Set Crossover: SBX</a:t>
            </a:r>
          </a:p>
          <a:p>
            <a:r>
              <a:rPr lang="de-DE" dirty="0" smtClean="0"/>
              <a:t>Set </a:t>
            </a:r>
            <a:r>
              <a:rPr lang="de-DE" dirty="0" err="1" smtClean="0"/>
              <a:t>Mutator</a:t>
            </a:r>
            <a:r>
              <a:rPr lang="de-DE" dirty="0" smtClean="0"/>
              <a:t>: </a:t>
            </a:r>
            <a:r>
              <a:rPr lang="de-DE" dirty="0" err="1" smtClean="0"/>
              <a:t>Polynomial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600200"/>
            <a:ext cx="4038600" cy="36942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Abgerundetes Rechteck 10"/>
          <p:cNvSpPr/>
          <p:nvPr/>
        </p:nvSpPr>
        <p:spPr>
          <a:xfrm>
            <a:off x="4740821" y="2105026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4740821" y="2634150"/>
            <a:ext cx="1919411" cy="238124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32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Multiobjective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Opt</a:t>
            </a:r>
            <a:r>
              <a:rPr lang="de-DE" dirty="0" smtClean="0"/>
              <a:t>.</a:t>
            </a:r>
            <a:endParaRPr lang="de-DE" dirty="0"/>
          </a:p>
        </p:txBody>
      </p:sp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07833" y="1600200"/>
            <a:ext cx="7528334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22611" y="5810250"/>
            <a:ext cx="198958" cy="209550"/>
          </a:xfrm>
          <a:prstGeom prst="roundRect">
            <a:avLst>
              <a:gd name="adj" fmla="val 3967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705" y="2485365"/>
            <a:ext cx="4584589" cy="27556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165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Objectives 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of the Tutorial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Introduction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Where to get </a:t>
            </a:r>
            <a:r>
              <a:rPr lang="en-US" dirty="0" err="1">
                <a:solidFill>
                  <a:schemeClr val="tx1">
                    <a:alpha val="25000"/>
                  </a:schemeClr>
                </a:solidFill>
              </a:rPr>
              <a:t>HeuristicLab</a:t>
            </a:r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?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Plugin Infrastructure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Graphical User Interface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Available Algorithms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Problems</a:t>
            </a:r>
          </a:p>
          <a:p>
            <a:pPr lvl="3"/>
            <a:endParaRPr lang="en-US" dirty="0">
              <a:solidFill>
                <a:schemeClr val="tx1">
                  <a:alpha val="25000"/>
                </a:schemeClr>
              </a:solidFill>
            </a:endParaRP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I: External Evaluation Problem</a:t>
            </a:r>
          </a:p>
          <a:p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Demonstration Part II: MATLAB and </a:t>
            </a:r>
            <a:r>
              <a:rPr lang="en-US" b="1" dirty="0" err="1" smtClean="0">
                <a:solidFill>
                  <a:schemeClr val="tx1">
                    <a:alpha val="25000"/>
                  </a:schemeClr>
                </a:solidFill>
              </a:rPr>
              <a:t>Scilab</a:t>
            </a:r>
            <a:r>
              <a:rPr lang="en-US" b="1" dirty="0" smtClean="0">
                <a:solidFill>
                  <a:schemeClr val="tx1">
                    <a:alpha val="25000"/>
                  </a:schemeClr>
                </a:solidFill>
              </a:rPr>
              <a:t> Parameter Optimization Problem</a:t>
            </a:r>
          </a:p>
          <a:p>
            <a:r>
              <a:rPr lang="en-US" b="1" dirty="0" smtClean="0"/>
              <a:t>Demonstration Part III: Programmable Problem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Some Additional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Planned Features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Team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Suggested Readings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Bibliography</a:t>
            </a:r>
          </a:p>
          <a:p>
            <a:r>
              <a:rPr lang="en-US" dirty="0">
                <a:solidFill>
                  <a:schemeClr val="tx1">
                    <a:alpha val="25000"/>
                  </a:schemeClr>
                </a:solidFill>
              </a:rPr>
              <a:t>Questions &amp; </a:t>
            </a:r>
            <a:r>
              <a:rPr lang="en-US" dirty="0" smtClean="0">
                <a:solidFill>
                  <a:schemeClr val="tx1">
                    <a:alpha val="25000"/>
                  </a:schemeClr>
                </a:solidFill>
              </a:rPr>
              <a:t>Answers</a:t>
            </a:r>
            <a:endParaRPr lang="en-US" dirty="0">
              <a:solidFill>
                <a:schemeClr val="tx1">
                  <a:alpha val="2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16513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0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2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4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marL="1371600" lvl="3" indent="0">
              <a:buNone/>
            </a:pPr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</a:p>
          <a:p>
            <a:pPr lvl="1"/>
            <a:endParaRPr lang="en-US" dirty="0"/>
          </a:p>
          <a:p>
            <a:r>
              <a:rPr lang="de-AT" dirty="0" err="1"/>
              <a:t>Statistics</a:t>
            </a:r>
            <a:endParaRPr lang="de-AT" dirty="0"/>
          </a:p>
          <a:p>
            <a:pPr lvl="1"/>
            <a:r>
              <a:rPr lang="en-US" dirty="0" smtClean="0"/>
              <a:t>statistical </a:t>
            </a:r>
            <a:r>
              <a:rPr lang="en-US" dirty="0"/>
              <a:t>tests and automated statistical </a:t>
            </a:r>
            <a:r>
              <a:rPr lang="en-US" dirty="0" smtClean="0"/>
              <a:t>analysis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625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 smtClean="0"/>
              <a:t>estimation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distribution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evolution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arbitrary</a:t>
            </a:r>
            <a:r>
              <a:rPr lang="de-AT" dirty="0" smtClean="0"/>
              <a:t> </a:t>
            </a:r>
            <a:r>
              <a:rPr lang="de-AT" dirty="0" err="1" smtClean="0"/>
              <a:t>code</a:t>
            </a:r>
            <a:r>
              <a:rPr lang="de-AT" dirty="0" smtClean="0"/>
              <a:t> (</a:t>
            </a:r>
            <a:r>
              <a:rPr lang="de-AT" dirty="0" err="1" smtClean="0"/>
              <a:t>Robocode</a:t>
            </a:r>
            <a:r>
              <a:rPr lang="de-AT" dirty="0" smtClean="0"/>
              <a:t>, </a:t>
            </a:r>
            <a:r>
              <a:rPr lang="de-AT" dirty="0" err="1" smtClean="0"/>
              <a:t>controller</a:t>
            </a:r>
            <a:r>
              <a:rPr lang="de-AT" dirty="0" smtClean="0"/>
              <a:t>, etc.)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marL="914400" lvl="2" indent="0">
              <a:buNone/>
            </a:pPr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dev.heuristiclab.com/trac.fcgi/roadmap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86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708525"/>
          </a:xfrm>
        </p:spPr>
        <p:txBody>
          <a:bodyPr>
            <a:normAutofit fontScale="250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/>
              <a:t>HeuristicLab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</a:p>
          <a:p>
            <a:endParaRPr lang="de-AT" sz="2000" dirty="0"/>
          </a:p>
          <a:p>
            <a:endParaRPr lang="de-AT" sz="2000" dirty="0" smtClean="0"/>
          </a:p>
          <a:p>
            <a:r>
              <a:rPr lang="de-AT" dirty="0" smtClean="0"/>
              <a:t>S. Wagner, G. Kronberger, A. </a:t>
            </a:r>
            <a:r>
              <a:rPr lang="de-AT" dirty="0"/>
              <a:t>Beham, </a:t>
            </a:r>
            <a:r>
              <a:rPr lang="de-AT" dirty="0" smtClean="0"/>
              <a:t>M. Kommenda, A. Scheibenpflug, E. Pitzer, S. Vonolfen, M. Kofler</a:t>
            </a:r>
            <a:r>
              <a:rPr lang="de-AT" dirty="0"/>
              <a:t>, </a:t>
            </a:r>
            <a:r>
              <a:rPr lang="de-AT" dirty="0" smtClean="0"/>
              <a:t>S. Winkler</a:t>
            </a:r>
            <a:r>
              <a:rPr lang="de-AT" dirty="0"/>
              <a:t>, </a:t>
            </a:r>
            <a:r>
              <a:rPr lang="de-AT" dirty="0" smtClean="0"/>
              <a:t>V. Dorfer</a:t>
            </a:r>
            <a:r>
              <a:rPr lang="de-AT" dirty="0"/>
              <a:t>, </a:t>
            </a:r>
            <a:r>
              <a:rPr lang="de-AT" dirty="0" smtClean="0"/>
              <a:t>M. Affenzeller</a:t>
            </a:r>
          </a:p>
          <a:p>
            <a:pPr marL="346075" lvl="1" indent="0">
              <a:buNone/>
            </a:pPr>
            <a:r>
              <a:rPr lang="en-US" sz="3200" b="1" dirty="0"/>
              <a:t>Architecture and Design of the HeuristicLab Optimization Environment</a:t>
            </a:r>
          </a:p>
          <a:p>
            <a:pPr marL="346075" lvl="1" indent="0">
              <a:buNone/>
            </a:pPr>
            <a:r>
              <a:rPr lang="en-US" sz="3200" dirty="0"/>
              <a:t>Advanced Methods and Applications in Computational Intelligence, vol. 6, pp. </a:t>
            </a:r>
            <a:r>
              <a:rPr lang="de-AT" sz="3200" dirty="0"/>
              <a:t>197-261, Springer, 2014</a:t>
            </a:r>
            <a:endParaRPr lang="de-DE" sz="3200" dirty="0"/>
          </a:p>
          <a:p>
            <a:pPr lvl="3"/>
            <a:endParaRPr lang="de-DE" dirty="0"/>
          </a:p>
          <a:p>
            <a:pPr lvl="3"/>
            <a:endParaRPr lang="de-AT" dirty="0" smtClean="0"/>
          </a:p>
          <a:p>
            <a:pPr lvl="3"/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 smtClean="0"/>
              <a:t>group</a:t>
            </a:r>
            <a:r>
              <a:rPr lang="de-AT" dirty="0" smtClean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research.fh-ooe.at/de/orgunit/356#showpublications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67329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89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060848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http://dev.heuristiclab.com</a:t>
            </a:r>
            <a:endParaRPr lang="en-US" sz="36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3600" dirty="0" smtClean="0">
                <a:hlinkClick r:id="rId3"/>
              </a:rPr>
              <a:t>heuristiclab@googlegroups.com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4"/>
              </a:rPr>
              <a:t>http://www.youtube.com/heuristiclab</a:t>
            </a:r>
            <a:endParaRPr lang="en-US" sz="3600" dirty="0" smtClean="0"/>
          </a:p>
          <a:p>
            <a:pPr algn="ctr"/>
            <a:endParaRPr lang="en-US" sz="2400" dirty="0"/>
          </a:p>
          <a:p>
            <a:pPr algn="ctr"/>
            <a:r>
              <a:rPr lang="en-US" sz="3600" dirty="0" smtClean="0">
                <a:hlinkClick r:id="rId5"/>
              </a:rPr>
              <a:t>http://www.facebook.com/heuristiclab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3601</Words>
  <Application>Microsoft Office PowerPoint</Application>
  <PresentationFormat>Bildschirmpräsentation (4:3)</PresentationFormat>
  <Paragraphs>974</Paragraphs>
  <Slides>89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89</vt:i4>
      </vt:variant>
    </vt:vector>
  </HeadingPairs>
  <TitlesOfParts>
    <vt:vector size="94" baseType="lpstr">
      <vt:lpstr>Arial</vt:lpstr>
      <vt:lpstr>Calibri</vt:lpstr>
      <vt:lpstr>Cambria Math</vt:lpstr>
      <vt:lpstr>Consolas</vt:lpstr>
      <vt:lpstr>Larissa-Design</vt:lpstr>
      <vt:lpstr>Optimizing External Applications with HeuristicLab</vt:lpstr>
      <vt:lpstr>Instructor Biographies</vt:lpstr>
      <vt:lpstr>Latest Version of this Tutorial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</vt:lpstr>
      <vt:lpstr>Available Problems</vt:lpstr>
      <vt:lpstr>Agenda</vt:lpstr>
      <vt:lpstr>Demonstration Part I: External Evaluation Problem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Supply Chain Simulation</vt:lpstr>
      <vt:lpstr>Agenda</vt:lpstr>
      <vt:lpstr>Demonstration Part II: Parameter Optimization Problem</vt:lpstr>
      <vt:lpstr>Electric cart simulation</vt:lpstr>
      <vt:lpstr>Electric cart simulation</vt:lpstr>
      <vt:lpstr>Measurements</vt:lpstr>
      <vt:lpstr>Simulation in Scilab</vt:lpstr>
      <vt:lpstr>Parameter Optimization</vt:lpstr>
      <vt:lpstr>Parameter Optimization</vt:lpstr>
      <vt:lpstr>Parameter Optimization</vt:lpstr>
      <vt:lpstr>Initialization Script</vt:lpstr>
      <vt:lpstr>Evaluation Script</vt:lpstr>
      <vt:lpstr>Parameter Optimization</vt:lpstr>
      <vt:lpstr>Parameter Optimization</vt:lpstr>
      <vt:lpstr>Parameter Optimization</vt:lpstr>
      <vt:lpstr>Parameter Optimization</vt:lpstr>
      <vt:lpstr>Parameter Optimization</vt:lpstr>
      <vt:lpstr>Agenda</vt:lpstr>
      <vt:lpstr>Demonstration Part III: Programmable Problem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Singleobjective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Multiobjective Function Opt.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Beham Andreas</cp:lastModifiedBy>
  <cp:revision>255</cp:revision>
  <dcterms:created xsi:type="dcterms:W3CDTF">2011-02-08T10:23:16Z</dcterms:created>
  <dcterms:modified xsi:type="dcterms:W3CDTF">2015-03-25T13:08:53Z</dcterms:modified>
</cp:coreProperties>
</file>