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433" r:id="rId3"/>
    <p:sldId id="434" r:id="rId4"/>
    <p:sldId id="413" r:id="rId5"/>
    <p:sldId id="427" r:id="rId6"/>
    <p:sldId id="414" r:id="rId7"/>
    <p:sldId id="415" r:id="rId8"/>
    <p:sldId id="431" r:id="rId9"/>
    <p:sldId id="432" r:id="rId10"/>
    <p:sldId id="416" r:id="rId11"/>
    <p:sldId id="417" r:id="rId12"/>
    <p:sldId id="419" r:id="rId13"/>
    <p:sldId id="418" r:id="rId14"/>
    <p:sldId id="421" r:id="rId15"/>
    <p:sldId id="420" r:id="rId16"/>
    <p:sldId id="422" r:id="rId17"/>
    <p:sldId id="423" r:id="rId18"/>
    <p:sldId id="424" r:id="rId19"/>
    <p:sldId id="428" r:id="rId20"/>
    <p:sldId id="430" r:id="rId21"/>
    <p:sldId id="429" r:id="rId22"/>
    <p:sldId id="412" r:id="rId2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120" d="100"/>
          <a:sy n="120" d="100"/>
        </p:scale>
        <p:origin x="35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23.03.2015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/hl/core/wiki/Publications" TargetMode="External"/><Relationship Id="rId2" Type="http://schemas.openxmlformats.org/officeDocument/2006/relationships/hyperlink" Target="http://dev.heuristiclab.com/trac/hl/core/wiki/UsersHowtos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901516"/>
            <a:ext cx="9144000" cy="766936"/>
          </a:xfrm>
        </p:spPr>
        <p:txBody>
          <a:bodyPr>
            <a:normAutofit/>
          </a:bodyPr>
          <a:lstStyle/>
          <a:p>
            <a:r>
              <a:rPr lang="en-US" dirty="0"/>
              <a:t>Basics</a:t>
            </a:r>
            <a:endParaRPr lang="en-US" dirty="0" smtClean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Objects in HeuristicLab that store data and may be displayed in views/collection views should be deep </a:t>
            </a:r>
            <a:r>
              <a:rPr lang="en-US" dirty="0" err="1" smtClean="0"/>
              <a:t>cloneable</a:t>
            </a:r>
            <a:endParaRPr lang="en-US" dirty="0" smtClean="0"/>
          </a:p>
          <a:p>
            <a:r>
              <a:rPr lang="en-US" dirty="0" smtClean="0"/>
              <a:t>UI allows “copying” of these objects</a:t>
            </a:r>
          </a:p>
          <a:p>
            <a:r>
              <a:rPr lang="en-US" dirty="0" smtClean="0"/>
              <a:t>Inherit from either </a:t>
            </a:r>
            <a:r>
              <a:rPr lang="en-US" dirty="0" err="1" smtClean="0"/>
              <a:t>IDeepCloneable</a:t>
            </a:r>
            <a:r>
              <a:rPr lang="en-US" dirty="0" smtClean="0"/>
              <a:t> or Item</a:t>
            </a:r>
          </a:p>
          <a:p>
            <a:r>
              <a:rPr lang="en-US" dirty="0" smtClean="0"/>
              <a:t>Implement interface and cloning constructor</a:t>
            </a:r>
          </a:p>
          <a:p>
            <a:r>
              <a:rPr lang="en-US" dirty="0" smtClean="0"/>
              <a:t>Actual cloning happens in the cloning constructor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0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96" y="1736812"/>
            <a:ext cx="7649809" cy="3384376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1403648" y="3706974"/>
            <a:ext cx="6768752" cy="8741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/>
          <p:cNvSpPr/>
          <p:nvPr/>
        </p:nvSpPr>
        <p:spPr>
          <a:xfrm>
            <a:off x="1259631" y="2132856"/>
            <a:ext cx="7137273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3321937" y="1772816"/>
            <a:ext cx="601991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Legende mit Linie 2 9"/>
          <p:cNvSpPr/>
          <p:nvPr/>
        </p:nvSpPr>
        <p:spPr>
          <a:xfrm>
            <a:off x="4355976" y="692696"/>
            <a:ext cx="1800200" cy="72494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5262"/>
              <a:gd name="adj6" fmla="val -40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Item implements </a:t>
            </a:r>
            <a:r>
              <a:rPr lang="en-US" dirty="0" err="1" smtClean="0"/>
              <a:t>IDeepCloneable</a:t>
            </a:r>
            <a:endParaRPr lang="en-US" dirty="0"/>
          </a:p>
        </p:txBody>
      </p:sp>
      <p:sp>
        <p:nvSpPr>
          <p:cNvPr id="11" name="Legende mit Linie 2 10"/>
          <p:cNvSpPr/>
          <p:nvPr/>
        </p:nvSpPr>
        <p:spPr>
          <a:xfrm>
            <a:off x="4752020" y="5047725"/>
            <a:ext cx="2808312" cy="9390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5024"/>
              <a:gd name="adj6" fmla="val -435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Call Cloning-Constructor which implements the cloning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92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HL provides it‘s own serialization mechanism</a:t>
            </a:r>
          </a:p>
          <a:p>
            <a:r>
              <a:rPr lang="en-US" dirty="0" smtClean="0"/>
              <a:t>A class that should be </a:t>
            </a:r>
            <a:r>
              <a:rPr lang="en-US" dirty="0" err="1" smtClean="0"/>
              <a:t>serializable</a:t>
            </a:r>
            <a:r>
              <a:rPr lang="en-US" dirty="0" smtClean="0"/>
              <a:t> has to be marked with the [</a:t>
            </a:r>
            <a:r>
              <a:rPr lang="de-AT" dirty="0" err="1" smtClean="0"/>
              <a:t>StorableClass</a:t>
            </a:r>
            <a:r>
              <a:rPr lang="de-AT" dirty="0" smtClean="0"/>
              <a:t>] </a:t>
            </a:r>
            <a:r>
              <a:rPr lang="en-US" dirty="0" smtClean="0"/>
              <a:t>attribute</a:t>
            </a:r>
          </a:p>
          <a:p>
            <a:r>
              <a:rPr lang="en-US" dirty="0" smtClean="0"/>
              <a:t>Properties that should be serialized have to be marked with the [Storable] attribute</a:t>
            </a:r>
          </a:p>
          <a:p>
            <a:r>
              <a:rPr lang="en-US" dirty="0" err="1" smtClean="0"/>
              <a:t>StorableConstructor</a:t>
            </a:r>
            <a:r>
              <a:rPr lang="en-US" dirty="0" smtClean="0"/>
              <a:t> has to be implemented</a:t>
            </a:r>
          </a:p>
          <a:p>
            <a:r>
              <a:rPr lang="en-US" dirty="0" smtClean="0"/>
              <a:t>Optional: Define Hooks with attribute [</a:t>
            </a:r>
            <a:r>
              <a:rPr lang="en-US" dirty="0" err="1" smtClean="0"/>
              <a:t>StorableHook</a:t>
            </a:r>
            <a:r>
              <a:rPr lang="en-US" dirty="0" smtClean="0"/>
              <a:t>] to react on loading/saving events</a:t>
            </a:r>
          </a:p>
          <a:p>
            <a:r>
              <a:rPr lang="en-US" dirty="0" smtClean="0"/>
              <a:t>Implement </a:t>
            </a:r>
            <a:r>
              <a:rPr lang="en-US" dirty="0" err="1" smtClean="0"/>
              <a:t>IStorableContent</a:t>
            </a:r>
            <a:r>
              <a:rPr lang="en-US" dirty="0" smtClean="0"/>
              <a:t> to signal that this is a root object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06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601" y="1417638"/>
            <a:ext cx="7068797" cy="4313361"/>
          </a:xfrm>
          <a:prstGeom prst="rect">
            <a:avLst/>
          </a:prstGeom>
        </p:spPr>
      </p:pic>
      <p:sp>
        <p:nvSpPr>
          <p:cNvPr id="3" name="Legende mit Linie 2 2"/>
          <p:cNvSpPr/>
          <p:nvPr/>
        </p:nvSpPr>
        <p:spPr>
          <a:xfrm>
            <a:off x="6161347" y="1691680"/>
            <a:ext cx="2917305" cy="8689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5602"/>
              <a:gd name="adj6" fmla="val -127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Properties that should be stored in a file have to be marked with [Storable]</a:t>
            </a:r>
            <a:endParaRPr lang="en-US" dirty="0"/>
          </a:p>
        </p:txBody>
      </p:sp>
      <p:sp>
        <p:nvSpPr>
          <p:cNvPr id="8" name="Rechteck 7"/>
          <p:cNvSpPr/>
          <p:nvPr/>
        </p:nvSpPr>
        <p:spPr>
          <a:xfrm>
            <a:off x="1037600" y="1427079"/>
            <a:ext cx="1806207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331639" y="2204864"/>
            <a:ext cx="1259161" cy="290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1241138" y="5085183"/>
            <a:ext cx="6787245" cy="645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Legende mit Linie 2 10"/>
          <p:cNvSpPr/>
          <p:nvPr/>
        </p:nvSpPr>
        <p:spPr>
          <a:xfrm>
            <a:off x="6161346" y="3395114"/>
            <a:ext cx="2803141" cy="122413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1517"/>
              <a:gd name="adj6" fmla="val -1124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Mandatory storable constructor. Used by the persistence when </a:t>
            </a:r>
            <a:r>
              <a:rPr lang="en-US" dirty="0" err="1" smtClean="0"/>
              <a:t>deserializing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5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AT" dirty="0" smtClean="0"/>
              <a:t>Items </a:t>
            </a:r>
            <a:r>
              <a:rPr lang="de-AT" dirty="0" err="1" smtClean="0"/>
              <a:t>have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/>
              <a:t>n</a:t>
            </a:r>
            <a:r>
              <a:rPr lang="de-AT" dirty="0" err="1" smtClean="0"/>
              <a:t>ame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 smtClean="0"/>
              <a:t>description</a:t>
            </a:r>
            <a:endParaRPr lang="de-AT" dirty="0" smtClean="0"/>
          </a:p>
          <a:p>
            <a:pPr lvl="1"/>
            <a:r>
              <a:rPr lang="de-AT" dirty="0" smtClean="0"/>
              <a:t>An </a:t>
            </a:r>
            <a:r>
              <a:rPr lang="de-AT" dirty="0" err="1" smtClean="0"/>
              <a:t>icon</a:t>
            </a:r>
            <a:endParaRPr lang="de-AT" dirty="0" smtClean="0"/>
          </a:p>
          <a:p>
            <a:pPr lvl="1"/>
            <a:r>
              <a:rPr lang="de-AT" dirty="0" err="1" smtClean="0"/>
              <a:t>ToStringChanged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ItemImageChanged</a:t>
            </a:r>
            <a:r>
              <a:rPr lang="de-AT" dirty="0" smtClean="0"/>
              <a:t> </a:t>
            </a:r>
            <a:r>
              <a:rPr lang="de-AT" dirty="0" err="1" smtClean="0"/>
              <a:t>events</a:t>
            </a:r>
            <a:endParaRPr lang="de-AT" dirty="0" smtClean="0"/>
          </a:p>
          <a:p>
            <a:r>
              <a:rPr lang="de-AT" dirty="0" smtClean="0"/>
              <a:t>All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DeepCloneables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Storable</a:t>
            </a:r>
            <a:endParaRPr lang="de-AT" dirty="0" smtClean="0"/>
          </a:p>
          <a:p>
            <a:r>
              <a:rPr lang="de-AT" dirty="0" smtClean="0"/>
              <a:t>Most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marked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/>
              <a:t>IContent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allow</a:t>
            </a:r>
            <a:r>
              <a:rPr lang="de-AT" dirty="0" smtClean="0"/>
              <a:t> </a:t>
            </a:r>
            <a:r>
              <a:rPr lang="de-AT" dirty="0" err="1" smtClean="0"/>
              <a:t>displaying</a:t>
            </a:r>
            <a:r>
              <a:rPr lang="de-AT" dirty="0" smtClean="0"/>
              <a:t> in </a:t>
            </a:r>
            <a:r>
              <a:rPr lang="de-AT" dirty="0" err="1" smtClean="0"/>
              <a:t>views</a:t>
            </a:r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[Item] </a:t>
            </a:r>
            <a:r>
              <a:rPr lang="de-AT" dirty="0" err="1" smtClean="0"/>
              <a:t>attribute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set</a:t>
            </a:r>
            <a:r>
              <a:rPr lang="de-AT" dirty="0" smtClean="0"/>
              <a:t>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description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1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132856"/>
            <a:ext cx="6912656" cy="1882771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1172970" y="2132855"/>
            <a:ext cx="4983206" cy="275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172970" y="3218299"/>
            <a:ext cx="6639390" cy="79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58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HL Data </a:t>
            </a:r>
            <a:r>
              <a:rPr lang="de-AT" dirty="0" err="1" smtClean="0"/>
              <a:t>Types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Located in </a:t>
            </a:r>
            <a:r>
              <a:rPr lang="en-US" dirty="0" err="1" smtClean="0"/>
              <a:t>HeuristicLab.Data</a:t>
            </a:r>
            <a:r>
              <a:rPr lang="en-US" dirty="0" smtClean="0"/>
              <a:t> (and corresponding views in </a:t>
            </a:r>
            <a:r>
              <a:rPr lang="en-US" dirty="0" err="1" smtClean="0"/>
              <a:t>Data.Views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Wrap standard .NET data types and provide functionality necessary for UIs:</a:t>
            </a:r>
          </a:p>
          <a:p>
            <a:pPr lvl="1"/>
            <a:r>
              <a:rPr lang="en-US" dirty="0" err="1" smtClean="0"/>
              <a:t>ValueChanged</a:t>
            </a:r>
            <a:r>
              <a:rPr lang="en-US" dirty="0" smtClean="0"/>
              <a:t> Event</a:t>
            </a:r>
          </a:p>
          <a:p>
            <a:pPr lvl="1"/>
            <a:r>
              <a:rPr lang="en-US" dirty="0" smtClean="0"/>
              <a:t>Parsing of strings</a:t>
            </a:r>
          </a:p>
          <a:p>
            <a:pPr lvl="1"/>
            <a:r>
              <a:rPr lang="en-US" dirty="0" smtClean="0"/>
              <a:t>Validation</a:t>
            </a:r>
          </a:p>
          <a:p>
            <a:r>
              <a:rPr lang="en-US" dirty="0" err="1" smtClean="0"/>
              <a:t>DataTypes</a:t>
            </a:r>
            <a:r>
              <a:rPr lang="en-US" dirty="0" smtClean="0"/>
              <a:t> include</a:t>
            </a:r>
          </a:p>
          <a:p>
            <a:pPr lvl="1"/>
            <a:r>
              <a:rPr lang="en-US" dirty="0" err="1" smtClean="0"/>
              <a:t>IntValue</a:t>
            </a:r>
            <a:r>
              <a:rPr lang="en-US" dirty="0" smtClean="0"/>
              <a:t>, </a:t>
            </a:r>
            <a:r>
              <a:rPr lang="en-US" dirty="0" err="1" smtClean="0"/>
              <a:t>DoubleValue</a:t>
            </a:r>
            <a:r>
              <a:rPr lang="en-US" dirty="0" smtClean="0"/>
              <a:t>, </a:t>
            </a:r>
            <a:r>
              <a:rPr lang="en-US" dirty="0" err="1" smtClean="0"/>
              <a:t>PercentValue</a:t>
            </a:r>
            <a:r>
              <a:rPr lang="en-US" dirty="0" smtClean="0"/>
              <a:t>, </a:t>
            </a:r>
            <a:r>
              <a:rPr lang="en-US" dirty="0" err="1" smtClean="0"/>
              <a:t>StringValue</a:t>
            </a:r>
            <a:r>
              <a:rPr lang="en-US" dirty="0" smtClean="0"/>
              <a:t>,…</a:t>
            </a:r>
          </a:p>
          <a:p>
            <a:pPr lvl="1"/>
            <a:r>
              <a:rPr lang="en-US" dirty="0" smtClean="0"/>
              <a:t>Ranges, Arrays, Matrices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33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Collections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Located in </a:t>
            </a:r>
            <a:r>
              <a:rPr lang="en-US" dirty="0" err="1" smtClean="0"/>
              <a:t>HeuristicLab.Collections</a:t>
            </a:r>
            <a:r>
              <a:rPr lang="en-US" dirty="0" smtClean="0"/>
              <a:t>/Core (and </a:t>
            </a:r>
            <a:r>
              <a:rPr lang="en-US" dirty="0" err="1" smtClean="0"/>
              <a:t>Core.Views</a:t>
            </a:r>
            <a:r>
              <a:rPr lang="en-US" dirty="0" smtClean="0"/>
              <a:t> for the corresponding views)</a:t>
            </a:r>
          </a:p>
          <a:p>
            <a:r>
              <a:rPr lang="en-US" dirty="0" smtClean="0"/>
              <a:t>Same as with data types, provide UI friendly wrappers for .NET collections (e.g. additional events)</a:t>
            </a:r>
          </a:p>
          <a:p>
            <a:r>
              <a:rPr lang="en-US" dirty="0" smtClean="0"/>
              <a:t>There are Lists, Arrays, Sets, Dictionaries and read-only collections</a:t>
            </a:r>
          </a:p>
          <a:p>
            <a:r>
              <a:rPr lang="en-US" dirty="0" smtClean="0"/>
              <a:t>Most are designed for Items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8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Views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HL provides views for all data types, collections and much more (including input validation and updates)</a:t>
            </a:r>
          </a:p>
          <a:p>
            <a:r>
              <a:rPr lang="en-US" dirty="0" smtClean="0"/>
              <a:t>Views display (and manipulate) Content</a:t>
            </a:r>
          </a:p>
          <a:p>
            <a:r>
              <a:rPr lang="en-US" dirty="0" smtClean="0"/>
              <a:t>Use [Content] attribute to define the type of Content a view can display</a:t>
            </a:r>
            <a:endParaRPr lang="en-US" dirty="0"/>
          </a:p>
          <a:p>
            <a:r>
              <a:rPr lang="en-US" dirty="0" smtClean="0"/>
              <a:t>Inherit </a:t>
            </a:r>
            <a:r>
              <a:rPr lang="en-US" dirty="0" err="1" smtClean="0"/>
              <a:t>UserControl</a:t>
            </a:r>
            <a:r>
              <a:rPr lang="en-US" dirty="0" smtClean="0"/>
              <a:t> from </a:t>
            </a:r>
            <a:r>
              <a:rPr lang="en-US" dirty="0" err="1" smtClean="0"/>
              <a:t>AsynchronousContentView</a:t>
            </a:r>
            <a:r>
              <a:rPr lang="en-US" dirty="0" smtClean="0"/>
              <a:t> or </a:t>
            </a:r>
            <a:r>
              <a:rPr lang="en-US" dirty="0" err="1" smtClean="0"/>
              <a:t>ItemView</a:t>
            </a:r>
            <a:endParaRPr lang="en-US" dirty="0" smtClean="0"/>
          </a:p>
          <a:p>
            <a:r>
              <a:rPr lang="en-US" dirty="0" smtClean="0"/>
              <a:t>Content is set by HeuristicLab or manually</a:t>
            </a:r>
          </a:p>
          <a:p>
            <a:r>
              <a:rPr lang="en-US" dirty="0" smtClean="0"/>
              <a:t>React on events (e.g. </a:t>
            </a:r>
            <a:r>
              <a:rPr lang="en-US" dirty="0" err="1" smtClean="0"/>
              <a:t>OnContentChanged</a:t>
            </a:r>
            <a:r>
              <a:rPr lang="en-US" dirty="0" smtClean="0"/>
              <a:t>, (De)</a:t>
            </a:r>
            <a:r>
              <a:rPr lang="en-US" dirty="0" err="1" smtClean="0"/>
              <a:t>RegisterContentEvents</a:t>
            </a:r>
            <a:r>
              <a:rPr lang="en-US" dirty="0" smtClean="0"/>
              <a:t>, …)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Views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72" y="1195387"/>
            <a:ext cx="6877616" cy="5160963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83432" y="1404084"/>
            <a:ext cx="2440768" cy="368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Legende mit Linie 2 2"/>
          <p:cNvSpPr/>
          <p:nvPr/>
        </p:nvSpPr>
        <p:spPr>
          <a:xfrm>
            <a:off x="5106963" y="1417638"/>
            <a:ext cx="2736304" cy="72008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252"/>
              <a:gd name="adj6" fmla="val -722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Defines what Content can be displayed with this view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3034744" y="1783639"/>
            <a:ext cx="709100" cy="1331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803920" y="1916832"/>
            <a:ext cx="2831976" cy="5655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2654058" y="2626419"/>
            <a:ext cx="2061957" cy="2085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2694712" y="3508334"/>
            <a:ext cx="1877288" cy="2086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Rechteck 12"/>
          <p:cNvSpPr/>
          <p:nvPr/>
        </p:nvSpPr>
        <p:spPr>
          <a:xfrm>
            <a:off x="2702046" y="4390399"/>
            <a:ext cx="1440160" cy="2047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7554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HeuristicLab (HL) is quite a big project</a:t>
            </a:r>
          </a:p>
          <a:p>
            <a:r>
              <a:rPr lang="en-GB" dirty="0" smtClean="0"/>
              <a:t>As of 3.3.11:</a:t>
            </a:r>
          </a:p>
          <a:p>
            <a:pPr lvl="1"/>
            <a:r>
              <a:rPr lang="en-GB" dirty="0" smtClean="0"/>
              <a:t>5 VS solutions containing 187 projects</a:t>
            </a:r>
          </a:p>
          <a:p>
            <a:pPr lvl="1"/>
            <a:r>
              <a:rPr lang="en-GB" dirty="0" smtClean="0"/>
              <a:t>Lines of code: 665.559  + 887.820 (</a:t>
            </a:r>
            <a:r>
              <a:rPr lang="en-GB" dirty="0"/>
              <a:t>EXT) = </a:t>
            </a:r>
            <a:r>
              <a:rPr lang="en-GB" dirty="0" smtClean="0"/>
              <a:t>1.553.379 LOC</a:t>
            </a:r>
          </a:p>
          <a:p>
            <a:pPr lvl="1"/>
            <a:r>
              <a:rPr lang="en-GB" dirty="0" smtClean="0"/>
              <a:t>368 unit tests</a:t>
            </a:r>
          </a:p>
          <a:p>
            <a:pPr lvl="1"/>
            <a:r>
              <a:rPr lang="en-GB" dirty="0" smtClean="0"/>
              <a:t>Quite a lot of feature branches in the SVN repository</a:t>
            </a:r>
          </a:p>
          <a:p>
            <a:r>
              <a:rPr lang="en-GB" dirty="0" smtClean="0"/>
              <a:t>There are certain patterns that are used throughout all that code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26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Displaying 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Manually:</a:t>
            </a:r>
          </a:p>
          <a:p>
            <a:pPr lvl="1"/>
            <a:r>
              <a:rPr lang="en-US" dirty="0" smtClean="0"/>
              <a:t>Log </a:t>
            </a:r>
            <a:r>
              <a:rPr lang="en-US" dirty="0" err="1" smtClean="0"/>
              <a:t>log</a:t>
            </a:r>
            <a:r>
              <a:rPr lang="en-US" dirty="0" smtClean="0"/>
              <a:t> = new Log();</a:t>
            </a:r>
          </a:p>
          <a:p>
            <a:pPr lvl="1"/>
            <a:r>
              <a:rPr lang="en-US" dirty="0" err="1" smtClean="0"/>
              <a:t>LogView</a:t>
            </a:r>
            <a:r>
              <a:rPr lang="en-US" dirty="0" smtClean="0"/>
              <a:t> </a:t>
            </a:r>
            <a:r>
              <a:rPr lang="en-US" dirty="0" err="1" smtClean="0"/>
              <a:t>logview</a:t>
            </a:r>
            <a:r>
              <a:rPr lang="en-US" dirty="0" smtClean="0"/>
              <a:t> = new </a:t>
            </a:r>
            <a:r>
              <a:rPr lang="en-US" dirty="0" err="1" smtClean="0"/>
              <a:t>LogView</a:t>
            </a:r>
            <a:r>
              <a:rPr lang="en-US" dirty="0" smtClean="0"/>
              <a:t>();</a:t>
            </a:r>
          </a:p>
          <a:p>
            <a:pPr lvl="1"/>
            <a:r>
              <a:rPr lang="en-US" dirty="0" err="1" smtClean="0"/>
              <a:t>logview.Content</a:t>
            </a:r>
            <a:r>
              <a:rPr lang="en-US" dirty="0" smtClean="0"/>
              <a:t> = log;</a:t>
            </a:r>
          </a:p>
          <a:p>
            <a:endParaRPr lang="en-US" dirty="0" smtClean="0"/>
          </a:p>
          <a:p>
            <a:r>
              <a:rPr lang="en-US" dirty="0" smtClean="0"/>
              <a:t>In an own tab using discovery:</a:t>
            </a:r>
          </a:p>
          <a:p>
            <a:pPr lvl="1"/>
            <a:r>
              <a:rPr lang="en-US" dirty="0" err="1" smtClean="0"/>
              <a:t>MainFormManager.MainForm.ShowContent</a:t>
            </a:r>
            <a:r>
              <a:rPr lang="en-US" dirty="0" smtClean="0"/>
              <a:t>(log);</a:t>
            </a:r>
          </a:p>
          <a:p>
            <a:endParaRPr lang="en-US" dirty="0" smtClean="0"/>
          </a:p>
          <a:p>
            <a:r>
              <a:rPr lang="en-US" dirty="0" smtClean="0"/>
              <a:t>Using a </a:t>
            </a:r>
            <a:r>
              <a:rPr lang="en-US" dirty="0" err="1" smtClean="0"/>
              <a:t>ViewHost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558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ViewHost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ViewHost</a:t>
            </a:r>
            <a:r>
              <a:rPr lang="en-US" dirty="0" smtClean="0"/>
              <a:t> is a special </a:t>
            </a:r>
            <a:r>
              <a:rPr lang="en-US" dirty="0" err="1" smtClean="0"/>
              <a:t>ContentView</a:t>
            </a:r>
            <a:r>
              <a:rPr lang="en-US" dirty="0" smtClean="0"/>
              <a:t> that changes it‘s appearance based on the type of Content</a:t>
            </a:r>
          </a:p>
          <a:p>
            <a:r>
              <a:rPr lang="en-US" dirty="0" smtClean="0"/>
              <a:t>[Content] attribute marks a view for a certain content type</a:t>
            </a:r>
          </a:p>
          <a:p>
            <a:r>
              <a:rPr lang="en-US" dirty="0" err="1" smtClean="0"/>
              <a:t>ViewHost</a:t>
            </a:r>
            <a:r>
              <a:rPr lang="en-US" dirty="0" smtClean="0"/>
              <a:t> looks up the view based on the Content type and uses it to display the Content</a:t>
            </a:r>
          </a:p>
          <a:p>
            <a:r>
              <a:rPr lang="en-US" dirty="0" smtClean="0"/>
              <a:t>Useful for views that can contain different Content types or collection views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72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dev.heuristiclab.com/trac/hl/core/wiki/UsersHowtos</a:t>
            </a:r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dev.heuristiclab.com/trac/hl/core/wiki/Publications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Extension Points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HL can be extended in multiple ways</a:t>
            </a:r>
          </a:p>
          <a:p>
            <a:pPr lvl="1"/>
            <a:r>
              <a:rPr lang="en-GB" dirty="0" smtClean="0"/>
              <a:t>Plugins</a:t>
            </a:r>
          </a:p>
          <a:p>
            <a:pPr lvl="1"/>
            <a:r>
              <a:rPr lang="en-GB" dirty="0" smtClean="0"/>
              <a:t>User-Defined algorithm</a:t>
            </a:r>
          </a:p>
          <a:p>
            <a:pPr lvl="1"/>
            <a:r>
              <a:rPr lang="en-GB" dirty="0" smtClean="0"/>
              <a:t>User-Defined problem</a:t>
            </a:r>
          </a:p>
          <a:p>
            <a:pPr lvl="1"/>
            <a:r>
              <a:rPr lang="en-GB" dirty="0" smtClean="0"/>
              <a:t>Programmable operators</a:t>
            </a:r>
          </a:p>
          <a:p>
            <a:pPr lvl="1"/>
            <a:r>
              <a:rPr lang="en-GB" dirty="0" smtClean="0"/>
              <a:t>C# Script</a:t>
            </a:r>
          </a:p>
          <a:p>
            <a:pPr lvl="1"/>
            <a:r>
              <a:rPr lang="en-GB" dirty="0" smtClean="0"/>
              <a:t>Programmable Problem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090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/>
              <a:t>Plugins</a:t>
            </a:r>
            <a:endParaRPr lang="en-US" dirty="0" smtClean="0"/>
          </a:p>
          <a:p>
            <a:r>
              <a:rPr lang="en-US" dirty="0" smtClean="0"/>
              <a:t>Deep Cloning</a:t>
            </a:r>
          </a:p>
          <a:p>
            <a:r>
              <a:rPr lang="en-US" dirty="0" smtClean="0"/>
              <a:t>HL Object Model</a:t>
            </a:r>
          </a:p>
          <a:p>
            <a:r>
              <a:rPr lang="en-US" dirty="0" smtClean="0"/>
              <a:t>Persistence</a:t>
            </a:r>
          </a:p>
          <a:p>
            <a:r>
              <a:rPr lang="en-US" dirty="0" smtClean="0"/>
              <a:t>Items</a:t>
            </a:r>
          </a:p>
          <a:p>
            <a:r>
              <a:rPr lang="en-US" dirty="0" smtClean="0"/>
              <a:t>HL Data Types</a:t>
            </a:r>
          </a:p>
          <a:p>
            <a:r>
              <a:rPr lang="en-US" dirty="0" smtClean="0"/>
              <a:t>HL Collections</a:t>
            </a:r>
          </a:p>
          <a:p>
            <a:r>
              <a:rPr lang="en-US" dirty="0" smtClean="0"/>
              <a:t>Content and Views</a:t>
            </a:r>
          </a:p>
          <a:p>
            <a:r>
              <a:rPr lang="en-US" dirty="0" err="1" smtClean="0"/>
              <a:t>ViewHost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Where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we</a:t>
            </a:r>
            <a:r>
              <a:rPr lang="de-AT" dirty="0" smtClean="0"/>
              <a:t>?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1753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plugin needs to contain a class that inherits </a:t>
            </a:r>
            <a:r>
              <a:rPr lang="en-US" dirty="0" err="1" smtClean="0"/>
              <a:t>PluginBase</a:t>
            </a:r>
            <a:endParaRPr lang="en-US" dirty="0" smtClean="0"/>
          </a:p>
          <a:p>
            <a:r>
              <a:rPr lang="en-US" dirty="0" smtClean="0"/>
              <a:t>If an assembly contains such a class, it is a plugin and loaded by HeuristicLab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416" y="3863181"/>
            <a:ext cx="7427168" cy="210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5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/>
              <a:t>PluginDependency</a:t>
            </a:r>
            <a:r>
              <a:rPr lang="en-US" sz="2800" dirty="0" smtClean="0"/>
              <a:t> must reflect references</a:t>
            </a:r>
          </a:p>
          <a:p>
            <a:r>
              <a:rPr lang="en-US" sz="2800" dirty="0" err="1" smtClean="0"/>
              <a:t>PluginInfrastructure</a:t>
            </a:r>
            <a:r>
              <a:rPr lang="en-US" sz="2800" dirty="0" smtClean="0"/>
              <a:t> does not have to be included as it is always needed</a:t>
            </a:r>
          </a:p>
          <a:p>
            <a:r>
              <a:rPr lang="en-US" sz="2800" dirty="0" smtClean="0"/>
              <a:t>We normally use </a:t>
            </a:r>
            <a:r>
              <a:rPr lang="en-US" sz="2800" dirty="0" err="1" smtClean="0"/>
              <a:t>SubWCRev</a:t>
            </a:r>
            <a:r>
              <a:rPr lang="en-US" sz="2800" dirty="0" smtClean="0"/>
              <a:t> for version information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15" y="3863181"/>
            <a:ext cx="5560785" cy="156543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4293096"/>
            <a:ext cx="30861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8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additional remarks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Plugins are signed with the HeuristicLab key</a:t>
            </a:r>
          </a:p>
          <a:p>
            <a:r>
              <a:rPr lang="en-US" dirty="0" smtClean="0"/>
              <a:t>Every plugin builds to sources\bin (output path of project should be “..\..\bin\“ for all configurations adhering to standard HL folder structure)</a:t>
            </a:r>
          </a:p>
          <a:p>
            <a:r>
              <a:rPr lang="en-US" dirty="0" smtClean="0"/>
              <a:t>Default namespace and assembly name should/must match plugin description</a:t>
            </a:r>
          </a:p>
          <a:p>
            <a:r>
              <a:rPr lang="en-US" dirty="0" smtClean="0"/>
              <a:t>There should be x86, x64, Any CPU Debug and Release configurations</a:t>
            </a:r>
          </a:p>
          <a:p>
            <a:r>
              <a:rPr lang="en-US" dirty="0" smtClean="0"/>
              <a:t>“Copy Local“ should be false for all Project/File references</a:t>
            </a:r>
          </a:p>
          <a:p>
            <a:endParaRPr lang="de-AT" dirty="0" smtClean="0"/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7894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Object Model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50" y="2158466"/>
            <a:ext cx="7873700" cy="340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88721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844</Words>
  <Application>Microsoft Office PowerPoint</Application>
  <PresentationFormat>Bildschirmpräsentation (4:3)</PresentationFormat>
  <Paragraphs>186</Paragraphs>
  <Slides>22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5" baseType="lpstr">
      <vt:lpstr>Arial</vt:lpstr>
      <vt:lpstr>Calibri</vt:lpstr>
      <vt:lpstr>Larissa-Design</vt:lpstr>
      <vt:lpstr>Programming HeuristicLab </vt:lpstr>
      <vt:lpstr>Introduction</vt:lpstr>
      <vt:lpstr>Extension Points</vt:lpstr>
      <vt:lpstr>Overview</vt:lpstr>
      <vt:lpstr>Where are we?</vt:lpstr>
      <vt:lpstr>Plugins</vt:lpstr>
      <vt:lpstr>Plugins</vt:lpstr>
      <vt:lpstr>Some additional remarks</vt:lpstr>
      <vt:lpstr>HL Object Model</vt:lpstr>
      <vt:lpstr>Deep Cloning</vt:lpstr>
      <vt:lpstr>Deep Cloning</vt:lpstr>
      <vt:lpstr>Persistence</vt:lpstr>
      <vt:lpstr>Persistence</vt:lpstr>
      <vt:lpstr>Items</vt:lpstr>
      <vt:lpstr>Items</vt:lpstr>
      <vt:lpstr>HL Data Types</vt:lpstr>
      <vt:lpstr>Collections</vt:lpstr>
      <vt:lpstr>Content and Views</vt:lpstr>
      <vt:lpstr>Content and Views</vt:lpstr>
      <vt:lpstr>Displaying Content</vt:lpstr>
      <vt:lpstr>ViewHost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286</cp:revision>
  <dcterms:created xsi:type="dcterms:W3CDTF">2011-02-08T10:23:16Z</dcterms:created>
  <dcterms:modified xsi:type="dcterms:W3CDTF">2015-03-23T15:20:34Z</dcterms:modified>
</cp:coreProperties>
</file>