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9"/>
  </p:notesMasterIdLst>
  <p:sldIdLst>
    <p:sldId id="256" r:id="rId2"/>
    <p:sldId id="413" r:id="rId3"/>
    <p:sldId id="427" r:id="rId4"/>
    <p:sldId id="430" r:id="rId5"/>
    <p:sldId id="428" r:id="rId6"/>
    <p:sldId id="436" r:id="rId7"/>
    <p:sldId id="440" r:id="rId8"/>
    <p:sldId id="451" r:id="rId9"/>
    <p:sldId id="448" r:id="rId10"/>
    <p:sldId id="450" r:id="rId11"/>
    <p:sldId id="449" r:id="rId12"/>
    <p:sldId id="452" r:id="rId13"/>
    <p:sldId id="453" r:id="rId14"/>
    <p:sldId id="435" r:id="rId15"/>
    <p:sldId id="441" r:id="rId16"/>
    <p:sldId id="446" r:id="rId17"/>
    <p:sldId id="434" r:id="rId18"/>
    <p:sldId id="447" r:id="rId19"/>
    <p:sldId id="432" r:id="rId20"/>
    <p:sldId id="442" r:id="rId21"/>
    <p:sldId id="445" r:id="rId22"/>
    <p:sldId id="443" r:id="rId23"/>
    <p:sldId id="433" r:id="rId24"/>
    <p:sldId id="438" r:id="rId25"/>
    <p:sldId id="439" r:id="rId26"/>
    <p:sldId id="444" r:id="rId27"/>
    <p:sldId id="412" r:id="rId28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278" autoAdjust="0"/>
    <p:restoredTop sz="94660"/>
  </p:normalViewPr>
  <p:slideViewPr>
    <p:cSldViewPr>
      <p:cViewPr varScale="1">
        <p:scale>
          <a:sx n="72" d="100"/>
          <a:sy n="72" d="100"/>
        </p:scale>
        <p:origin x="1458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F88095B-826C-4D0E-ACE1-419E2A1A3ECD}" type="datetimeFigureOut">
              <a:rPr lang="de-AT" smtClean="0"/>
              <a:pPr/>
              <a:t>19.02.2015</a:t>
            </a:fld>
            <a:endParaRPr lang="de-AT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AT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85D646-3296-4749-B007-1905E4BDEDBC}" type="slidenum">
              <a:rPr lang="de-AT" smtClean="0"/>
              <a:pPr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4943734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 err="1" smtClean="0"/>
              <a:t>Programming</a:t>
            </a:r>
            <a:r>
              <a:rPr lang="de-DE" dirty="0" smtClean="0"/>
              <a:t> HeuristicLab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 durch Klicken hinzufügen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355160" cy="11430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 err="1" smtClean="0"/>
              <a:t>Programming</a:t>
            </a:r>
            <a:r>
              <a:rPr lang="de-DE" dirty="0" smtClean="0"/>
              <a:t> HeuristicLab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  <p:pic>
        <p:nvPicPr>
          <p:cNvPr id="7" name="Picture 4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12360" y="166708"/>
            <a:ext cx="1171623" cy="13180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355160" cy="11430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  <p:pic>
        <p:nvPicPr>
          <p:cNvPr id="8" name="Picture 4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12360" y="166708"/>
            <a:ext cx="1171623" cy="13180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355160" cy="11430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  <p:pic>
        <p:nvPicPr>
          <p:cNvPr id="10" name="Picture 4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12360" y="166708"/>
            <a:ext cx="1171623" cy="13180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355160" cy="11430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  <p:pic>
        <p:nvPicPr>
          <p:cNvPr id="6" name="Picture 4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12360" y="166708"/>
            <a:ext cx="1171623" cy="13180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dirty="0" err="1" smtClean="0"/>
              <a:t>Programming</a:t>
            </a:r>
            <a:r>
              <a:rPr lang="de-DE" dirty="0" smtClean="0"/>
              <a:t> HeuristicLab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hyperlink" Target="http://dev.heuristiclab.com/trac/hl/core/wiki/Publications" TargetMode="External"/><Relationship Id="rId2" Type="http://schemas.openxmlformats.org/officeDocument/2006/relationships/hyperlink" Target="http://dev.heuristiclab.com/trac/hl/core/wiki/UsersHowtos" TargetMode="External"/><Relationship Id="rId1" Type="http://schemas.openxmlformats.org/officeDocument/2006/relationships/slideLayout" Target="../slideLayouts/slideLayout6.xml"/><Relationship Id="rId5" Type="http://schemas.openxmlformats.org/officeDocument/2006/relationships/hyperlink" Target="http://www.youtube.com/heuristiclab" TargetMode="External"/><Relationship Id="rId4" Type="http://schemas.openxmlformats.org/officeDocument/2006/relationships/hyperlink" Target="mailto:heuristiclab@googlegroups.com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0" y="1814959"/>
            <a:ext cx="9144000" cy="1470025"/>
          </a:xfrm>
        </p:spPr>
        <p:txBody>
          <a:bodyPr/>
          <a:lstStyle/>
          <a:p>
            <a:r>
              <a:rPr lang="en-US" dirty="0" smtClean="0"/>
              <a:t>Programming HeuristicLab</a:t>
            </a:r>
            <a:br>
              <a:rPr lang="en-US" dirty="0" smtClean="0"/>
            </a:br>
            <a:endParaRPr lang="en-US" sz="2700" dirty="0">
              <a:solidFill>
                <a:schemeClr val="tx1">
                  <a:tint val="75000"/>
                </a:schemeClr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Untertitel 2"/>
          <p:cNvSpPr txBox="1">
            <a:spLocks/>
          </p:cNvSpPr>
          <p:nvPr/>
        </p:nvSpPr>
        <p:spPr>
          <a:xfrm>
            <a:off x="0" y="4437112"/>
            <a:ext cx="9144000" cy="1080120"/>
          </a:xfrm>
          <a:prstGeom prst="rect">
            <a:avLst/>
          </a:prstGeom>
        </p:spPr>
        <p:txBody>
          <a:bodyPr vert="horz" lIns="91440" tIns="45720" rIns="91440" bIns="45720" rtlCol="0">
            <a:normAutofit fontScale="47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A. Scheibenpflug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3200" dirty="0" smtClean="0">
                <a:solidFill>
                  <a:schemeClr val="tx1">
                    <a:tint val="75000"/>
                  </a:schemeClr>
                </a:solidFill>
              </a:rPr>
              <a:t>Heuristic and Evolutionary Algorithms Laboratory (HEAL)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3200" dirty="0" smtClean="0">
                <a:solidFill>
                  <a:schemeClr val="tx1">
                    <a:tint val="75000"/>
                  </a:schemeClr>
                </a:solidFill>
              </a:rPr>
              <a:t>School of Informatics/Communications/Media, Campus </a:t>
            </a:r>
            <a:r>
              <a:rPr lang="en-US" sz="3200" dirty="0" err="1" smtClean="0">
                <a:solidFill>
                  <a:schemeClr val="tx1">
                    <a:tint val="75000"/>
                  </a:schemeClr>
                </a:solidFill>
              </a:rPr>
              <a:t>Hagenberg</a:t>
            </a:r>
            <a:endParaRPr lang="en-US" sz="3200" dirty="0" smtClean="0">
              <a:solidFill>
                <a:schemeClr val="tx1">
                  <a:tint val="75000"/>
                </a:schemeClr>
              </a:solidFill>
            </a:endParaRPr>
          </a:p>
          <a:p>
            <a:pPr lvl="0" algn="ctr">
              <a:spcBef>
                <a:spcPct val="20000"/>
              </a:spcBef>
              <a:defRPr/>
            </a:pPr>
            <a:r>
              <a:rPr kumimoji="0" lang="en-US" sz="3200" b="0" i="0" u="none" strike="noStrike" kern="1200" cap="none" spc="0" normalizeH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University of Applied Sciences </a:t>
            </a:r>
            <a:r>
              <a:rPr lang="en-US" sz="3200" dirty="0">
                <a:solidFill>
                  <a:schemeClr val="tx1">
                    <a:tint val="75000"/>
                  </a:schemeClr>
                </a:solidFill>
              </a:rPr>
              <a:t>Upper </a:t>
            </a:r>
            <a:r>
              <a:rPr lang="en-US" sz="3200" dirty="0" smtClean="0">
                <a:solidFill>
                  <a:schemeClr val="tx1">
                    <a:tint val="75000"/>
                  </a:schemeClr>
                </a:solidFill>
              </a:rPr>
              <a:t>Austria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5" name="Picture 2" descr="C:\01_SVN\hl\trunk\documentation\Logo\hl_logo_large_600x120_trans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337592"/>
            <a:ext cx="6096000" cy="1219200"/>
          </a:xfrm>
          <a:prstGeom prst="rect">
            <a:avLst/>
          </a:prstGeom>
          <a:noFill/>
        </p:spPr>
      </p:pic>
      <p:pic>
        <p:nvPicPr>
          <p:cNvPr id="10" name="Picture 2" descr="C:\FH\Ressel\documents\Partners\Logos\FH-Logo1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91573" y="5589240"/>
            <a:ext cx="1760854" cy="1074420"/>
          </a:xfrm>
          <a:prstGeom prst="rect">
            <a:avLst/>
          </a:prstGeom>
          <a:noFill/>
        </p:spPr>
      </p:pic>
      <p:pic>
        <p:nvPicPr>
          <p:cNvPr id="11" name="Picture 6" descr="C:\FH\Ressel\documents\Logo\Ressel_Logo (transparent)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16145" y="5733256"/>
            <a:ext cx="2832319" cy="758656"/>
          </a:xfrm>
          <a:prstGeom prst="rect">
            <a:avLst/>
          </a:prstGeom>
          <a:noFill/>
        </p:spPr>
      </p:pic>
      <p:pic>
        <p:nvPicPr>
          <p:cNvPr id="1026" name="Picture 2" descr="D:\SVN\heal\documents\Research Group\HEAL Logo\HEAL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5676464"/>
            <a:ext cx="2664296" cy="872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Untertitel 2"/>
          <p:cNvSpPr txBox="1">
            <a:spLocks/>
          </p:cNvSpPr>
          <p:nvPr/>
        </p:nvSpPr>
        <p:spPr>
          <a:xfrm>
            <a:off x="0" y="2901516"/>
            <a:ext cx="9144000" cy="7669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Algorithms and Problems</a:t>
            </a:r>
            <a:endParaRPr lang="en-US" dirty="0" smtClean="0"/>
          </a:p>
        </p:txBody>
      </p:sp>
      <p:sp>
        <p:nvSpPr>
          <p:cNvPr id="6" name="Untertitel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AT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Implement getter for convenience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AT" dirty="0" smtClean="0"/>
              <a:t>Getter </a:t>
            </a:r>
            <a:r>
              <a:rPr lang="de-AT" dirty="0" err="1" smtClean="0"/>
              <a:t>for</a:t>
            </a:r>
            <a:r>
              <a:rPr lang="de-AT" dirty="0" smtClean="0"/>
              <a:t> </a:t>
            </a:r>
            <a:r>
              <a:rPr lang="de-AT" dirty="0" err="1" smtClean="0"/>
              <a:t>crossover</a:t>
            </a:r>
            <a:r>
              <a:rPr lang="de-AT" dirty="0" smtClean="0"/>
              <a:t> </a:t>
            </a:r>
            <a:r>
              <a:rPr lang="de-AT" dirty="0" err="1" smtClean="0"/>
              <a:t>parameter</a:t>
            </a:r>
            <a:r>
              <a:rPr lang="de-AT" dirty="0" smtClean="0"/>
              <a:t>:</a:t>
            </a:r>
            <a:endParaRPr lang="de-AT" dirty="0"/>
          </a:p>
          <a:p>
            <a:endParaRPr lang="de-AT" dirty="0"/>
          </a:p>
          <a:p>
            <a:endParaRPr lang="de-AT" dirty="0"/>
          </a:p>
          <a:p>
            <a:r>
              <a:rPr lang="de-AT" dirty="0" smtClean="0"/>
              <a:t>Getter </a:t>
            </a:r>
            <a:r>
              <a:rPr lang="de-AT" dirty="0" err="1" smtClean="0"/>
              <a:t>for</a:t>
            </a:r>
            <a:r>
              <a:rPr lang="de-AT" dirty="0" smtClean="0"/>
              <a:t> </a:t>
            </a:r>
            <a:r>
              <a:rPr lang="de-AT" dirty="0" err="1" smtClean="0"/>
              <a:t>PopulationSize</a:t>
            </a:r>
            <a:r>
              <a:rPr lang="de-AT" dirty="0" smtClean="0"/>
              <a:t> </a:t>
            </a:r>
            <a:r>
              <a:rPr lang="de-AT" dirty="0" err="1" smtClean="0"/>
              <a:t>parameter</a:t>
            </a:r>
            <a:r>
              <a:rPr lang="de-AT" dirty="0" smtClean="0"/>
              <a:t>:</a:t>
            </a:r>
            <a:endParaRPr lang="de-AT" dirty="0"/>
          </a:p>
          <a:p>
            <a:endParaRPr lang="de-AT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Programming HeuristicLab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10</a:t>
            </a:fld>
            <a:endParaRPr lang="de-DE"/>
          </a:p>
        </p:txBody>
      </p:sp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899592" y="2299449"/>
            <a:ext cx="8244565" cy="646331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public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2B91A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IConstrainedValueParameter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&lt;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2B91A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ICrossover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&gt;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CrossoverParameter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{       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altLang="de-DE" sz="12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	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get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{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return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(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2B91A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IConstrainedValueParameter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&lt;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2B91A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ICrossover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&gt;)Parameters[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"Crossover"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]; }     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}</a:t>
            </a:r>
            <a:endParaRPr kumimoji="0" lang="de-DE" altLang="de-DE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" name="Rectangle 2"/>
          <p:cNvSpPr>
            <a:spLocks noChangeArrowheads="1"/>
          </p:cNvSpPr>
          <p:nvPr/>
        </p:nvSpPr>
        <p:spPr bwMode="auto">
          <a:xfrm>
            <a:off x="899592" y="4083608"/>
            <a:ext cx="7479933" cy="646331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private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2B91A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ValueParameter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&lt;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2B91A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IntValue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&gt;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PopulationSizeParameter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{       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altLang="de-DE" sz="12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	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get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{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return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(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2B91A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ValueParameter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&lt;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2B91A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IntValue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&gt;)Parameters[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PopulationSize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]; }     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}</a:t>
            </a:r>
            <a:endParaRPr kumimoji="0" lang="de-DE" altLang="de-DE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11895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Use parameter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0"/>
            <a:ext cx="6347531" cy="4525963"/>
          </a:xfrm>
        </p:spPr>
        <p:txBody>
          <a:bodyPr/>
          <a:lstStyle/>
          <a:p>
            <a:r>
              <a:rPr lang="de-AT" dirty="0" err="1" smtClean="0"/>
              <a:t>Use</a:t>
            </a:r>
            <a:r>
              <a:rPr lang="de-AT" dirty="0" smtClean="0"/>
              <a:t> </a:t>
            </a:r>
            <a:r>
              <a:rPr lang="de-AT" dirty="0" err="1" smtClean="0"/>
              <a:t>crossover</a:t>
            </a:r>
            <a:r>
              <a:rPr lang="de-AT" dirty="0" smtClean="0"/>
              <a:t> </a:t>
            </a:r>
            <a:r>
              <a:rPr lang="de-AT" dirty="0" err="1" smtClean="0"/>
              <a:t>parameter</a:t>
            </a:r>
            <a:r>
              <a:rPr lang="de-AT" dirty="0" smtClean="0"/>
              <a:t>:</a:t>
            </a:r>
          </a:p>
          <a:p>
            <a:endParaRPr lang="de-AT" dirty="0" smtClean="0"/>
          </a:p>
          <a:p>
            <a:endParaRPr lang="de-AT" dirty="0"/>
          </a:p>
          <a:p>
            <a:endParaRPr lang="de-AT" dirty="0" smtClean="0"/>
          </a:p>
          <a:p>
            <a:r>
              <a:rPr lang="de-AT" dirty="0" err="1" smtClean="0"/>
              <a:t>Use</a:t>
            </a:r>
            <a:r>
              <a:rPr lang="de-AT" dirty="0" smtClean="0"/>
              <a:t> </a:t>
            </a:r>
            <a:r>
              <a:rPr lang="de-AT" dirty="0" err="1" smtClean="0"/>
              <a:t>PopulationSize</a:t>
            </a:r>
            <a:r>
              <a:rPr lang="de-AT" dirty="0" smtClean="0"/>
              <a:t> </a:t>
            </a:r>
            <a:r>
              <a:rPr lang="de-AT" dirty="0" err="1" smtClean="0"/>
              <a:t>parameter</a:t>
            </a:r>
            <a:r>
              <a:rPr lang="de-AT" dirty="0" smtClean="0"/>
              <a:t>:</a:t>
            </a:r>
            <a:endParaRPr lang="de-AT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Programming HeuristicLab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11</a:t>
            </a:fld>
            <a:endParaRPr lang="de-DE"/>
          </a:p>
        </p:txBody>
      </p:sp>
      <p:sp>
        <p:nvSpPr>
          <p:cNvPr id="8" name="Rectangle 1"/>
          <p:cNvSpPr>
            <a:spLocks noChangeArrowheads="1"/>
          </p:cNvSpPr>
          <p:nvPr/>
        </p:nvSpPr>
        <p:spPr bwMode="auto">
          <a:xfrm>
            <a:off x="700844" y="4593610"/>
            <a:ext cx="3779912" cy="276999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PopulationSizeParameter.Value.Value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= 42; </a:t>
            </a:r>
            <a:endParaRPr kumimoji="0" lang="de-DE" altLang="de-DE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" name="Rectangle 2"/>
          <p:cNvSpPr>
            <a:spLocks noChangeArrowheads="1"/>
          </p:cNvSpPr>
          <p:nvPr/>
        </p:nvSpPr>
        <p:spPr bwMode="auto">
          <a:xfrm>
            <a:off x="683568" y="2276872"/>
            <a:ext cx="8170827" cy="830997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2B91A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ICrossover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defaultCrossover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=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Problem.Operators.OfType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&lt;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2B91A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ICrossover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&gt;().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FirstOrDefault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();       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foreach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(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2B91A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ICrossover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crossover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in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Problem.Operators.OfType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&lt;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2B91A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ICrossover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&gt;().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OrderBy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(x =&gt;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x.Name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))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	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CrossoverParameter.ValidValues.Add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crossover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);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CrossoverParameter.Value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= 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defaultCrossover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;</a:t>
            </a:r>
            <a:endParaRPr kumimoji="0" lang="de-DE" altLang="de-DE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77544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Lookup Parameter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AT" dirty="0" err="1" smtClean="0"/>
              <a:t>Defining</a:t>
            </a:r>
            <a:r>
              <a:rPr lang="de-AT" dirty="0" smtClean="0"/>
              <a:t> </a:t>
            </a:r>
            <a:r>
              <a:rPr lang="de-AT" dirty="0" err="1" smtClean="0"/>
              <a:t>lookup</a:t>
            </a:r>
            <a:r>
              <a:rPr lang="de-AT" dirty="0" smtClean="0"/>
              <a:t> </a:t>
            </a:r>
            <a:r>
              <a:rPr lang="de-AT" dirty="0" err="1" smtClean="0"/>
              <a:t>parameter</a:t>
            </a:r>
            <a:r>
              <a:rPr lang="de-AT" dirty="0" smtClean="0"/>
              <a:t> </a:t>
            </a:r>
            <a:r>
              <a:rPr lang="de-AT" dirty="0" err="1" smtClean="0"/>
              <a:t>for</a:t>
            </a:r>
            <a:r>
              <a:rPr lang="de-AT" dirty="0" smtClean="0"/>
              <a:t> </a:t>
            </a:r>
            <a:r>
              <a:rPr lang="de-AT" dirty="0" err="1" smtClean="0"/>
              <a:t>crossover</a:t>
            </a:r>
            <a:r>
              <a:rPr lang="de-AT" dirty="0" smtClean="0"/>
              <a:t>:</a:t>
            </a:r>
          </a:p>
          <a:p>
            <a:endParaRPr lang="de-AT" dirty="0"/>
          </a:p>
          <a:p>
            <a:endParaRPr lang="de-AT" dirty="0" smtClean="0"/>
          </a:p>
          <a:p>
            <a:endParaRPr lang="de-AT" dirty="0"/>
          </a:p>
          <a:p>
            <a:r>
              <a:rPr lang="de-AT" dirty="0" err="1" smtClean="0"/>
              <a:t>Defining</a:t>
            </a:r>
            <a:r>
              <a:rPr lang="de-AT" dirty="0" smtClean="0"/>
              <a:t> </a:t>
            </a:r>
            <a:r>
              <a:rPr lang="de-AT" dirty="0" err="1" smtClean="0"/>
              <a:t>lookup</a:t>
            </a:r>
            <a:r>
              <a:rPr lang="de-AT" dirty="0" smtClean="0"/>
              <a:t> </a:t>
            </a:r>
            <a:r>
              <a:rPr lang="de-AT" dirty="0" err="1" smtClean="0"/>
              <a:t>parameter</a:t>
            </a:r>
            <a:r>
              <a:rPr lang="de-AT" dirty="0" smtClean="0"/>
              <a:t> </a:t>
            </a:r>
            <a:r>
              <a:rPr lang="de-AT" dirty="0" err="1" smtClean="0"/>
              <a:t>for</a:t>
            </a:r>
            <a:r>
              <a:rPr lang="de-AT" dirty="0" smtClean="0"/>
              <a:t> </a:t>
            </a:r>
            <a:r>
              <a:rPr lang="de-AT" dirty="0" err="1" smtClean="0"/>
              <a:t>population</a:t>
            </a:r>
            <a:r>
              <a:rPr lang="de-AT" dirty="0" smtClean="0"/>
              <a:t> </a:t>
            </a:r>
            <a:r>
              <a:rPr lang="de-AT" dirty="0" err="1" smtClean="0"/>
              <a:t>size</a:t>
            </a:r>
            <a:r>
              <a:rPr lang="de-AT" dirty="0" smtClean="0"/>
              <a:t>:</a:t>
            </a:r>
            <a:endParaRPr lang="de-AT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Programming HeuristicLab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12</a:t>
            </a:fld>
            <a:endParaRPr lang="de-DE"/>
          </a:p>
        </p:txBody>
      </p:sp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818321" y="2280724"/>
            <a:ext cx="7056784" cy="461665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Parameters.Add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new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2B91A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ValueLookupParameter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&lt;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2B91A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IOperator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&gt;(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"Crossover"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, 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"The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operator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used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to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cross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solutions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."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)); </a:t>
            </a:r>
            <a:endParaRPr kumimoji="0" lang="de-DE" altLang="de-DE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" name="Rectangle 2"/>
          <p:cNvSpPr>
            <a:spLocks noChangeArrowheads="1"/>
          </p:cNvSpPr>
          <p:nvPr/>
        </p:nvSpPr>
        <p:spPr bwMode="auto">
          <a:xfrm>
            <a:off x="818321" y="4615312"/>
            <a:ext cx="6632917" cy="461665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Parameters.Add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new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2B91A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ValueLookupParameter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&lt;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2B91A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IntValue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&gt;(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PopulationSize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, 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"The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size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of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the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population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."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)); </a:t>
            </a:r>
            <a:endParaRPr kumimoji="0" lang="de-DE" altLang="de-DE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" name="Rectangle 3"/>
          <p:cNvSpPr>
            <a:spLocks noChangeArrowheads="1"/>
          </p:cNvSpPr>
          <p:nvPr/>
        </p:nvSpPr>
        <p:spPr bwMode="auto">
          <a:xfrm>
            <a:off x="818321" y="2967395"/>
            <a:ext cx="7989688" cy="646331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public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2B91A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ValueLookupParameter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&lt;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2B91A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IntValue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&gt;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PopulationSizeParameter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{       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altLang="de-DE" sz="12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	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get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{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return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(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2B91A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ValueLookupParameter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&lt;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2B91A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IntValue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&gt;)Parameters[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PopulationSize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]; }     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}</a:t>
            </a:r>
            <a:endParaRPr kumimoji="0" lang="de-DE" altLang="de-DE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" name="Rectangle 4"/>
          <p:cNvSpPr>
            <a:spLocks noChangeArrowheads="1"/>
          </p:cNvSpPr>
          <p:nvPr/>
        </p:nvSpPr>
        <p:spPr bwMode="auto">
          <a:xfrm>
            <a:off x="818321" y="5307164"/>
            <a:ext cx="7649851" cy="646331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public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2B91A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ValueLookupParameter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&lt;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2B91A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IOperator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&gt;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CrossoverParameter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{       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altLang="de-DE" sz="12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	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get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{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return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(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2B91A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ValueLookupParameter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&lt;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2B91A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IOperator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&gt;)Parameters[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"Crossover"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]; }     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}</a:t>
            </a:r>
            <a:endParaRPr kumimoji="0" lang="de-DE" altLang="de-DE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7611544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 smtClean="0"/>
              <a:t>Use</a:t>
            </a:r>
            <a:r>
              <a:rPr lang="de-AT" dirty="0" smtClean="0"/>
              <a:t> Lookup Parameter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AT" dirty="0" err="1"/>
              <a:t>Use</a:t>
            </a:r>
            <a:r>
              <a:rPr lang="de-AT" dirty="0"/>
              <a:t> </a:t>
            </a:r>
            <a:r>
              <a:rPr lang="de-AT" dirty="0" err="1"/>
              <a:t>crossover</a:t>
            </a:r>
            <a:r>
              <a:rPr lang="de-AT" dirty="0"/>
              <a:t> </a:t>
            </a:r>
            <a:r>
              <a:rPr lang="de-AT" dirty="0" err="1"/>
              <a:t>parameter</a:t>
            </a:r>
            <a:r>
              <a:rPr lang="de-AT" dirty="0"/>
              <a:t>:</a:t>
            </a:r>
          </a:p>
          <a:p>
            <a:endParaRPr lang="de-AT" dirty="0"/>
          </a:p>
          <a:p>
            <a:endParaRPr lang="de-AT" dirty="0"/>
          </a:p>
          <a:p>
            <a:r>
              <a:rPr lang="de-AT" dirty="0" err="1"/>
              <a:t>Use</a:t>
            </a:r>
            <a:r>
              <a:rPr lang="de-AT" dirty="0"/>
              <a:t> </a:t>
            </a:r>
            <a:r>
              <a:rPr lang="de-AT" dirty="0" err="1"/>
              <a:t>PopulationSize</a:t>
            </a:r>
            <a:r>
              <a:rPr lang="de-AT" dirty="0"/>
              <a:t> </a:t>
            </a:r>
            <a:r>
              <a:rPr lang="de-AT" dirty="0" err="1"/>
              <a:t>parameter</a:t>
            </a:r>
            <a:r>
              <a:rPr lang="de-AT" dirty="0"/>
              <a:t>:</a:t>
            </a:r>
          </a:p>
          <a:p>
            <a:endParaRPr lang="de-AT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Programming HeuristicLab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13</a:t>
            </a:fld>
            <a:endParaRPr lang="de-DE"/>
          </a:p>
        </p:txBody>
      </p:sp>
      <p:sp>
        <p:nvSpPr>
          <p:cNvPr id="7" name="Rechteck 6"/>
          <p:cNvSpPr/>
          <p:nvPr/>
        </p:nvSpPr>
        <p:spPr>
          <a:xfrm>
            <a:off x="755576" y="2275363"/>
            <a:ext cx="756084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de-DE" altLang="de-DE" sz="1200" dirty="0" err="1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CrossoverParameter.Value</a:t>
            </a:r>
            <a:r>
              <a:rPr lang="de-DE" altLang="de-DE" sz="12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altLang="de-DE" sz="1200" dirty="0" smtClean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de-DE" altLang="de-DE" sz="1200" dirty="0" err="1" smtClean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ga.CrossoverParameter.ValidValues.Single</a:t>
            </a:r>
            <a:r>
              <a:rPr lang="de-DE" altLang="de-DE" sz="1200" dirty="0" smtClean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(x </a:t>
            </a:r>
            <a:r>
              <a:rPr lang="de-DE" altLang="de-DE" sz="12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=&gt; </a:t>
            </a:r>
            <a:r>
              <a:rPr lang="de-DE" altLang="de-DE" sz="1200" dirty="0" err="1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x.GetType</a:t>
            </a:r>
            <a:r>
              <a:rPr lang="de-DE" altLang="de-DE" sz="12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() ==  </a:t>
            </a:r>
            <a:r>
              <a:rPr lang="de-DE" altLang="de-DE" sz="1200" dirty="0" err="1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typeof</a:t>
            </a:r>
            <a:r>
              <a:rPr lang="de-DE" altLang="de-DE" sz="12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de-DE" altLang="de-DE" sz="1200" dirty="0" err="1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OrderCrossover</a:t>
            </a:r>
            <a:r>
              <a:rPr lang="de-DE" altLang="de-DE" sz="12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));</a:t>
            </a:r>
            <a:endParaRPr lang="de-DE" altLang="de-DE" sz="3200" dirty="0">
              <a:latin typeface="Arial" panose="020B0604020202020204" pitchFamily="34" charset="0"/>
            </a:endParaRPr>
          </a:p>
        </p:txBody>
      </p:sp>
      <p:sp>
        <p:nvSpPr>
          <p:cNvPr id="9" name="Rechteck 8"/>
          <p:cNvSpPr/>
          <p:nvPr/>
        </p:nvSpPr>
        <p:spPr>
          <a:xfrm>
            <a:off x="755576" y="4154596"/>
            <a:ext cx="568863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de-DE" altLang="de-DE" sz="1200" dirty="0" err="1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PopulationSizeParameter.Value.Value</a:t>
            </a:r>
            <a:r>
              <a:rPr lang="de-DE" altLang="de-DE" sz="12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 = 42; </a:t>
            </a:r>
            <a:endParaRPr lang="de-DE" altLang="de-DE" sz="3200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4770430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Scopes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2444749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A scope is a node in the scope tree</a:t>
            </a:r>
          </a:p>
          <a:p>
            <a:r>
              <a:rPr lang="en-US" dirty="0" smtClean="0"/>
              <a:t>Contains link to parent and sub-scopes</a:t>
            </a:r>
          </a:p>
          <a:p>
            <a:r>
              <a:rPr lang="en-US" dirty="0" smtClean="0"/>
              <a:t>Contains variables (e.g. solutions or their quality)</a:t>
            </a:r>
          </a:p>
          <a:p>
            <a:r>
              <a:rPr lang="en-US" dirty="0" smtClean="0"/>
              <a:t>Operators usually work on scopes (either directly or through parameters)</a:t>
            </a:r>
          </a:p>
          <a:p>
            <a:r>
              <a:rPr lang="en-US" dirty="0" smtClean="0"/>
              <a:t>Example - Selection:</a:t>
            </a:r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Programming HeuristicLab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14</a:t>
            </a:fld>
            <a:endParaRPr lang="de-DE"/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9337" y="4044950"/>
            <a:ext cx="6245326" cy="2311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0338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Operators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Inherit from </a:t>
            </a:r>
            <a:r>
              <a:rPr lang="en-US" dirty="0" err="1" smtClean="0"/>
              <a:t>SingleSuccessorOperator</a:t>
            </a:r>
            <a:endParaRPr lang="en-US" dirty="0" smtClean="0"/>
          </a:p>
          <a:p>
            <a:r>
              <a:rPr lang="en-US" dirty="0" smtClean="0"/>
              <a:t>Override the Apply() method</a:t>
            </a:r>
          </a:p>
          <a:p>
            <a:r>
              <a:rPr lang="en-US" dirty="0" smtClean="0"/>
              <a:t>Must return </a:t>
            </a:r>
            <a:r>
              <a:rPr lang="en-US" dirty="0" err="1" smtClean="0"/>
              <a:t>base.Apply</a:t>
            </a:r>
            <a:r>
              <a:rPr lang="en-US" dirty="0" smtClean="0"/>
              <a:t>()</a:t>
            </a:r>
          </a:p>
          <a:p>
            <a:pPr lvl="1"/>
            <a:r>
              <a:rPr lang="en-US" dirty="0" smtClean="0"/>
              <a:t>Returns successor operation</a:t>
            </a:r>
          </a:p>
          <a:p>
            <a:r>
              <a:rPr lang="en-US" dirty="0" smtClean="0"/>
              <a:t>Use </a:t>
            </a:r>
            <a:r>
              <a:rPr lang="en-US" dirty="0" err="1" smtClean="0"/>
              <a:t>ExecutionContext</a:t>
            </a:r>
            <a:r>
              <a:rPr lang="en-US" dirty="0" smtClean="0"/>
              <a:t> to access scopes</a:t>
            </a:r>
          </a:p>
          <a:p>
            <a:r>
              <a:rPr lang="en-US" dirty="0" smtClean="0"/>
              <a:t>Or better: Use parameters to retrieve scopes, values from scopes or manipulate them</a:t>
            </a:r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Programming HeuristicLab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23579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Instrumented Operators</a:t>
            </a:r>
            <a:endParaRPr lang="en-GB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1"/>
            <a:ext cx="4690864" cy="4349080"/>
          </a:xfrm>
        </p:spPr>
        <p:txBody>
          <a:bodyPr>
            <a:normAutofit fontScale="77500" lnSpcReduction="20000"/>
          </a:bodyPr>
          <a:lstStyle/>
          <a:p>
            <a:pPr marL="342900" lvl="1" indent="-342900">
              <a:buFont typeface="Arial" pitchFamily="34" charset="0"/>
              <a:buChar char="•"/>
            </a:pPr>
            <a:r>
              <a:rPr lang="en-GB" sz="3200" dirty="0" smtClean="0"/>
              <a:t>Inherit from </a:t>
            </a:r>
            <a:r>
              <a:rPr lang="en-US" sz="3200" dirty="0" err="1"/>
              <a:t>InstrumentedOperator</a:t>
            </a:r>
            <a:endParaRPr lang="en-US" dirty="0"/>
          </a:p>
          <a:p>
            <a:r>
              <a:rPr lang="en-US" dirty="0"/>
              <a:t>Override </a:t>
            </a:r>
            <a:r>
              <a:rPr lang="en-US" dirty="0" err="1" smtClean="0"/>
              <a:t>InstrumentedApply</a:t>
            </a:r>
            <a:r>
              <a:rPr lang="en-US" dirty="0" smtClean="0"/>
              <a:t>()</a:t>
            </a:r>
            <a:endParaRPr lang="en-US" dirty="0"/>
          </a:p>
          <a:p>
            <a:r>
              <a:rPr lang="en-US" dirty="0"/>
              <a:t>Must return </a:t>
            </a:r>
            <a:r>
              <a:rPr lang="en-US" dirty="0" err="1" smtClean="0"/>
              <a:t>base.InstrumentedApply</a:t>
            </a:r>
            <a:r>
              <a:rPr lang="en-US" dirty="0" smtClean="0"/>
              <a:t>()</a:t>
            </a:r>
          </a:p>
          <a:p>
            <a:r>
              <a:rPr lang="en-US" dirty="0" smtClean="0"/>
              <a:t>Allows to configure before and after actions</a:t>
            </a:r>
          </a:p>
          <a:p>
            <a:r>
              <a:rPr lang="en-US" dirty="0" smtClean="0"/>
              <a:t>Useful for analyzers, additional functionality,… </a:t>
            </a:r>
            <a:r>
              <a:rPr lang="en-US" smtClean="0"/>
              <a:t>without changing </a:t>
            </a:r>
            <a:r>
              <a:rPr lang="en-US" dirty="0" smtClean="0"/>
              <a:t>the algorithm</a:t>
            </a:r>
          </a:p>
          <a:p>
            <a:r>
              <a:rPr lang="en-US" dirty="0" smtClean="0"/>
              <a:t>Think of aspect-oriented programming</a:t>
            </a:r>
            <a:endParaRPr lang="en-US" dirty="0"/>
          </a:p>
          <a:p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Programming HeuristicLab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16</a:t>
            </a:fld>
            <a:endParaRPr lang="de-DE"/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34926" y="1988840"/>
            <a:ext cx="3373739" cy="24642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35293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7584" y="1196751"/>
            <a:ext cx="6984776" cy="5275459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Operators</a:t>
            </a:r>
            <a:endParaRPr lang="de-AT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Programming HeuristicLab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17</a:t>
            </a:fld>
            <a:endParaRPr lang="de-DE"/>
          </a:p>
        </p:txBody>
      </p:sp>
      <p:sp>
        <p:nvSpPr>
          <p:cNvPr id="3" name="Legende mit Linie 2 2"/>
          <p:cNvSpPr/>
          <p:nvPr/>
        </p:nvSpPr>
        <p:spPr>
          <a:xfrm>
            <a:off x="6228184" y="2636912"/>
            <a:ext cx="2622376" cy="1490359"/>
          </a:xfrm>
          <a:prstGeom prst="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109732"/>
              <a:gd name="adj6" fmla="val -6959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 parameter for retrieving „Value“ (default name, can be configure with </a:t>
            </a:r>
            <a:r>
              <a:rPr lang="en-US" dirty="0" err="1" smtClean="0"/>
              <a:t>ActualValue</a:t>
            </a:r>
            <a:r>
              <a:rPr lang="en-US" dirty="0" smtClean="0"/>
              <a:t>) from scope or parent scopes</a:t>
            </a:r>
            <a:endParaRPr lang="en-US" dirty="0"/>
          </a:p>
        </p:txBody>
      </p:sp>
      <p:sp>
        <p:nvSpPr>
          <p:cNvPr id="9" name="Legende mit Linie 2 8"/>
          <p:cNvSpPr/>
          <p:nvPr/>
        </p:nvSpPr>
        <p:spPr>
          <a:xfrm>
            <a:off x="6372200" y="4653136"/>
            <a:ext cx="2160240" cy="882118"/>
          </a:xfrm>
          <a:prstGeom prst="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118390"/>
              <a:gd name="adj6" fmla="val -12218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If the value is not found it can also be created in </a:t>
            </a:r>
            <a:r>
              <a:rPr lang="en-US" smtClean="0"/>
              <a:t>the scope </a:t>
            </a:r>
            <a:endParaRPr lang="en-US" dirty="0"/>
          </a:p>
        </p:txBody>
      </p:sp>
      <p:sp>
        <p:nvSpPr>
          <p:cNvPr id="10" name="Rechteck 9"/>
          <p:cNvSpPr/>
          <p:nvPr/>
        </p:nvSpPr>
        <p:spPr>
          <a:xfrm>
            <a:off x="3203848" y="1579778"/>
            <a:ext cx="1584176" cy="15841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11" name="Rechteck 10"/>
          <p:cNvSpPr/>
          <p:nvPr/>
        </p:nvSpPr>
        <p:spPr>
          <a:xfrm>
            <a:off x="1043608" y="5517232"/>
            <a:ext cx="2448272" cy="19800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12" name="Rechteck 11"/>
          <p:cNvSpPr/>
          <p:nvPr/>
        </p:nvSpPr>
        <p:spPr>
          <a:xfrm>
            <a:off x="1259632" y="5966934"/>
            <a:ext cx="1440160" cy="19837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13" name="Legende mit Linie 2 12"/>
          <p:cNvSpPr/>
          <p:nvPr/>
        </p:nvSpPr>
        <p:spPr>
          <a:xfrm>
            <a:off x="3720510" y="407833"/>
            <a:ext cx="2723697" cy="899694"/>
          </a:xfrm>
          <a:prstGeom prst="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132804"/>
              <a:gd name="adj6" fmla="val -4208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 operator that increments a value from the scope by „Increment“</a:t>
            </a:r>
            <a:endParaRPr lang="en-US" dirty="0"/>
          </a:p>
        </p:txBody>
      </p:sp>
      <p:sp>
        <p:nvSpPr>
          <p:cNvPr id="14" name="Legende mit Linie 2 13"/>
          <p:cNvSpPr/>
          <p:nvPr/>
        </p:nvSpPr>
        <p:spPr>
          <a:xfrm>
            <a:off x="6096000" y="1469680"/>
            <a:ext cx="2220416" cy="736875"/>
          </a:xfrm>
          <a:prstGeom prst="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91802"/>
              <a:gd name="adj6" fmla="val -7438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For easier access to parameter values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2886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Algorithms and Problems</a:t>
            </a:r>
            <a:endParaRPr lang="en-GB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 smtClean="0"/>
              <a:t>Different ways how to implement algorithms and problems</a:t>
            </a:r>
          </a:p>
          <a:p>
            <a:r>
              <a:rPr lang="en-GB" dirty="0" smtClean="0"/>
              <a:t>Algorithms</a:t>
            </a:r>
          </a:p>
          <a:p>
            <a:pPr lvl="1"/>
            <a:r>
              <a:rPr lang="en-GB" dirty="0" smtClean="0"/>
              <a:t>Flexible: Inherit from </a:t>
            </a:r>
            <a:r>
              <a:rPr lang="en-GB" dirty="0" err="1" smtClean="0"/>
              <a:t>HeuristicOptimizationEngineAlgorithm</a:t>
            </a:r>
            <a:endParaRPr lang="en-GB" dirty="0" smtClean="0"/>
          </a:p>
          <a:p>
            <a:pPr lvl="1"/>
            <a:r>
              <a:rPr lang="en-GB" dirty="0"/>
              <a:t>Easy: Inherit from </a:t>
            </a:r>
            <a:r>
              <a:rPr lang="en-GB" dirty="0" err="1" smtClean="0"/>
              <a:t>BasicAlgorithm</a:t>
            </a:r>
            <a:endParaRPr lang="en-GB" dirty="0"/>
          </a:p>
          <a:p>
            <a:r>
              <a:rPr lang="en-GB" dirty="0" smtClean="0"/>
              <a:t>Problems</a:t>
            </a:r>
          </a:p>
          <a:p>
            <a:pPr lvl="1"/>
            <a:r>
              <a:rPr lang="en-GB" dirty="0" smtClean="0"/>
              <a:t>Flexible: Inherit from </a:t>
            </a:r>
            <a:r>
              <a:rPr lang="en-GB" dirty="0" err="1" smtClean="0"/>
              <a:t>HeuristicOptimizationEngineAlgorithm</a:t>
            </a:r>
            <a:endParaRPr lang="en-GB" dirty="0" smtClean="0"/>
          </a:p>
          <a:p>
            <a:pPr lvl="1"/>
            <a:r>
              <a:rPr lang="en-GB" dirty="0"/>
              <a:t>Easy: Inherit from </a:t>
            </a:r>
            <a:r>
              <a:rPr lang="en-GB" dirty="0" smtClean="0"/>
              <a:t>[</a:t>
            </a:r>
            <a:r>
              <a:rPr lang="en-GB" dirty="0" err="1" smtClean="0"/>
              <a:t>Single|Multi</a:t>
            </a:r>
            <a:r>
              <a:rPr lang="en-GB" dirty="0" smtClean="0"/>
              <a:t>]</a:t>
            </a:r>
            <a:r>
              <a:rPr lang="en-GB" dirty="0" err="1" smtClean="0"/>
              <a:t>ObjectiveBasicProblem</a:t>
            </a:r>
            <a:endParaRPr lang="en-GB" dirty="0"/>
          </a:p>
          <a:p>
            <a:pPr lvl="1"/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Programming HeuristicLab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8698056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Base classes/interfaces </a:t>
            </a:r>
            <a:br>
              <a:rPr lang="en-US" dirty="0" smtClean="0"/>
            </a:br>
            <a:r>
              <a:rPr lang="en-US" dirty="0" smtClean="0"/>
              <a:t>for algorithms</a:t>
            </a:r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Programming HeuristicLab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19</a:t>
            </a:fld>
            <a:endParaRPr lang="de-DE"/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67744" y="908720"/>
            <a:ext cx="4752528" cy="54846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3556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HL Algorithm </a:t>
            </a:r>
            <a:r>
              <a:rPr lang="en-US" dirty="0"/>
              <a:t>M</a:t>
            </a:r>
            <a:r>
              <a:rPr lang="en-US" dirty="0" smtClean="0"/>
              <a:t>odel</a:t>
            </a:r>
          </a:p>
          <a:p>
            <a:r>
              <a:rPr lang="en-US" dirty="0" smtClean="0"/>
              <a:t>Parameters, Operators and Scopes</a:t>
            </a:r>
          </a:p>
          <a:p>
            <a:r>
              <a:rPr lang="en-US" dirty="0" smtClean="0"/>
              <a:t>Algorithms</a:t>
            </a:r>
          </a:p>
          <a:p>
            <a:r>
              <a:rPr lang="en-US" dirty="0" smtClean="0"/>
              <a:t>Problems</a:t>
            </a:r>
          </a:p>
          <a:p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 err="1"/>
              <a:t>Programming</a:t>
            </a:r>
            <a:r>
              <a:rPr lang="de-DE" dirty="0"/>
              <a:t> HeuristicLab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1769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Base classes/interfaces </a:t>
            </a:r>
            <a:r>
              <a:rPr lang="en-US" dirty="0" smtClean="0"/>
              <a:t>for </a:t>
            </a:r>
            <a:r>
              <a:rPr lang="en-US" dirty="0"/>
              <a:t>algorithms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err="1" smtClean="0"/>
              <a:t>IExecutable</a:t>
            </a:r>
            <a:r>
              <a:rPr lang="en-US" dirty="0" smtClean="0"/>
              <a:t> (Executable): </a:t>
            </a:r>
          </a:p>
          <a:p>
            <a:pPr lvl="1"/>
            <a:r>
              <a:rPr lang="en-US" dirty="0" smtClean="0"/>
              <a:t>Defines methods for starting, stopping, etc. of algorithms</a:t>
            </a:r>
          </a:p>
          <a:p>
            <a:r>
              <a:rPr lang="en-US" dirty="0" err="1" smtClean="0"/>
              <a:t>IOptimizer</a:t>
            </a:r>
            <a:r>
              <a:rPr lang="en-US" dirty="0" smtClean="0"/>
              <a:t>: </a:t>
            </a:r>
          </a:p>
          <a:p>
            <a:pPr lvl="1"/>
            <a:r>
              <a:rPr lang="en-US" dirty="0" smtClean="0"/>
              <a:t>Contains a run collection</a:t>
            </a:r>
          </a:p>
          <a:p>
            <a:r>
              <a:rPr lang="en-US" dirty="0" err="1" smtClean="0"/>
              <a:t>IAlgorithm</a:t>
            </a:r>
            <a:r>
              <a:rPr lang="en-US" dirty="0" smtClean="0"/>
              <a:t>: </a:t>
            </a:r>
          </a:p>
          <a:p>
            <a:pPr lvl="1"/>
            <a:r>
              <a:rPr lang="en-US" dirty="0" smtClean="0"/>
              <a:t>Contains a problem on which the algorithm is applied as well as a result</a:t>
            </a:r>
          </a:p>
          <a:p>
            <a:r>
              <a:rPr lang="en-US" dirty="0" smtClean="0"/>
              <a:t>Algorithm: </a:t>
            </a:r>
          </a:p>
          <a:p>
            <a:pPr lvl="1"/>
            <a:r>
              <a:rPr lang="en-US" dirty="0" smtClean="0"/>
              <a:t>Base class, implements </a:t>
            </a:r>
            <a:r>
              <a:rPr lang="en-US" dirty="0" err="1" smtClean="0"/>
              <a:t>IAlgorithm</a:t>
            </a:r>
            <a:endParaRPr lang="en-US" dirty="0" smtClean="0"/>
          </a:p>
          <a:p>
            <a:r>
              <a:rPr lang="en-US" dirty="0" err="1" smtClean="0"/>
              <a:t>EngineAlgorithm</a:t>
            </a:r>
            <a:r>
              <a:rPr lang="en-US" dirty="0" smtClean="0"/>
              <a:t>: </a:t>
            </a:r>
          </a:p>
          <a:p>
            <a:pPr lvl="1"/>
            <a:r>
              <a:rPr lang="en-US" dirty="0" smtClean="0"/>
              <a:t>Extensions for execution with an engine (operator graph, scope, engine)</a:t>
            </a:r>
          </a:p>
          <a:p>
            <a:r>
              <a:rPr lang="en-US" dirty="0" err="1" smtClean="0"/>
              <a:t>HeuristicOptimizationEngineAlgorithm</a:t>
            </a:r>
            <a:r>
              <a:rPr lang="en-US" dirty="0" smtClean="0"/>
              <a:t>: </a:t>
            </a:r>
          </a:p>
          <a:p>
            <a:pPr lvl="1"/>
            <a:r>
              <a:rPr lang="en-US" dirty="0" smtClean="0"/>
              <a:t>Specifies problem: </a:t>
            </a:r>
            <a:r>
              <a:rPr lang="en-US" dirty="0" err="1" smtClean="0"/>
              <a:t>IHeuristicOptimizationProblem</a:t>
            </a:r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Programming HeuristicLab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8684317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does </a:t>
            </a:r>
            <a:r>
              <a:rPr lang="en-US" dirty="0" smtClean="0"/>
              <a:t>an HL algorithm </a:t>
            </a:r>
            <a:r>
              <a:rPr lang="en-US" dirty="0"/>
              <a:t>do?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Create operator graph of algorithm by chaining together operators (the actual algorithm)</a:t>
            </a:r>
          </a:p>
          <a:p>
            <a:r>
              <a:rPr lang="en-US" dirty="0" smtClean="0"/>
              <a:t>Offer user configuration options through parameters</a:t>
            </a:r>
          </a:p>
          <a:p>
            <a:r>
              <a:rPr lang="en-US" dirty="0" smtClean="0"/>
              <a:t>Discover operators from the Operators collection of the problem</a:t>
            </a:r>
          </a:p>
          <a:p>
            <a:r>
              <a:rPr lang="en-US" dirty="0" smtClean="0"/>
              <a:t>Parameterize/wire (react to changes in operators) operators where necessary</a:t>
            </a:r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Programming HeuristicLab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4463425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Problems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Use encodings for representing solutions</a:t>
            </a:r>
          </a:p>
          <a:p>
            <a:r>
              <a:rPr lang="en-US" dirty="0" smtClean="0"/>
              <a:t>Encodings consist of solution candidate definitions and corresponding operators</a:t>
            </a:r>
          </a:p>
          <a:p>
            <a:r>
              <a:rPr lang="en-US" dirty="0" smtClean="0"/>
              <a:t>Problems contain </a:t>
            </a:r>
          </a:p>
          <a:p>
            <a:pPr lvl="1"/>
            <a:r>
              <a:rPr lang="en-US" dirty="0" smtClean="0"/>
              <a:t>the evaluator</a:t>
            </a:r>
          </a:p>
          <a:p>
            <a:pPr lvl="1"/>
            <a:r>
              <a:rPr lang="en-US" dirty="0" smtClean="0"/>
              <a:t>the solution creator</a:t>
            </a:r>
          </a:p>
          <a:p>
            <a:r>
              <a:rPr lang="en-US" dirty="0" smtClean="0"/>
              <a:t>Define maximization or minimization</a:t>
            </a:r>
          </a:p>
          <a:p>
            <a:r>
              <a:rPr lang="en-US" dirty="0" smtClean="0"/>
              <a:t>Contain the „problem data“ (e.g. a distance matrix, a simulation, a function definition), usually supplied by a </a:t>
            </a:r>
            <a:r>
              <a:rPr lang="en-US" dirty="0" err="1" smtClean="0"/>
              <a:t>ProblemInstanceProvider</a:t>
            </a:r>
            <a:endParaRPr lang="en-US" dirty="0" smtClean="0"/>
          </a:p>
          <a:p>
            <a:r>
              <a:rPr lang="en-US" dirty="0" smtClean="0"/>
              <a:t>Can be single- or multi-objective</a:t>
            </a:r>
          </a:p>
          <a:p>
            <a:r>
              <a:rPr lang="en-US" dirty="0" smtClean="0"/>
              <a:t>Configured with parameters</a:t>
            </a:r>
          </a:p>
          <a:p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Programming HeuristicLab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7097934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Problem Architecture</a:t>
            </a:r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Programming HeuristicLab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23</a:t>
            </a:fld>
            <a:endParaRPr lang="de-DE"/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67860" y="1417638"/>
            <a:ext cx="5808280" cy="47225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8625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Base classes/interfaces for problems</a:t>
            </a:r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Programming HeuristicLab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24</a:t>
            </a:fld>
            <a:endParaRPr lang="de-DE"/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61895" y="1511909"/>
            <a:ext cx="5620209" cy="47293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787054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Base classes/interfaces for problems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err="1" smtClean="0"/>
              <a:t>IProblem</a:t>
            </a:r>
            <a:r>
              <a:rPr lang="en-US" dirty="0" smtClean="0"/>
              <a:t>:</a:t>
            </a:r>
          </a:p>
          <a:p>
            <a:pPr lvl="1"/>
            <a:r>
              <a:rPr lang="en-US" dirty="0" smtClean="0"/>
              <a:t>Contains the operators collection; all operators that can be used by the problem, algorithm and user</a:t>
            </a:r>
          </a:p>
          <a:p>
            <a:r>
              <a:rPr lang="en-US" dirty="0" err="1" smtClean="0"/>
              <a:t>IHeuristicOptimizationProblem</a:t>
            </a:r>
            <a:r>
              <a:rPr lang="en-US" dirty="0" smtClean="0"/>
              <a:t>:</a:t>
            </a:r>
          </a:p>
          <a:p>
            <a:pPr lvl="1"/>
            <a:r>
              <a:rPr lang="en-US" dirty="0" smtClean="0"/>
              <a:t>Defines solution creator and evaluator</a:t>
            </a:r>
          </a:p>
          <a:p>
            <a:r>
              <a:rPr lang="en-US" dirty="0" smtClean="0"/>
              <a:t>Problem, </a:t>
            </a:r>
            <a:r>
              <a:rPr lang="en-US" dirty="0" err="1" smtClean="0"/>
              <a:t>HeuristicOptimizationProblem</a:t>
            </a:r>
            <a:r>
              <a:rPr lang="en-US" dirty="0" smtClean="0"/>
              <a:t> and Single/</a:t>
            </a:r>
            <a:r>
              <a:rPr lang="en-US" dirty="0" err="1" smtClean="0"/>
              <a:t>MultiObjectiveHeuristicOptimizationProblem</a:t>
            </a:r>
            <a:r>
              <a:rPr lang="en-US" dirty="0" smtClean="0"/>
              <a:t> provide abstract base classes</a:t>
            </a:r>
          </a:p>
          <a:p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Programming HeuristicLab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8904092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Recap: What does a HL problem do?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Defines used encoding</a:t>
            </a:r>
          </a:p>
          <a:p>
            <a:r>
              <a:rPr lang="en-US" dirty="0" smtClean="0"/>
              <a:t>Defines single/multi objective</a:t>
            </a:r>
          </a:p>
          <a:p>
            <a:r>
              <a:rPr lang="en-US" dirty="0" smtClean="0"/>
              <a:t>Defines min/maximization</a:t>
            </a:r>
          </a:p>
          <a:p>
            <a:r>
              <a:rPr lang="en-US" dirty="0" smtClean="0"/>
              <a:t>Discovers correct operators</a:t>
            </a:r>
          </a:p>
          <a:p>
            <a:pPr lvl="1"/>
            <a:r>
              <a:rPr lang="en-US" dirty="0" smtClean="0"/>
              <a:t>Are used by the algorithm</a:t>
            </a:r>
          </a:p>
          <a:p>
            <a:r>
              <a:rPr lang="en-US" dirty="0" smtClean="0"/>
              <a:t>Wires/parameterizes operators</a:t>
            </a:r>
          </a:p>
          <a:p>
            <a:r>
              <a:rPr lang="en-US" dirty="0" smtClean="0"/>
              <a:t>Loads problem data using a corresponding problem instance provider</a:t>
            </a:r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Programming HeuristicLab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4696300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Useful Links</a:t>
            </a:r>
            <a:endParaRPr lang="en-US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 err="1"/>
              <a:t>Programming</a:t>
            </a:r>
            <a:r>
              <a:rPr lang="de-DE" dirty="0"/>
              <a:t> HeuristicLab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http://dev.heuristiclab.com</a:t>
            </a:r>
            <a:endParaRPr lang="en-US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US" smtClean="0"/>
              <a:pPr/>
              <a:t>27</a:t>
            </a:fld>
            <a:endParaRPr lang="en-US"/>
          </a:p>
        </p:txBody>
      </p:sp>
      <p:sp>
        <p:nvSpPr>
          <p:cNvPr id="6" name="Textfeld 5"/>
          <p:cNvSpPr txBox="1"/>
          <p:nvPr/>
        </p:nvSpPr>
        <p:spPr>
          <a:xfrm>
            <a:off x="0" y="2204864"/>
            <a:ext cx="9144000" cy="33547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hlinkClick r:id="rId2"/>
              </a:rPr>
              <a:t>http://</a:t>
            </a:r>
            <a:r>
              <a:rPr lang="en-US" sz="2800" dirty="0" smtClean="0">
                <a:hlinkClick r:id="rId2"/>
              </a:rPr>
              <a:t>dev.heuristiclab.com/trac/hl/core/wiki/UsersHowtos</a:t>
            </a:r>
            <a:endParaRPr lang="en-US" sz="2800" dirty="0" smtClean="0"/>
          </a:p>
          <a:p>
            <a:pPr algn="ctr"/>
            <a:endParaRPr lang="en-US" sz="2800" dirty="0" smtClean="0"/>
          </a:p>
          <a:p>
            <a:pPr algn="ctr"/>
            <a:r>
              <a:rPr lang="en-US" sz="2800" dirty="0" smtClean="0">
                <a:hlinkClick r:id="rId3"/>
              </a:rPr>
              <a:t>http</a:t>
            </a:r>
            <a:r>
              <a:rPr lang="en-US" sz="2800" dirty="0">
                <a:hlinkClick r:id="rId3"/>
              </a:rPr>
              <a:t>://</a:t>
            </a:r>
            <a:r>
              <a:rPr lang="en-US" sz="2800" dirty="0" smtClean="0">
                <a:hlinkClick r:id="rId3"/>
              </a:rPr>
              <a:t>dev.heuristiclab.com/trac/hl/core/wiki/Publications</a:t>
            </a:r>
            <a:endParaRPr lang="en-US" sz="2800" dirty="0" smtClean="0"/>
          </a:p>
          <a:p>
            <a:pPr algn="ctr"/>
            <a:endParaRPr lang="en-US" sz="2800" dirty="0"/>
          </a:p>
          <a:p>
            <a:pPr algn="ctr"/>
            <a:r>
              <a:rPr lang="en-US" sz="2800" dirty="0" smtClean="0">
                <a:hlinkClick r:id="rId4"/>
              </a:rPr>
              <a:t>heuristiclab@googlegroups.com</a:t>
            </a:r>
            <a:endParaRPr lang="en-US" sz="2800" dirty="0" smtClean="0"/>
          </a:p>
          <a:p>
            <a:pPr algn="ctr"/>
            <a:endParaRPr lang="en-US" sz="2800" dirty="0"/>
          </a:p>
          <a:p>
            <a:pPr algn="ctr"/>
            <a:r>
              <a:rPr lang="en-US" sz="2800" dirty="0" smtClean="0">
                <a:hlinkClick r:id="rId5"/>
              </a:rPr>
              <a:t>http://www.youtube.com/heuristiclab</a:t>
            </a:r>
            <a:endParaRPr lang="en-US" sz="2800" dirty="0" smtClean="0"/>
          </a:p>
          <a:p>
            <a:pPr algn="ctr"/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15059809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Where are we?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 err="1"/>
              <a:t>Programming</a:t>
            </a:r>
            <a:r>
              <a:rPr lang="de-DE" dirty="0"/>
              <a:t> HeuristicLab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3</a:t>
            </a:fld>
            <a:endParaRPr lang="de-DE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708910"/>
            <a:ext cx="8928992" cy="4168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45887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HL Algorithm </a:t>
            </a:r>
            <a:r>
              <a:rPr lang="en-US" dirty="0" smtClean="0"/>
              <a:t>Model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Typically, HL algorithms are constructed by chaining together operators </a:t>
            </a:r>
          </a:p>
          <a:p>
            <a:r>
              <a:rPr lang="en-US" dirty="0" smtClean="0"/>
              <a:t>An engine executes these operators</a:t>
            </a:r>
          </a:p>
          <a:p>
            <a:pPr lvl="1"/>
            <a:r>
              <a:rPr lang="en-US" dirty="0" smtClean="0"/>
              <a:t>Enables pausing and debugging</a:t>
            </a:r>
          </a:p>
          <a:p>
            <a:pPr lvl="1"/>
            <a:r>
              <a:rPr lang="en-US" dirty="0" smtClean="0"/>
              <a:t> Available engines:</a:t>
            </a:r>
          </a:p>
          <a:p>
            <a:pPr lvl="2"/>
            <a:r>
              <a:rPr lang="en-US" dirty="0" smtClean="0"/>
              <a:t>Sequential engine</a:t>
            </a:r>
          </a:p>
          <a:p>
            <a:pPr lvl="2"/>
            <a:r>
              <a:rPr lang="en-US" dirty="0" smtClean="0"/>
              <a:t>Parallel engine</a:t>
            </a:r>
          </a:p>
          <a:p>
            <a:pPr lvl="2"/>
            <a:r>
              <a:rPr lang="en-US" dirty="0" smtClean="0"/>
              <a:t>Debug engine</a:t>
            </a:r>
          </a:p>
          <a:p>
            <a:pPr lvl="2"/>
            <a:r>
              <a:rPr lang="en-US" dirty="0" smtClean="0"/>
              <a:t>(Hive engine)</a:t>
            </a:r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Programming HeuristicLab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329814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HL Algorithm Model</a:t>
            </a:r>
            <a:endParaRPr lang="de-AT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Programming HeuristicLab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5</a:t>
            </a:fld>
            <a:endParaRPr lang="de-DE"/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51363" y="1561712"/>
            <a:ext cx="4841274" cy="46035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7621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Parameters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0"/>
            <a:ext cx="5770984" cy="4525963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Used to configure algorithms, problems and </a:t>
            </a:r>
            <a:r>
              <a:rPr lang="en-US" dirty="0" smtClean="0"/>
              <a:t>operators</a:t>
            </a:r>
            <a:endParaRPr lang="en-US" dirty="0" smtClean="0"/>
          </a:p>
          <a:p>
            <a:r>
              <a:rPr lang="en-US" dirty="0" smtClean="0"/>
              <a:t>Used for accessing variables in the scope</a:t>
            </a:r>
          </a:p>
          <a:p>
            <a:r>
              <a:rPr lang="en-US" dirty="0" smtClean="0"/>
              <a:t>E.g. population size, analyzers, crossover operator</a:t>
            </a:r>
          </a:p>
          <a:p>
            <a:r>
              <a:rPr lang="en-US" dirty="0" smtClean="0"/>
              <a:t>Operators </a:t>
            </a:r>
          </a:p>
          <a:p>
            <a:pPr lvl="1"/>
            <a:r>
              <a:rPr lang="en-US" dirty="0" smtClean="0"/>
              <a:t>Look up these parameters from the algorithm, problem or scope</a:t>
            </a:r>
          </a:p>
          <a:p>
            <a:pPr lvl="1"/>
            <a:r>
              <a:rPr lang="en-US" dirty="0" smtClean="0"/>
              <a:t>Use them to store values (in the scope tree)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Programming HeuristicLab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6</a:t>
            </a:fld>
            <a:endParaRPr lang="de-DE"/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84651" y="2060848"/>
            <a:ext cx="2951845" cy="29162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2827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Parameters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r>
              <a:rPr lang="en-US" sz="3800" dirty="0" err="1" smtClean="0"/>
              <a:t>ValueParameter</a:t>
            </a:r>
            <a:r>
              <a:rPr lang="en-US" sz="3800" dirty="0" smtClean="0"/>
              <a:t>:</a:t>
            </a:r>
          </a:p>
          <a:p>
            <a:pPr lvl="1"/>
            <a:r>
              <a:rPr lang="en-US" dirty="0" smtClean="0"/>
              <a:t>Stores a value (Item) that can be looked up. E.g. mutation rate, crossover operator,…</a:t>
            </a:r>
          </a:p>
          <a:p>
            <a:endParaRPr lang="en-US" dirty="0" smtClean="0"/>
          </a:p>
          <a:p>
            <a:r>
              <a:rPr lang="en-US" sz="3800" dirty="0" err="1"/>
              <a:t>LookupParameter</a:t>
            </a:r>
            <a:r>
              <a:rPr lang="en-US" sz="3800" dirty="0"/>
              <a:t>: </a:t>
            </a:r>
          </a:p>
          <a:p>
            <a:pPr lvl="1"/>
            <a:r>
              <a:rPr lang="en-US" dirty="0" smtClean="0"/>
              <a:t>Looks up parameters/items (variables) from the scope/parent scopes. </a:t>
            </a:r>
          </a:p>
          <a:p>
            <a:endParaRPr lang="en-US" dirty="0" smtClean="0"/>
          </a:p>
          <a:p>
            <a:r>
              <a:rPr lang="en-US" sz="3800" dirty="0" err="1"/>
              <a:t>ConstrainedValueParameter</a:t>
            </a:r>
            <a:r>
              <a:rPr lang="en-US" sz="3800" dirty="0"/>
              <a:t>:</a:t>
            </a:r>
          </a:p>
          <a:p>
            <a:pPr lvl="1"/>
            <a:r>
              <a:rPr lang="en-US" dirty="0" smtClean="0"/>
              <a:t>Contains a list of selectable values. </a:t>
            </a:r>
          </a:p>
          <a:p>
            <a:endParaRPr lang="en-US" dirty="0" smtClean="0"/>
          </a:p>
          <a:p>
            <a:r>
              <a:rPr lang="en-US" sz="3800" dirty="0" err="1"/>
              <a:t>ScopeTreeLookupParameter</a:t>
            </a:r>
            <a:r>
              <a:rPr lang="en-US" sz="3800" dirty="0"/>
              <a:t>: </a:t>
            </a:r>
          </a:p>
          <a:p>
            <a:pPr lvl="1"/>
            <a:r>
              <a:rPr lang="en-US" dirty="0" smtClean="0"/>
              <a:t>Goes down the scope tree and looks up variables.</a:t>
            </a:r>
          </a:p>
          <a:p>
            <a:endParaRPr lang="en-US" dirty="0" smtClean="0"/>
          </a:p>
          <a:p>
            <a:r>
              <a:rPr lang="en-US" sz="3800" dirty="0" err="1"/>
              <a:t>ScopeParameter</a:t>
            </a:r>
            <a:r>
              <a:rPr lang="en-US" sz="3800" dirty="0"/>
              <a:t>:</a:t>
            </a:r>
          </a:p>
          <a:p>
            <a:pPr lvl="1"/>
            <a:r>
              <a:rPr lang="en-US" dirty="0" smtClean="0"/>
              <a:t>Returns the current scope. </a:t>
            </a:r>
          </a:p>
          <a:p>
            <a:pPr lvl="1"/>
            <a:endParaRPr lang="en-US" dirty="0" smtClean="0"/>
          </a:p>
          <a:p>
            <a:r>
              <a:rPr lang="en-US" sz="3800" dirty="0" err="1"/>
              <a:t>ValueLookupParameter</a:t>
            </a:r>
            <a:r>
              <a:rPr lang="en-US" sz="3800" dirty="0"/>
              <a:t>, </a:t>
            </a:r>
            <a:r>
              <a:rPr lang="en-US" sz="3800" dirty="0" err="1"/>
              <a:t>OptionalConstrainedValueParameter</a:t>
            </a:r>
            <a:r>
              <a:rPr lang="en-US" sz="3800" dirty="0"/>
              <a:t>, </a:t>
            </a:r>
            <a:r>
              <a:rPr lang="en-US" sz="3800" dirty="0" err="1"/>
              <a:t>OperatorParameter</a:t>
            </a:r>
            <a:r>
              <a:rPr lang="en-US" sz="3800" dirty="0"/>
              <a:t>, </a:t>
            </a:r>
            <a:r>
              <a:rPr lang="en-US" sz="3800" dirty="0" err="1"/>
              <a:t>FixedValueParameter</a:t>
            </a:r>
            <a:r>
              <a:rPr lang="en-US" sz="3800" dirty="0"/>
              <a:t>, </a:t>
            </a:r>
            <a:r>
              <a:rPr lang="en-US" sz="3800" dirty="0" err="1"/>
              <a:t>OptionalValueParameter</a:t>
            </a:r>
            <a:r>
              <a:rPr lang="en-US" sz="3800" dirty="0"/>
              <a:t>,…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Programming HeuristicLab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44955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Parameters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Everything that is a </a:t>
            </a:r>
            <a:r>
              <a:rPr lang="en-US" dirty="0" err="1" smtClean="0"/>
              <a:t>ParameterizedNamedItem</a:t>
            </a:r>
            <a:r>
              <a:rPr lang="en-US" dirty="0" smtClean="0"/>
              <a:t> has a Parameters collection</a:t>
            </a:r>
          </a:p>
          <a:p>
            <a:r>
              <a:rPr lang="en-US" dirty="0" smtClean="0"/>
              <a:t>Normally used in the following way:</a:t>
            </a:r>
          </a:p>
          <a:p>
            <a:pPr lvl="1"/>
            <a:r>
              <a:rPr lang="en-US" dirty="0" smtClean="0"/>
              <a:t>Add parameter to Parameters collection</a:t>
            </a:r>
            <a:endParaRPr lang="en-US" dirty="0"/>
          </a:p>
          <a:p>
            <a:pPr lvl="1"/>
            <a:r>
              <a:rPr lang="en-US" dirty="0" smtClean="0"/>
              <a:t>Implement getter for convenience</a:t>
            </a:r>
            <a:endParaRPr lang="en-US" dirty="0"/>
          </a:p>
          <a:p>
            <a:pPr lvl="1"/>
            <a:r>
              <a:rPr lang="en-US" dirty="0" smtClean="0"/>
              <a:t>Use parameter</a:t>
            </a:r>
          </a:p>
          <a:p>
            <a:pPr lvl="1"/>
            <a:r>
              <a:rPr lang="en-US" dirty="0" smtClean="0"/>
              <a:t>Lookup parameter</a:t>
            </a:r>
          </a:p>
          <a:p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Programming HeuristicLab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3044348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Add parameter to Parameters collection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199" y="1600200"/>
            <a:ext cx="6347531" cy="4525963"/>
          </a:xfrm>
        </p:spPr>
        <p:txBody>
          <a:bodyPr/>
          <a:lstStyle/>
          <a:p>
            <a:r>
              <a:rPr lang="de-AT" dirty="0" smtClean="0"/>
              <a:t>The Crossover </a:t>
            </a:r>
            <a:r>
              <a:rPr lang="de-AT" dirty="0" err="1" smtClean="0"/>
              <a:t>parameter</a:t>
            </a:r>
            <a:r>
              <a:rPr lang="de-AT" dirty="0" smtClean="0"/>
              <a:t> </a:t>
            </a:r>
            <a:r>
              <a:rPr lang="de-AT" dirty="0" err="1" smtClean="0"/>
              <a:t>enables</a:t>
            </a:r>
            <a:r>
              <a:rPr lang="de-AT" dirty="0" smtClean="0"/>
              <a:t> </a:t>
            </a:r>
            <a:r>
              <a:rPr lang="de-AT" dirty="0" err="1" smtClean="0"/>
              <a:t>the</a:t>
            </a:r>
            <a:r>
              <a:rPr lang="de-AT" dirty="0" smtClean="0"/>
              <a:t> </a:t>
            </a:r>
            <a:r>
              <a:rPr lang="de-AT" dirty="0" err="1" smtClean="0"/>
              <a:t>user</a:t>
            </a:r>
            <a:r>
              <a:rPr lang="de-AT" dirty="0" smtClean="0"/>
              <a:t> </a:t>
            </a:r>
            <a:r>
              <a:rPr lang="de-AT" dirty="0" err="1" smtClean="0"/>
              <a:t>to</a:t>
            </a:r>
            <a:r>
              <a:rPr lang="de-AT" dirty="0" smtClean="0"/>
              <a:t> </a:t>
            </a:r>
            <a:r>
              <a:rPr lang="de-AT" dirty="0" err="1" smtClean="0"/>
              <a:t>select</a:t>
            </a:r>
            <a:r>
              <a:rPr lang="de-AT" dirty="0" smtClean="0"/>
              <a:t> different </a:t>
            </a:r>
            <a:r>
              <a:rPr lang="de-AT" dirty="0" err="1" smtClean="0"/>
              <a:t>crossover</a:t>
            </a:r>
            <a:r>
              <a:rPr lang="de-AT" dirty="0" smtClean="0"/>
              <a:t> </a:t>
            </a:r>
            <a:r>
              <a:rPr lang="de-AT" dirty="0" err="1" smtClean="0"/>
              <a:t>operators</a:t>
            </a:r>
            <a:r>
              <a:rPr lang="de-AT" dirty="0" smtClean="0"/>
              <a:t>:</a:t>
            </a:r>
          </a:p>
          <a:p>
            <a:endParaRPr lang="de-AT" dirty="0"/>
          </a:p>
          <a:p>
            <a:r>
              <a:rPr lang="de-AT" dirty="0" smtClean="0"/>
              <a:t>The </a:t>
            </a:r>
            <a:r>
              <a:rPr lang="de-AT" dirty="0" err="1" smtClean="0"/>
              <a:t>PopulationSize</a:t>
            </a:r>
            <a:r>
              <a:rPr lang="de-AT" dirty="0" smtClean="0"/>
              <a:t> </a:t>
            </a:r>
            <a:r>
              <a:rPr lang="de-AT" dirty="0" err="1" smtClean="0"/>
              <a:t>is</a:t>
            </a:r>
            <a:r>
              <a:rPr lang="de-AT" dirty="0" smtClean="0"/>
              <a:t> a </a:t>
            </a:r>
            <a:r>
              <a:rPr lang="de-AT" dirty="0" err="1" smtClean="0"/>
              <a:t>freely</a:t>
            </a:r>
            <a:r>
              <a:rPr lang="de-AT" dirty="0" smtClean="0"/>
              <a:t> </a:t>
            </a:r>
            <a:r>
              <a:rPr lang="de-AT" dirty="0" err="1" smtClean="0"/>
              <a:t>configurable</a:t>
            </a:r>
            <a:r>
              <a:rPr lang="de-AT" dirty="0" smtClean="0"/>
              <a:t> integer </a:t>
            </a:r>
            <a:r>
              <a:rPr lang="de-AT" dirty="0" err="1" smtClean="0"/>
              <a:t>value</a:t>
            </a:r>
            <a:r>
              <a:rPr lang="de-AT" dirty="0" smtClean="0"/>
              <a:t>:</a:t>
            </a:r>
          </a:p>
          <a:p>
            <a:endParaRPr lang="de-AT" dirty="0" smtClean="0"/>
          </a:p>
          <a:p>
            <a:endParaRPr lang="de-AT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Programming HeuristicLab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9</a:t>
            </a:fld>
            <a:endParaRPr lang="de-DE"/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 rotWithShape="1">
          <a:blip r:embed="rId2"/>
          <a:srcRect r="24394"/>
          <a:stretch/>
        </p:blipFill>
        <p:spPr>
          <a:xfrm>
            <a:off x="6804731" y="2060848"/>
            <a:ext cx="2231765" cy="2916281"/>
          </a:xfrm>
          <a:prstGeom prst="rect">
            <a:avLst/>
          </a:prstGeom>
        </p:spPr>
      </p:pic>
      <p:sp>
        <p:nvSpPr>
          <p:cNvPr id="8" name="Rectangle 1"/>
          <p:cNvSpPr>
            <a:spLocks noChangeArrowheads="1"/>
          </p:cNvSpPr>
          <p:nvPr/>
        </p:nvSpPr>
        <p:spPr bwMode="auto">
          <a:xfrm>
            <a:off x="604402" y="3194496"/>
            <a:ext cx="6200328" cy="461665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Parameters.Add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new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2B91A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ConstrainedValueParameter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&lt;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2B91A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ICrossover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&gt;(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"Crossover"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, 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"The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operator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used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to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cross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solutions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."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)); </a:t>
            </a:r>
            <a:endParaRPr kumimoji="0" lang="de-DE" altLang="de-DE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" name="Rectangle 2"/>
          <p:cNvSpPr>
            <a:spLocks noChangeArrowheads="1"/>
          </p:cNvSpPr>
          <p:nvPr/>
        </p:nvSpPr>
        <p:spPr bwMode="auto">
          <a:xfrm>
            <a:off x="604402" y="4850347"/>
            <a:ext cx="6200328" cy="446276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1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Parameters.Add</a:t>
            </a:r>
            <a:r>
              <a:rPr kumimoji="0" lang="de-DE" altLang="de-DE" sz="1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kumimoji="0" lang="de-DE" altLang="de-DE" sz="1100" b="0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new</a:t>
            </a:r>
            <a:r>
              <a:rPr kumimoji="0" lang="de-DE" altLang="de-DE" sz="1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</a:t>
            </a:r>
            <a:r>
              <a:rPr kumimoji="0" lang="de-DE" altLang="de-DE" sz="1100" b="0" i="0" u="none" strike="noStrike" cap="none" normalizeH="0" baseline="0" dirty="0" err="1" smtClean="0">
                <a:ln>
                  <a:noFill/>
                </a:ln>
                <a:solidFill>
                  <a:srgbClr val="2B91A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ValueParameter</a:t>
            </a:r>
            <a:r>
              <a:rPr kumimoji="0" lang="de-DE" altLang="de-DE" sz="1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&lt;</a:t>
            </a:r>
            <a:r>
              <a:rPr kumimoji="0" lang="de-DE" altLang="de-DE" sz="1100" b="0" i="0" u="none" strike="noStrike" cap="none" normalizeH="0" baseline="0" dirty="0" err="1" smtClean="0">
                <a:ln>
                  <a:noFill/>
                </a:ln>
                <a:solidFill>
                  <a:srgbClr val="2B91A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IntValue</a:t>
            </a:r>
            <a:r>
              <a:rPr kumimoji="0" lang="de-DE" altLang="de-DE" sz="1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&gt;(</a:t>
            </a:r>
            <a:r>
              <a:rPr kumimoji="0" lang="de-DE" altLang="de-DE" sz="1100" b="0" i="0" u="none" strike="noStrike" cap="none" normalizeH="0" baseline="0" dirty="0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kumimoji="0" lang="de-DE" altLang="de-DE" sz="1100" b="0" i="0" u="none" strike="noStrike" cap="none" normalizeH="0" baseline="0" dirty="0" err="1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PopulationSize</a:t>
            </a:r>
            <a:r>
              <a:rPr kumimoji="0" lang="de-DE" altLang="de-DE" sz="1100" b="0" i="0" u="none" strike="noStrike" cap="none" normalizeH="0" baseline="0" dirty="0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kumimoji="0" lang="de-DE" altLang="de-DE" sz="1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, 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100" b="0" i="0" u="none" strike="noStrike" cap="none" normalizeH="0" baseline="0" dirty="0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"The </a:t>
            </a:r>
            <a:r>
              <a:rPr kumimoji="0" lang="de-DE" altLang="de-DE" sz="1100" b="0" i="0" u="none" strike="noStrike" cap="none" normalizeH="0" baseline="0" dirty="0" err="1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size</a:t>
            </a:r>
            <a:r>
              <a:rPr kumimoji="0" lang="de-DE" altLang="de-DE" sz="1100" b="0" i="0" u="none" strike="noStrike" cap="none" normalizeH="0" baseline="0" dirty="0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</a:t>
            </a:r>
            <a:r>
              <a:rPr kumimoji="0" lang="de-DE" altLang="de-DE" sz="1100" b="0" i="0" u="none" strike="noStrike" cap="none" normalizeH="0" baseline="0" dirty="0" err="1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of</a:t>
            </a:r>
            <a:r>
              <a:rPr kumimoji="0" lang="de-DE" altLang="de-DE" sz="1100" b="0" i="0" u="none" strike="noStrike" cap="none" normalizeH="0" baseline="0" dirty="0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</a:t>
            </a:r>
            <a:r>
              <a:rPr kumimoji="0" lang="de-DE" altLang="de-DE" sz="1100" b="0" i="0" u="none" strike="noStrike" cap="none" normalizeH="0" baseline="0" dirty="0" err="1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the</a:t>
            </a:r>
            <a:r>
              <a:rPr kumimoji="0" lang="de-DE" altLang="de-DE" sz="1100" b="0" i="0" u="none" strike="noStrike" cap="none" normalizeH="0" baseline="0" dirty="0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population</a:t>
            </a:r>
            <a:r>
              <a:rPr kumimoji="0" lang="de-DE" altLang="de-DE" sz="1100" b="0" i="0" u="none" strike="noStrike" cap="none" normalizeH="0" baseline="0" dirty="0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</a:t>
            </a:r>
            <a:r>
              <a:rPr kumimoji="0" lang="de-DE" altLang="de-DE" sz="1100" b="0" i="0" u="none" strike="noStrike" cap="none" normalizeH="0" baseline="0" dirty="0" err="1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of</a:t>
            </a:r>
            <a:r>
              <a:rPr kumimoji="0" lang="de-DE" altLang="de-DE" sz="1100" b="0" i="0" u="none" strike="noStrike" cap="none" normalizeH="0" baseline="0" dirty="0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</a:t>
            </a:r>
            <a:r>
              <a:rPr kumimoji="0" lang="de-DE" altLang="de-DE" sz="1100" b="0" i="0" u="none" strike="noStrike" cap="none" normalizeH="0" baseline="0" dirty="0" err="1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solutions</a:t>
            </a:r>
            <a:r>
              <a:rPr kumimoji="0" lang="de-DE" altLang="de-DE" sz="1100" b="0" i="0" u="none" strike="noStrike" cap="none" normalizeH="0" baseline="0" dirty="0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."</a:t>
            </a:r>
            <a:r>
              <a:rPr kumimoji="0" lang="de-DE" altLang="de-DE" sz="1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, </a:t>
            </a:r>
            <a:r>
              <a:rPr kumimoji="0" lang="de-DE" altLang="de-DE" sz="1100" b="0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new</a:t>
            </a:r>
            <a:r>
              <a:rPr kumimoji="0" lang="de-DE" altLang="de-DE" sz="1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</a:t>
            </a:r>
            <a:r>
              <a:rPr kumimoji="0" lang="de-DE" altLang="de-DE" sz="1100" b="0" i="0" u="none" strike="noStrike" cap="none" normalizeH="0" baseline="0" dirty="0" err="1" smtClean="0">
                <a:ln>
                  <a:noFill/>
                </a:ln>
                <a:solidFill>
                  <a:srgbClr val="2B91A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IntValue</a:t>
            </a:r>
            <a:r>
              <a:rPr kumimoji="0" lang="de-DE" altLang="de-DE" sz="1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(100))); </a:t>
            </a:r>
            <a:endParaRPr kumimoji="0" lang="de-DE" altLang="de-DE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07505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960</Words>
  <Application>Microsoft Office PowerPoint</Application>
  <PresentationFormat>Bildschirmpräsentation (4:3)</PresentationFormat>
  <Paragraphs>271</Paragraphs>
  <Slides>27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27</vt:i4>
      </vt:variant>
    </vt:vector>
  </HeadingPairs>
  <TitlesOfParts>
    <vt:vector size="31" baseType="lpstr">
      <vt:lpstr>Arial</vt:lpstr>
      <vt:lpstr>Calibri</vt:lpstr>
      <vt:lpstr>Consolas</vt:lpstr>
      <vt:lpstr>Larissa-Design</vt:lpstr>
      <vt:lpstr>Programming HeuristicLab </vt:lpstr>
      <vt:lpstr>Overview</vt:lpstr>
      <vt:lpstr>Where are we?</vt:lpstr>
      <vt:lpstr>HL Algorithm Model</vt:lpstr>
      <vt:lpstr>HL Algorithm Model</vt:lpstr>
      <vt:lpstr>Parameters</vt:lpstr>
      <vt:lpstr>Parameters</vt:lpstr>
      <vt:lpstr>Parameters</vt:lpstr>
      <vt:lpstr>Add parameter to Parameters collection</vt:lpstr>
      <vt:lpstr>Implement getter for convenience</vt:lpstr>
      <vt:lpstr>Use parameter</vt:lpstr>
      <vt:lpstr>Lookup Parameter</vt:lpstr>
      <vt:lpstr>Use Lookup Parameter</vt:lpstr>
      <vt:lpstr>Scopes</vt:lpstr>
      <vt:lpstr>Operators</vt:lpstr>
      <vt:lpstr>Instrumented Operators</vt:lpstr>
      <vt:lpstr>Operators</vt:lpstr>
      <vt:lpstr>Algorithms and Problems</vt:lpstr>
      <vt:lpstr>Base classes/interfaces  for algorithms</vt:lpstr>
      <vt:lpstr>Base classes/interfaces for algorithms</vt:lpstr>
      <vt:lpstr>What does an HL algorithm do?</vt:lpstr>
      <vt:lpstr>Problems</vt:lpstr>
      <vt:lpstr>Problem Architecture</vt:lpstr>
      <vt:lpstr>Base classes/interfaces for problems</vt:lpstr>
      <vt:lpstr>Base classes/interfaces for problems</vt:lpstr>
      <vt:lpstr>Recap: What does a HL problem do?</vt:lpstr>
      <vt:lpstr>Useful Links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Algorithm and Experiment Design with HeuristicLab</dc:title>
  <dc:creator>Stefan Wagner</dc:creator>
  <cp:lastModifiedBy>scheibenpflug.a@gmail.com</cp:lastModifiedBy>
  <cp:revision>425</cp:revision>
  <dcterms:created xsi:type="dcterms:W3CDTF">2011-02-08T10:23:16Z</dcterms:created>
  <dcterms:modified xsi:type="dcterms:W3CDTF">2015-02-19T21:38:28Z</dcterms:modified>
</cp:coreProperties>
</file>