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8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415" r:id="rId15"/>
    <p:sldId id="388" r:id="rId16"/>
    <p:sldId id="421" r:id="rId17"/>
    <p:sldId id="423" r:id="rId18"/>
    <p:sldId id="424" r:id="rId19"/>
    <p:sldId id="422" r:id="rId20"/>
    <p:sldId id="425" r:id="rId21"/>
    <p:sldId id="426" r:id="rId22"/>
    <p:sldId id="434" r:id="rId23"/>
    <p:sldId id="427" r:id="rId24"/>
    <p:sldId id="429" r:id="rId25"/>
    <p:sldId id="430" r:id="rId26"/>
    <p:sldId id="433" r:id="rId27"/>
    <p:sldId id="436" r:id="rId28"/>
    <p:sldId id="435" r:id="rId29"/>
    <p:sldId id="445" r:id="rId30"/>
    <p:sldId id="446" r:id="rId31"/>
    <p:sldId id="447" r:id="rId32"/>
    <p:sldId id="448" r:id="rId33"/>
    <p:sldId id="449" r:id="rId34"/>
    <p:sldId id="450" r:id="rId35"/>
    <p:sldId id="451" r:id="rId36"/>
    <p:sldId id="452" r:id="rId37"/>
    <p:sldId id="453" r:id="rId38"/>
    <p:sldId id="454" r:id="rId39"/>
    <p:sldId id="455" r:id="rId40"/>
    <p:sldId id="439" r:id="rId41"/>
    <p:sldId id="441" r:id="rId42"/>
    <p:sldId id="444" r:id="rId43"/>
    <p:sldId id="456" r:id="rId44"/>
    <p:sldId id="457" r:id="rId45"/>
    <p:sldId id="459" r:id="rId46"/>
    <p:sldId id="460" r:id="rId47"/>
    <p:sldId id="461" r:id="rId48"/>
    <p:sldId id="458" r:id="rId49"/>
    <p:sldId id="437" r:id="rId50"/>
    <p:sldId id="463" r:id="rId51"/>
    <p:sldId id="438" r:id="rId52"/>
    <p:sldId id="462" r:id="rId53"/>
    <p:sldId id="464" r:id="rId54"/>
    <p:sldId id="465" r:id="rId55"/>
    <p:sldId id="416" r:id="rId56"/>
    <p:sldId id="419" r:id="rId57"/>
    <p:sldId id="417" r:id="rId58"/>
    <p:sldId id="420" r:id="rId59"/>
    <p:sldId id="418" r:id="rId60"/>
    <p:sldId id="326" r:id="rId61"/>
    <p:sldId id="329" r:id="rId62"/>
    <p:sldId id="278" r:id="rId63"/>
    <p:sldId id="327" r:id="rId64"/>
    <p:sldId id="414" r:id="rId65"/>
    <p:sldId id="412" r:id="rId66"/>
    <p:sldId id="270" r:id="rId6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8" autoAdjust="0"/>
    <p:restoredTop sz="94660"/>
  </p:normalViewPr>
  <p:slideViewPr>
    <p:cSldViewPr>
      <p:cViewPr>
        <p:scale>
          <a:sx n="100" d="100"/>
          <a:sy n="100" d="100"/>
        </p:scale>
        <p:origin x="130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12.11.2014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0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Optimizing External Applications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External Evaluation Problem</a:t>
            </a:r>
            <a:endParaRPr lang="en-US" b="1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AT" dirty="0" smtClean="0"/>
          </a:p>
          <a:p>
            <a:r>
              <a:rPr lang="de-AT" dirty="0" smtClean="0"/>
              <a:t>Supply Chain Simulation (</a:t>
            </a:r>
            <a:r>
              <a:rPr lang="de-AT" dirty="0" err="1" smtClean="0"/>
              <a:t>AnyLogic</a:t>
            </a:r>
            <a:r>
              <a:rPr lang="de-AT" dirty="0" smtClean="0"/>
              <a:t>)</a:t>
            </a:r>
          </a:p>
          <a:p>
            <a:endParaRPr lang="de-AT" dirty="0" smtClean="0"/>
          </a:p>
          <a:p>
            <a:r>
              <a:rPr lang="de-AT" dirty="0" smtClean="0"/>
              <a:t>Taxi Simulation (</a:t>
            </a:r>
            <a:r>
              <a:rPr lang="de-AT" dirty="0" err="1" smtClean="0"/>
              <a:t>AnyLogic</a:t>
            </a:r>
            <a:r>
              <a:rPr lang="de-AT" dirty="0" smtClean="0"/>
              <a:t>)</a:t>
            </a:r>
          </a:p>
          <a:p>
            <a:endParaRPr lang="de-AT" dirty="0"/>
          </a:p>
          <a:p>
            <a:r>
              <a:rPr lang="de-AT" dirty="0" err="1" smtClean="0"/>
              <a:t>Race</a:t>
            </a:r>
            <a:r>
              <a:rPr lang="de-AT" dirty="0" smtClean="0"/>
              <a:t> Car Setup (TORCS)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(s, S) Order </a:t>
            </a:r>
            <a:r>
              <a:rPr lang="de-DE" dirty="0" err="1" smtClean="0"/>
              <a:t>Policy</a:t>
            </a:r>
            <a:endParaRPr lang="de-DE" dirty="0" smtClean="0"/>
          </a:p>
          <a:p>
            <a:pPr lvl="1"/>
            <a:r>
              <a:rPr lang="de-DE" dirty="0" smtClean="0"/>
              <a:t>3 Echelons </a:t>
            </a:r>
            <a:r>
              <a:rPr lang="de-DE" dirty="0" err="1" smtClean="0"/>
              <a:t>and</a:t>
            </a:r>
            <a:r>
              <a:rPr lang="de-DE" dirty="0" smtClean="0"/>
              <a:t> 2 Parameters per Echelon</a:t>
            </a:r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endParaRPr lang="de-DE" dirty="0" smtClean="0"/>
          </a:p>
          <a:p>
            <a:pPr lvl="1"/>
            <a:r>
              <a:rPr lang="de-DE" dirty="0" err="1" smtClean="0"/>
              <a:t>Maintain</a:t>
            </a:r>
            <a:r>
              <a:rPr lang="de-DE" dirty="0" smtClean="0"/>
              <a:t> a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Bound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time due </a:t>
            </a:r>
            <a:r>
              <a:rPr lang="de-DE" dirty="0" err="1" smtClean="0"/>
              <a:t>to</a:t>
            </a:r>
            <a:r>
              <a:rPr lang="de-DE" dirty="0" smtClean="0"/>
              <a:t> „out </a:t>
            </a:r>
            <a:r>
              <a:rPr lang="de-DE" dirty="0" err="1" smtClean="0"/>
              <a:t>of</a:t>
            </a:r>
            <a:r>
              <a:rPr lang="de-DE" dirty="0" smtClean="0"/>
              <a:t> stock“ </a:t>
            </a:r>
            <a:r>
              <a:rPr lang="de-DE" dirty="0" err="1" smtClean="0"/>
              <a:t>situations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helper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endParaRPr lang="de-DE" dirty="0" smtClean="0"/>
          </a:p>
          <a:p>
            <a:pPr lvl="1"/>
            <a:r>
              <a:rPr lang="de-DE" sz="1800" dirty="0">
                <a:hlinkClick r:id="rId2"/>
              </a:rPr>
              <a:t>http://</a:t>
            </a:r>
            <a:r>
              <a:rPr lang="de-DE" sz="1800" dirty="0" smtClean="0">
                <a:hlinkClick r:id="rId2"/>
              </a:rPr>
              <a:t>dev.heuristiclab.com/trac.fcgi/wiki/Documentation/Howto/OptimizeExternalApplications#no1</a:t>
            </a:r>
            <a:endParaRPr lang="de-DE" sz="1800" dirty="0"/>
          </a:p>
          <a:p>
            <a:r>
              <a:rPr lang="de-DE" dirty="0" smtClean="0"/>
              <a:t>Add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sample in </a:t>
            </a:r>
            <a:r>
              <a:rPr lang="de-DE" dirty="0" err="1" smtClean="0"/>
              <a:t>AnyLogic</a:t>
            </a:r>
            <a:endParaRPr lang="de-DE" dirty="0"/>
          </a:p>
          <a:p>
            <a:r>
              <a:rPr lang="de-DE" dirty="0" smtClean="0"/>
              <a:t>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type „Parameters Variation“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Andreas Beham</a:t>
            </a:r>
            <a:endParaRPr lang="en-US" sz="1600" dirty="0"/>
          </a:p>
          <a:p>
            <a:pPr lvl="1"/>
            <a:r>
              <a:rPr lang="en-US" sz="1400" dirty="0" smtClean="0"/>
              <a:t>Research Associate (since 2007)</a:t>
            </a:r>
          </a:p>
          <a:p>
            <a:pPr lvl="1"/>
            <a:r>
              <a:rPr lang="en-US" sz="1400" dirty="0" smtClean="0"/>
              <a:t>Team: Combinatorial and Simulation-based Optimization</a:t>
            </a:r>
            <a:endParaRPr lang="en-US" sz="1400" dirty="0" smtClean="0"/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 smtClean="0"/>
              <a:t>Member </a:t>
            </a:r>
            <a:r>
              <a:rPr lang="en-US" sz="1400" dirty="0"/>
              <a:t>of the HEAL research group</a:t>
            </a:r>
          </a:p>
          <a:p>
            <a:pPr lvl="1"/>
            <a:r>
              <a:rPr lang="en-US" sz="1400" dirty="0" smtClean="0"/>
              <a:t>Architect </a:t>
            </a:r>
            <a:r>
              <a:rPr lang="en-US" sz="1400" dirty="0"/>
              <a:t>of HeuristicLab</a:t>
            </a:r>
          </a:p>
          <a:p>
            <a:pPr lvl="1"/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heal.heuristiclab.com/team/beham</a:t>
            </a:r>
            <a:endParaRPr lang="en-US" sz="1400" dirty="0" smtClean="0"/>
          </a:p>
          <a:p>
            <a:pPr lvl="3"/>
            <a:endParaRPr lang="en-US" sz="1100" dirty="0"/>
          </a:p>
          <a:p>
            <a:r>
              <a:rPr lang="en-US" sz="1600" dirty="0" smtClean="0"/>
              <a:t>Michael Kommenda</a:t>
            </a:r>
            <a:endParaRPr lang="en-US" sz="1400" dirty="0" smtClean="0"/>
          </a:p>
          <a:p>
            <a:pPr lvl="1"/>
            <a:r>
              <a:rPr lang="en-US" sz="1400" dirty="0" smtClean="0"/>
              <a:t>Research Associate (since 2008)</a:t>
            </a:r>
          </a:p>
          <a:p>
            <a:pPr lvl="1"/>
            <a:r>
              <a:rPr lang="en-US" sz="1400" dirty="0" smtClean="0"/>
              <a:t>Team: System Identification and Data Analysis</a:t>
            </a:r>
            <a:endParaRPr lang="en-US" sz="1400" dirty="0" smtClean="0"/>
          </a:p>
          <a:p>
            <a:pPr lvl="1"/>
            <a:r>
              <a:rPr lang="en-US" sz="1400" dirty="0"/>
              <a:t>Graduate of University of Applied Sciences Upper Austria</a:t>
            </a:r>
            <a:endParaRPr lang="en-US" sz="1400" dirty="0" smtClean="0"/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heal.heuristiclab.com/team/kommenda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Add </a:t>
            </a:r>
            <a:r>
              <a:rPr lang="de-DE" dirty="0" err="1" smtClean="0"/>
              <a:t>one</a:t>
            </a:r>
            <a:r>
              <a:rPr lang="de-DE" dirty="0" smtClean="0"/>
              <a:t> variable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collecting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relevant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multiple </a:t>
            </a:r>
            <a:r>
              <a:rPr lang="de-DE" dirty="0" err="1" smtClean="0"/>
              <a:t>replications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Select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Freeform</a:t>
            </a:r>
            <a:r>
              <a:rPr lang="de-DE" dirty="0" smtClean="0"/>
              <a:t>, </a:t>
            </a:r>
            <a:r>
              <a:rPr lang="de-DE" dirty="0" err="1" smtClean="0"/>
              <a:t>use</a:t>
            </a:r>
            <a:r>
              <a:rPr lang="de-DE" dirty="0" smtClean="0"/>
              <a:t>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variable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assigned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Optional: </a:t>
            </a:r>
            <a:r>
              <a:rPr lang="de-DE" dirty="0" err="1" smtClean="0"/>
              <a:t>remember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endParaRPr lang="de-DE" dirty="0" smtClean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box „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“</a:t>
            </a:r>
          </a:p>
          <a:p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fixed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 </a:t>
            </a:r>
            <a:r>
              <a:rPr lang="de-DE" dirty="0" err="1" smtClean="0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do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</a:t>
            </a:r>
            <a:r>
              <a:rPr lang="de-DE" dirty="0" err="1" smtClean="0"/>
              <a:t>AnyLogic</a:t>
            </a:r>
            <a:r>
              <a:rPr lang="de-DE" dirty="0" smtClean="0"/>
              <a:t>?</a:t>
            </a:r>
          </a:p>
          <a:p>
            <a:r>
              <a:rPr lang="de-DE" dirty="0" smtClean="0"/>
              <a:t>In an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 </a:t>
            </a:r>
            <a:r>
              <a:rPr lang="de-DE" dirty="0" err="1" smtClean="0"/>
              <a:t>iterations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iteration</a:t>
            </a:r>
            <a:r>
              <a:rPr lang="de-DE" dirty="0" smtClean="0"/>
              <a:t> R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N = „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“ on </a:t>
            </a:r>
            <a:r>
              <a:rPr lang="de-DE" dirty="0" err="1" smtClean="0"/>
              <a:t>the</a:t>
            </a:r>
            <a:r>
              <a:rPr lang="de-DE" dirty="0" smtClean="0"/>
              <a:t> General </a:t>
            </a:r>
            <a:r>
              <a:rPr lang="de-DE" dirty="0" err="1" smtClean="0"/>
              <a:t>tab</a:t>
            </a:r>
            <a:endParaRPr lang="de-DE" dirty="0" smtClean="0"/>
          </a:p>
          <a:p>
            <a:r>
              <a:rPr lang="de-DE" dirty="0" smtClean="0"/>
              <a:t>R = „</a:t>
            </a:r>
            <a:r>
              <a:rPr lang="de-DE" dirty="0" err="1" smtClean="0"/>
              <a:t>Replications</a:t>
            </a:r>
            <a:r>
              <a:rPr lang="de-DE" dirty="0" smtClean="0"/>
              <a:t> per </a:t>
            </a:r>
            <a:r>
              <a:rPr lang="de-DE" dirty="0" err="1" smtClean="0"/>
              <a:t>iteration</a:t>
            </a:r>
            <a:r>
              <a:rPr lang="de-DE" dirty="0" smtClean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Initialize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communication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Receive</a:t>
            </a:r>
            <a:r>
              <a:rPr lang="de-DE" sz="2000" dirty="0" smtClean="0"/>
              <a:t>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HeuristicLab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Collect</a:t>
            </a:r>
            <a:r>
              <a:rPr lang="de-DE" sz="2000" dirty="0" smtClean="0"/>
              <a:t> </a:t>
            </a:r>
            <a:r>
              <a:rPr lang="de-DE" sz="2000" dirty="0" err="1" smtClean="0"/>
              <a:t>statistics</a:t>
            </a:r>
            <a:r>
              <a:rPr lang="de-DE" sz="2000" dirty="0" smtClean="0"/>
              <a:t> after </a:t>
            </a:r>
            <a:r>
              <a:rPr lang="de-DE" sz="2000" dirty="0" err="1" smtClean="0"/>
              <a:t>each</a:t>
            </a:r>
            <a:r>
              <a:rPr lang="de-DE" sz="2000" dirty="0" smtClean="0"/>
              <a:t> </a:t>
            </a:r>
            <a:r>
              <a:rPr lang="de-DE" sz="2000" dirty="0" err="1" smtClean="0"/>
              <a:t>run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Send back </a:t>
            </a:r>
            <a:r>
              <a:rPr lang="de-DE" sz="2000" dirty="0" err="1" smtClean="0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averaged</a:t>
            </a:r>
            <a:r>
              <a:rPr lang="de-DE" sz="2000" dirty="0" smtClean="0"/>
              <a:t>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continue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step</a:t>
            </a:r>
            <a:r>
              <a:rPr lang="de-DE" sz="2000" dirty="0" smtClean="0"/>
              <a:t> 2</a:t>
            </a:r>
            <a:endParaRPr lang="de-DE" sz="2000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Imports </a:t>
            </a:r>
            <a:r>
              <a:rPr lang="de-DE" dirty="0" err="1" smtClean="0"/>
              <a:t>section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sz="1800" dirty="0" smtClean="0"/>
          </a:p>
          <a:p>
            <a:r>
              <a:rPr lang="de-DE" dirty="0" smtClean="0"/>
              <a:t>Additional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Initial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After </a:t>
            </a:r>
            <a:r>
              <a:rPr lang="de-DE" dirty="0" err="1" smtClean="0"/>
              <a:t>iteration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 smtClean="0"/>
              <a:t>Cache</a:t>
            </a:r>
            <a:r>
              <a:rPr lang="de-DE" dirty="0" smtClean="0"/>
              <a:t>: optional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in </a:t>
            </a:r>
            <a:r>
              <a:rPr lang="de-DE" dirty="0" err="1" smtClean="0"/>
              <a:t>conjunction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cached</a:t>
            </a:r>
            <a:r>
              <a:rPr lang="de-DE" dirty="0" smtClean="0"/>
              <a:t> </a:t>
            </a:r>
            <a:r>
              <a:rPr lang="de-DE" dirty="0" err="1" smtClean="0"/>
              <a:t>evaluator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Clients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Evaluator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Maximization</a:t>
            </a:r>
            <a:r>
              <a:rPr lang="de-DE" dirty="0" smtClean="0"/>
              <a:t>: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minimized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maximized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Operators</a:t>
            </a:r>
            <a:r>
              <a:rPr lang="de-DE" dirty="0" smtClean="0"/>
              <a:t>: The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manipulation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SolutionCreator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construct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initial </a:t>
            </a:r>
            <a:r>
              <a:rPr lang="de-DE" dirty="0" err="1" smtClean="0"/>
              <a:t>solutions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1" name="Inhaltsplatzhalter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0" y="1600200"/>
            <a:ext cx="3238500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SolutionCreator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choose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creator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232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6553200" y="2547257"/>
            <a:ext cx="286139" cy="26104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</a:t>
            </a:r>
            <a:r>
              <a:rPr lang="en-US" b="1" dirty="0" smtClean="0"/>
              <a:t>External Evaluation Problem</a:t>
            </a:r>
            <a:endParaRPr lang="en-US" b="1" dirty="0" smtClean="0"/>
          </a:p>
          <a:p>
            <a:r>
              <a:rPr lang="en-US" b="1" dirty="0" smtClean="0"/>
              <a:t>Demonstration Part II: </a:t>
            </a:r>
            <a:r>
              <a:rPr lang="en-US" b="1" dirty="0" smtClean="0"/>
              <a:t>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UniformRandomIntegerVectorCreator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48125" cy="4295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57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 </a:t>
            </a:r>
            <a:r>
              <a:rPr lang="de-DE" dirty="0" err="1" smtClean="0"/>
              <a:t>hidden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This </a:t>
            </a:r>
            <a:r>
              <a:rPr lang="de-DE" dirty="0" err="1" smtClean="0"/>
              <a:t>creator</a:t>
            </a:r>
            <a:r>
              <a:rPr lang="de-DE" dirty="0" smtClean="0"/>
              <a:t> </a:t>
            </a:r>
            <a:r>
              <a:rPr lang="de-DE" dirty="0" err="1" smtClean="0"/>
              <a:t>exposes</a:t>
            </a:r>
            <a:r>
              <a:rPr lang="de-DE" dirty="0" smtClean="0"/>
              <a:t>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endParaRPr lang="de-DE" dirty="0" smtClean="0"/>
          </a:p>
          <a:p>
            <a:pPr lvl="1"/>
            <a:r>
              <a:rPr lang="de-DE" dirty="0" err="1" smtClean="0"/>
              <a:t>Bounds</a:t>
            </a:r>
            <a:r>
              <a:rPr lang="de-DE" dirty="0" smtClean="0"/>
              <a:t>: An </a:t>
            </a:r>
            <a:r>
              <a:rPr lang="de-DE" dirty="0" err="1" smtClean="0"/>
              <a:t>IntMatrix</a:t>
            </a:r>
            <a:endParaRPr lang="de-DE" dirty="0" smtClean="0"/>
          </a:p>
          <a:p>
            <a:pPr lvl="1"/>
            <a:r>
              <a:rPr lang="de-DE" dirty="0" err="1" smtClean="0"/>
              <a:t>Length</a:t>
            </a:r>
            <a:r>
              <a:rPr lang="de-DE" dirty="0" smtClean="0"/>
              <a:t>: An </a:t>
            </a:r>
            <a:r>
              <a:rPr lang="de-DE" dirty="0" err="1" smtClean="0"/>
              <a:t>IntValue</a:t>
            </a:r>
            <a:endParaRPr lang="de-DE" dirty="0" smtClean="0"/>
          </a:p>
          <a:p>
            <a:pPr lvl="1"/>
            <a:r>
              <a:rPr lang="de-DE" dirty="0" err="1" smtClean="0"/>
              <a:t>IntegerVector</a:t>
            </a:r>
            <a:r>
              <a:rPr lang="de-DE" dirty="0" smtClean="0"/>
              <a:t>: A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denotes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3446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6084168" y="2164702"/>
            <a:ext cx="469032" cy="32411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388284" y="200944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Abgerundetes Rechteck 7"/>
          <p:cNvSpPr/>
          <p:nvPr/>
        </p:nvSpPr>
        <p:spPr>
          <a:xfrm>
            <a:off x="4731229" y="2491273"/>
            <a:ext cx="2322714" cy="267788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895286" y="500266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4" name="Abgerundetes Rechteck 7"/>
          <p:cNvSpPr/>
          <p:nvPr/>
        </p:nvSpPr>
        <p:spPr>
          <a:xfrm>
            <a:off x="7136970" y="2612609"/>
            <a:ext cx="1504427" cy="69509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8488211" y="3149044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20058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</a:t>
            </a:r>
            <a:r>
              <a:rPr lang="de-DE" dirty="0" err="1" smtClean="0"/>
              <a:t>those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 smtClean="0"/>
          </a:p>
          <a:p>
            <a:pPr lvl="1"/>
            <a:r>
              <a:rPr lang="de-DE" dirty="0" smtClean="0"/>
              <a:t>Other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also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150" y="1615413"/>
            <a:ext cx="2552700" cy="2076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38142" y="1729091"/>
            <a:ext cx="469032" cy="32411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5185742" y="157383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38229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182" y="1600200"/>
            <a:ext cx="33385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pPr lvl="1"/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kind</a:t>
            </a:r>
            <a:r>
              <a:rPr lang="de-DE" dirty="0" smtClean="0"/>
              <a:t> (</a:t>
            </a:r>
            <a:r>
              <a:rPr lang="de-DE" dirty="0" err="1" smtClean="0"/>
              <a:t>ValueParameter</a:t>
            </a:r>
            <a:r>
              <a:rPr lang="de-DE" dirty="0" smtClean="0"/>
              <a:t>, </a:t>
            </a:r>
            <a:r>
              <a:rPr lang="de-DE" dirty="0" err="1" smtClean="0"/>
              <a:t>LookupParameter</a:t>
            </a:r>
            <a:r>
              <a:rPr lang="de-DE" dirty="0" smtClean="0"/>
              <a:t>, etc.)</a:t>
            </a:r>
          </a:p>
          <a:p>
            <a:pPr lvl="1"/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type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(e.g. </a:t>
            </a:r>
            <a:r>
              <a:rPr lang="de-DE" dirty="0" err="1" smtClean="0"/>
              <a:t>IntMatrix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Choose</a:t>
            </a:r>
            <a:r>
              <a:rPr lang="de-DE" dirty="0" smtClean="0"/>
              <a:t> a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optionally</a:t>
            </a:r>
            <a:r>
              <a:rPr lang="de-DE" dirty="0" smtClean="0"/>
              <a:t> a </a:t>
            </a:r>
            <a:r>
              <a:rPr lang="de-DE" dirty="0" err="1" smtClean="0"/>
              <a:t>description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10" name="Abgerundetes Rechteck 7"/>
          <p:cNvSpPr/>
          <p:nvPr/>
        </p:nvSpPr>
        <p:spPr>
          <a:xfrm>
            <a:off x="5450110" y="3480318"/>
            <a:ext cx="1249270" cy="20574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534464" y="332518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Abgerundetes Rechteck 7"/>
          <p:cNvSpPr/>
          <p:nvPr/>
        </p:nvSpPr>
        <p:spPr>
          <a:xfrm>
            <a:off x="5220072" y="3916247"/>
            <a:ext cx="736211" cy="23283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791367" y="3976469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4" name="Abgerundetes Rechteck 7"/>
          <p:cNvSpPr/>
          <p:nvPr/>
        </p:nvSpPr>
        <p:spPr>
          <a:xfrm>
            <a:off x="7668344" y="3881535"/>
            <a:ext cx="482537" cy="30790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7503428" y="3732224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  <p:sp>
        <p:nvSpPr>
          <p:cNvPr id="16" name="Abgerundetes Rechteck 7"/>
          <p:cNvSpPr/>
          <p:nvPr/>
        </p:nvSpPr>
        <p:spPr>
          <a:xfrm>
            <a:off x="5038530" y="4677502"/>
            <a:ext cx="3205877" cy="9837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8079491" y="4504068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4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40045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choosing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type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search</a:t>
            </a:r>
            <a:r>
              <a:rPr lang="de-DE" dirty="0" smtClean="0"/>
              <a:t> box </a:t>
            </a:r>
            <a:r>
              <a:rPr lang="de-DE" dirty="0" err="1" smtClean="0"/>
              <a:t>to</a:t>
            </a:r>
            <a:r>
              <a:rPr lang="de-DE" dirty="0" smtClean="0"/>
              <a:t> find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type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75" y="1592289"/>
            <a:ext cx="2762250" cy="3295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80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Set </a:t>
            </a:r>
            <a:r>
              <a:rPr lang="de-DE" dirty="0" err="1" smtClean="0"/>
              <a:t>Rows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1, </a:t>
            </a:r>
            <a:r>
              <a:rPr lang="de-DE" dirty="0" err="1" smtClean="0"/>
              <a:t>set</a:t>
            </a:r>
            <a:r>
              <a:rPr lang="de-DE" dirty="0" smtClean="0"/>
              <a:t> Columns </a:t>
            </a:r>
            <a:r>
              <a:rPr lang="de-DE" dirty="0" err="1" smtClean="0"/>
              <a:t>to</a:t>
            </a:r>
            <a:r>
              <a:rPr lang="de-DE" dirty="0" smtClean="0"/>
              <a:t> 2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insert</a:t>
            </a:r>
            <a:r>
              <a:rPr lang="de-DE" dirty="0" smtClean="0"/>
              <a:t> 0 </a:t>
            </a:r>
            <a:r>
              <a:rPr lang="de-DE" dirty="0" err="1" smtClean="0"/>
              <a:t>and</a:t>
            </a:r>
            <a:r>
              <a:rPr lang="de-DE" dirty="0" smtClean="0"/>
              <a:t> 200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DE" dirty="0" smtClean="0"/>
          </a:p>
          <a:p>
            <a:r>
              <a:rPr lang="de-DE" dirty="0" smtClean="0"/>
              <a:t>This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bound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dimension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rows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dimensions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t="1091"/>
          <a:stretch/>
        </p:blipFill>
        <p:spPr>
          <a:xfrm>
            <a:off x="4648200" y="1600200"/>
            <a:ext cx="4033888" cy="2592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00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 </a:t>
            </a:r>
            <a:r>
              <a:rPr lang="de-DE" dirty="0" err="1" smtClean="0"/>
              <a:t>ValueParameter</a:t>
            </a:r>
            <a:r>
              <a:rPr lang="de-DE" dirty="0" smtClean="0"/>
              <a:t>&lt;T&gt; </a:t>
            </a:r>
            <a:r>
              <a:rPr lang="de-DE" dirty="0" err="1" smtClean="0"/>
              <a:t>of</a:t>
            </a:r>
            <a:r>
              <a:rPr lang="de-DE" dirty="0" smtClean="0"/>
              <a:t> type </a:t>
            </a:r>
            <a:r>
              <a:rPr lang="de-DE" dirty="0" err="1" smtClean="0"/>
              <a:t>IntValue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214" y="1600200"/>
            <a:ext cx="33385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9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7969"/>
            <a:ext cx="4038600" cy="3171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3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evaluator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endParaRPr lang="de-DE" dirty="0" smtClean="0"/>
          </a:p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CachedExternalEvaluationValuesCollector</a:t>
            </a:r>
            <a:endParaRPr lang="de-DE" i="1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230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6763274" y="2612571"/>
            <a:ext cx="290669" cy="27991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862" y="1939422"/>
            <a:ext cx="3343275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460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Collected</a:t>
            </a:r>
            <a:r>
              <a:rPr lang="de-DE" dirty="0" smtClean="0"/>
              <a:t> Values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a </a:t>
            </a:r>
            <a:r>
              <a:rPr lang="de-DE" dirty="0" err="1" smtClean="0"/>
              <a:t>LookupParameter</a:t>
            </a:r>
            <a:r>
              <a:rPr lang="de-DE" dirty="0" smtClean="0"/>
              <a:t>&lt;T&gt; </a:t>
            </a:r>
            <a:r>
              <a:rPr lang="de-DE" dirty="0" err="1" smtClean="0"/>
              <a:t>with</a:t>
            </a:r>
            <a:r>
              <a:rPr lang="de-DE" dirty="0" smtClean="0"/>
              <a:t> T </a:t>
            </a:r>
            <a:r>
              <a:rPr lang="de-DE" dirty="0" err="1" smtClean="0"/>
              <a:t>being</a:t>
            </a:r>
            <a:r>
              <a:rPr lang="de-DE" dirty="0" smtClean="0"/>
              <a:t> an </a:t>
            </a:r>
            <a:r>
              <a:rPr lang="de-DE" dirty="0" err="1" smtClean="0"/>
              <a:t>IntegerVector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„</a:t>
            </a:r>
            <a:r>
              <a:rPr lang="de-DE" dirty="0" err="1" smtClean="0"/>
              <a:t>IntegerVector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evaluator</a:t>
            </a:r>
            <a:r>
              <a:rPr lang="de-DE" dirty="0" smtClean="0"/>
              <a:t> will </a:t>
            </a:r>
            <a:r>
              <a:rPr lang="de-DE" dirty="0" err="1" smtClean="0"/>
              <a:t>look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769" y="1600199"/>
            <a:ext cx="383146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856179" y="2302051"/>
            <a:ext cx="275658" cy="273198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177898" y="2864498"/>
            <a:ext cx="1249270" cy="20574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7262252" y="270936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Abgerundetes Rechteck 7"/>
          <p:cNvSpPr/>
          <p:nvPr/>
        </p:nvSpPr>
        <p:spPr>
          <a:xfrm>
            <a:off x="5966521" y="3645659"/>
            <a:ext cx="981743" cy="23283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796016" y="369343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4" name="Abgerundetes Rechteck 7"/>
          <p:cNvSpPr/>
          <p:nvPr/>
        </p:nvSpPr>
        <p:spPr>
          <a:xfrm>
            <a:off x="7770981" y="3610948"/>
            <a:ext cx="482537" cy="30790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7606065" y="3461637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  <p:sp>
        <p:nvSpPr>
          <p:cNvPr id="16" name="Abgerundetes Rechteck 7"/>
          <p:cNvSpPr/>
          <p:nvPr/>
        </p:nvSpPr>
        <p:spPr>
          <a:xfrm>
            <a:off x="5747656" y="4506686"/>
            <a:ext cx="2575249" cy="9890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8164247" y="4348028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4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4739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externa</a:t>
            </a:r>
            <a:r>
              <a:rPr lang="en-US" dirty="0" smtClean="0"/>
              <a:t>l applications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MATLAB and </a:t>
            </a:r>
            <a:r>
              <a:rPr lang="en-US" dirty="0" err="1" smtClean="0"/>
              <a:t>Scilab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custom problem definitions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Cache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a </a:t>
            </a:r>
            <a:r>
              <a:rPr lang="de-DE" dirty="0" err="1" smtClean="0"/>
              <a:t>value</a:t>
            </a:r>
            <a:endParaRPr lang="de-DE" dirty="0" smtClean="0"/>
          </a:p>
          <a:p>
            <a:pPr lvl="1"/>
            <a:r>
              <a:rPr lang="de-DE" dirty="0" smtClean="0"/>
              <a:t>A </a:t>
            </a:r>
            <a:r>
              <a:rPr lang="de-DE" dirty="0" err="1" smtClean="0"/>
              <a:t>dialog</a:t>
            </a:r>
            <a:r>
              <a:rPr lang="de-DE" dirty="0" smtClean="0"/>
              <a:t> will </a:t>
            </a:r>
            <a:r>
              <a:rPr lang="de-DE" dirty="0" err="1" smtClean="0"/>
              <a:t>pop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EvaluationCache</a:t>
            </a:r>
            <a:endParaRPr lang="de-DE" dirty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015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6709725" y="2249084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288799" y="328498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682479" y="1844824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284365" y="168616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979298" y="209042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5" name="Ellipse 14"/>
          <p:cNvSpPr/>
          <p:nvPr/>
        </p:nvSpPr>
        <p:spPr>
          <a:xfrm>
            <a:off x="7248594" y="312057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1500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endParaRPr lang="de-DE" dirty="0"/>
          </a:p>
          <a:p>
            <a:r>
              <a:rPr lang="de-DE" dirty="0" err="1" smtClean="0"/>
              <a:t>PersistentCache</a:t>
            </a:r>
            <a:r>
              <a:rPr lang="de-DE" dirty="0" smtClean="0"/>
              <a:t>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492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Let‘s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manipulate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Operators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+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3379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6569766" y="2957803"/>
            <a:ext cx="428193" cy="242597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4718719" y="2696783"/>
            <a:ext cx="130885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5861142" y="253812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Ellipse 11"/>
          <p:cNvSpPr/>
          <p:nvPr/>
        </p:nvSpPr>
        <p:spPr>
          <a:xfrm>
            <a:off x="6411107" y="30417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4808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Valid </a:t>
            </a:r>
            <a:r>
              <a:rPr lang="de-DE" sz="2400" dirty="0" err="1" smtClean="0"/>
              <a:t>operators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those</a:t>
            </a:r>
            <a:r>
              <a:rPr lang="de-DE" sz="2400" dirty="0" smtClean="0"/>
              <a:t> </a:t>
            </a:r>
            <a:r>
              <a:rPr lang="de-DE" sz="2400" dirty="0" err="1" smtClean="0"/>
              <a:t>inside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plugin</a:t>
            </a:r>
            <a:r>
              <a:rPr lang="de-DE" sz="2400" dirty="0" smtClean="0"/>
              <a:t> </a:t>
            </a:r>
            <a:r>
              <a:rPr lang="de-DE" sz="2400" i="1" dirty="0" err="1" smtClean="0"/>
              <a:t>HeuristicLab.Encodings.IntegerVectorEncoding</a:t>
            </a:r>
            <a:endParaRPr lang="de-DE" sz="2400" i="1" dirty="0" smtClean="0"/>
          </a:p>
          <a:p>
            <a:r>
              <a:rPr lang="de-DE" sz="2400" dirty="0" smtClean="0"/>
              <a:t>Create a </a:t>
            </a:r>
            <a:r>
              <a:rPr lang="de-DE" sz="2400" i="1" dirty="0" err="1" smtClean="0"/>
              <a:t>RoundedBlendAlphaBetaCrossover</a:t>
            </a:r>
            <a:endParaRPr lang="de-DE" sz="2400" i="1" dirty="0" smtClean="0"/>
          </a:p>
          <a:p>
            <a:r>
              <a:rPr lang="de-DE" sz="2400" dirty="0" err="1" smtClean="0"/>
              <a:t>Then</a:t>
            </a:r>
            <a:r>
              <a:rPr lang="de-DE" sz="2400" dirty="0" smtClean="0"/>
              <a:t> </a:t>
            </a:r>
            <a:r>
              <a:rPr lang="de-DE" sz="2400" dirty="0" err="1" smtClean="0"/>
              <a:t>add</a:t>
            </a:r>
            <a:r>
              <a:rPr lang="de-DE" sz="2400" dirty="0" smtClean="0"/>
              <a:t> a </a:t>
            </a:r>
            <a:r>
              <a:rPr lang="de-DE" sz="2400" i="1" dirty="0" err="1" smtClean="0"/>
              <a:t>UniformSomePositionsManipulator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list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operators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486" y="1600200"/>
            <a:ext cx="3400028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Gerade Verbindung mit Pfeil 9"/>
          <p:cNvCxnSpPr/>
          <p:nvPr/>
        </p:nvCxnSpPr>
        <p:spPr>
          <a:xfrm>
            <a:off x="5220072" y="3140968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5220072" y="4680519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39561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hidden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names</a:t>
            </a:r>
            <a:r>
              <a:rPr lang="de-DE" dirty="0" smtClean="0"/>
              <a:t> must </a:t>
            </a:r>
            <a:r>
              <a:rPr lang="de-DE" dirty="0" err="1" smtClean="0"/>
              <a:t>match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endParaRPr lang="de-DE" dirty="0" smtClean="0"/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names</a:t>
            </a:r>
            <a:r>
              <a:rPr lang="de-DE" dirty="0" smtClean="0"/>
              <a:t> do not </a:t>
            </a:r>
            <a:r>
              <a:rPr lang="de-DE" dirty="0" err="1" smtClean="0"/>
              <a:t>match</a:t>
            </a:r>
            <a:r>
              <a:rPr lang="de-DE" dirty="0" smtClean="0"/>
              <a:t>, </a:t>
            </a:r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ActualName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1"/>
            <a:ext cx="4038600" cy="3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Gerade Verbindung mit Pfeil 8"/>
          <p:cNvCxnSpPr/>
          <p:nvPr/>
        </p:nvCxnSpPr>
        <p:spPr>
          <a:xfrm>
            <a:off x="6069158" y="3896748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Textfeld 9"/>
          <p:cNvSpPr txBox="1"/>
          <p:nvPr/>
        </p:nvSpPr>
        <p:spPr>
          <a:xfrm>
            <a:off x="4639279" y="3573582"/>
            <a:ext cx="1429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dirty="0" err="1" smtClean="0">
                <a:solidFill>
                  <a:srgbClr val="FF0000"/>
                </a:solidFill>
              </a:rPr>
              <a:t>Provided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by</a:t>
            </a:r>
            <a:endParaRPr lang="de-DE" dirty="0">
              <a:solidFill>
                <a:srgbClr val="FF0000"/>
              </a:solidFill>
            </a:endParaRPr>
          </a:p>
          <a:p>
            <a:pPr algn="r"/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Evaluator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Client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EvaluationServiceClient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Channel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7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EvaluationTCPChannel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a TCP/IP </a:t>
            </a:r>
            <a:r>
              <a:rPr lang="de-DE" dirty="0" err="1" smtClean="0"/>
              <a:t>connection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089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Enter </a:t>
            </a:r>
            <a:r>
              <a:rPr lang="de-DE" dirty="0" err="1" smtClean="0"/>
              <a:t>the</a:t>
            </a:r>
            <a:r>
              <a:rPr lang="de-DE" dirty="0" smtClean="0"/>
              <a:t> IP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on, </a:t>
            </a:r>
            <a:r>
              <a:rPr lang="de-DE" dirty="0" err="1" smtClean="0"/>
              <a:t>use</a:t>
            </a:r>
            <a:r>
              <a:rPr lang="de-DE" dirty="0" smtClean="0"/>
              <a:t> 127.0.0.1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machine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listen on </a:t>
            </a:r>
            <a:r>
              <a:rPr lang="de-DE" dirty="0" err="1" smtClean="0"/>
              <a:t>port</a:t>
            </a:r>
            <a:r>
              <a:rPr lang="de-DE" dirty="0" smtClean="0"/>
              <a:t> 2112 so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Port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94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save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59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3.3.10 "Vancouver" released on July 10th, 2014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AnyLogic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arrow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green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at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will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„New Item“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Genetic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Open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smtClean="0"/>
              <a:t>Click Open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Mutator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manipulator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</a:t>
            </a:r>
            <a:r>
              <a:rPr lang="en-US" b="1" dirty="0" smtClean="0"/>
              <a:t>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 smtClean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</a:t>
            </a:r>
            <a:r>
              <a:rPr lang="de-DE" dirty="0" smtClean="0"/>
              <a:t>II: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Parameter </a:t>
            </a:r>
            <a:r>
              <a:rPr lang="de-DE" dirty="0" err="1" smtClean="0"/>
              <a:t>Optimization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Parameter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Scilab</a:t>
            </a:r>
            <a:r>
              <a:rPr lang="de-AT" dirty="0" smtClean="0"/>
              <a:t>)</a:t>
            </a:r>
          </a:p>
          <a:p>
            <a:endParaRPr lang="de-AT" dirty="0"/>
          </a:p>
          <a:p>
            <a:r>
              <a:rPr lang="de-AT" dirty="0" smtClean="0"/>
              <a:t>Differential </a:t>
            </a:r>
            <a:r>
              <a:rPr lang="de-AT" dirty="0" err="1" smtClean="0"/>
              <a:t>Equation</a:t>
            </a:r>
            <a:r>
              <a:rPr lang="de-AT" dirty="0" smtClean="0"/>
              <a:t> Systems (</a:t>
            </a:r>
            <a:r>
              <a:rPr lang="de-AT" dirty="0" err="1" smtClean="0"/>
              <a:t>Scilab</a:t>
            </a:r>
            <a:r>
              <a:rPr lang="de-AT" dirty="0" smtClean="0"/>
              <a:t>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919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External Evaluation Problem</a:t>
            </a:r>
            <a:endParaRPr lang="en-US" b="1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/>
              <a:t>Demonstration Part II: </a:t>
            </a:r>
            <a:r>
              <a:rPr lang="en-US" b="1" dirty="0" smtClean="0"/>
              <a:t>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</a:t>
            </a:r>
            <a:r>
              <a:rPr lang="de-DE" dirty="0" smtClean="0"/>
              <a:t>III: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r>
              <a:rPr lang="de-AT" dirty="0" smtClean="0"/>
              <a:t> (HL)</a:t>
            </a:r>
            <a:endParaRPr lang="de-AT" dirty="0"/>
          </a:p>
          <a:p>
            <a:endParaRPr lang="de-AT" dirty="0" smtClean="0"/>
          </a:p>
          <a:p>
            <a:r>
              <a:rPr lang="de-AT" dirty="0" smtClean="0"/>
              <a:t>Permutation </a:t>
            </a:r>
            <a:r>
              <a:rPr lang="de-AT" dirty="0" err="1" smtClean="0"/>
              <a:t>Flowshop</a:t>
            </a:r>
            <a:r>
              <a:rPr lang="de-AT" dirty="0" smtClean="0"/>
              <a:t> (Sim#)</a:t>
            </a:r>
          </a:p>
          <a:p>
            <a:endParaRPr lang="de-AT" dirty="0" smtClean="0"/>
          </a:p>
          <a:p>
            <a:r>
              <a:rPr lang="de-AT" dirty="0" smtClean="0"/>
              <a:t>Beer Game Simulation (Sim#)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External Evaluation Problem</a:t>
            </a:r>
            <a:endParaRPr lang="en-US" b="1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3.3.10 "Vancouver"</a:t>
            </a:r>
          </a:p>
          <a:p>
            <a:pPr lvl="2"/>
            <a:r>
              <a:rPr lang="en-US" dirty="0" smtClean="0"/>
              <a:t>released on July 10th, 2014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smtClean="0"/>
              <a:t>HeuristicLab 3.3.10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http://svn.heuristiclab.com/svn/core/tags/3.3.10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142 plugins in HeuristicLab 3.3.10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2833</Words>
  <Application>Microsoft Office PowerPoint</Application>
  <PresentationFormat>Bildschirmpräsentation (4:3)</PresentationFormat>
  <Paragraphs>820</Paragraphs>
  <Slides>66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66</vt:i4>
      </vt:variant>
    </vt:vector>
  </HeadingPairs>
  <TitlesOfParts>
    <vt:vector size="70" baseType="lpstr">
      <vt:lpstr>Arial</vt:lpstr>
      <vt:lpstr>Calibri</vt:lpstr>
      <vt:lpstr>Consolas</vt:lpstr>
      <vt:lpstr>Larissa-Design</vt:lpstr>
      <vt:lpstr>Optimizing External Applications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Agenda</vt:lpstr>
      <vt:lpstr>Demonstration Part III: Programmable Problem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  <vt:lpstr>HeuristicLab Optimizer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Beham Andreas</cp:lastModifiedBy>
  <cp:revision>231</cp:revision>
  <dcterms:created xsi:type="dcterms:W3CDTF">2011-02-08T10:23:16Z</dcterms:created>
  <dcterms:modified xsi:type="dcterms:W3CDTF">2014-11-13T16:14:37Z</dcterms:modified>
</cp:coreProperties>
</file>