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0" r:id="rId5"/>
    <p:sldId id="261" r:id="rId6"/>
    <p:sldId id="262" r:id="rId7"/>
    <p:sldId id="263" r:id="rId8"/>
    <p:sldId id="264" r:id="rId9"/>
    <p:sldId id="265" r:id="rId10"/>
    <p:sldId id="267" r:id="rId11"/>
    <p:sldId id="268" r:id="rId12"/>
    <p:sldId id="266" r:id="rId13"/>
    <p:sldId id="269" r:id="rId14"/>
    <p:sldId id="271" r:id="rId15"/>
    <p:sldId id="270" r:id="rId16"/>
    <p:sldId id="272" r:id="rId17"/>
    <p:sldId id="273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  <a:srgbClr val="333333"/>
    <a:srgbClr val="63626A"/>
    <a:srgbClr val="D76FD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994" y="-8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ngle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 sz="1000">
              <a:solidFill>
                <a:schemeClr val="tx2">
                  <a:shade val="50000"/>
                </a:scheme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ctr" eaLnBrk="1" latinLnBrk="0" hangingPunct="1"/>
            <a:endParaRPr kumimoji="0" lang="en-US" sz="1000">
              <a:solidFill>
                <a:schemeClr val="tx2">
                  <a:shade val="50000"/>
                </a:scheme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 sz="1000">
              <a:solidFill>
                <a:schemeClr val="tx2">
                  <a:shade val="50000"/>
                </a:schemeClr>
              </a:solidFill>
            </a:endParaRPr>
          </a:p>
        </p:txBody>
      </p:sp>
      <p:sp>
        <p:nvSpPr>
          <p:cNvPr id="7" name="Picture Placeholder 6"/>
          <p:cNvSpPr>
            <a:spLocks noGrp="1"/>
          </p:cNvSpPr>
          <p:nvPr>
            <p:ph type="pic" sz="quarter" idx="13"/>
          </p:nvPr>
        </p:nvSpPr>
        <p:spPr>
          <a:xfrm>
            <a:off x="214283" y="214290"/>
            <a:ext cx="8643968" cy="6143648"/>
          </a:xfrm>
        </p:spPr>
        <p:txBody>
          <a:bodyPr/>
          <a:lstStyle/>
          <a:p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E637BB6B-EE1B-48FB-8575-0D55C373DE88}" type="datetimeFigureOut">
              <a:rPr lang="en-US" smtClean="0"/>
              <a:pPr/>
              <a:t>5/18/2009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E637BB6B-EE1B-48FB-8575-0D55C373DE88}" type="datetimeFigureOut">
              <a:rPr lang="en-US" smtClean="0"/>
              <a:pPr/>
              <a:t>5/18/2009</a:t>
            </a:fld>
            <a:endParaRPr lang="en-US" sz="1000">
              <a:solidFill>
                <a:schemeClr val="tx2">
                  <a:shade val="50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pPr algn="ctr" eaLnBrk="1" latinLnBrk="0" hangingPunct="1"/>
            <a:endParaRPr kumimoji="0" lang="en-US" sz="1000">
              <a:solidFill>
                <a:schemeClr val="tx2">
                  <a:shade val="50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2AA957AF-53C0-420B-9C2D-77DB1416566C}" type="slidenum">
              <a:rPr kumimoji="0" lang="en-US" smtClean="0"/>
              <a:pPr/>
              <a:t>‹#›</a:t>
            </a:fld>
            <a:endParaRPr kumimoji="0" lang="en-US" sz="1000">
              <a:solidFill>
                <a:schemeClr val="tx2">
                  <a:shade val="50000"/>
                </a:schemeClr>
              </a:solidFill>
            </a:endParaRPr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dirty="0" smtClean="0"/>
              <a:t>Persistence 3.3</a:t>
            </a:r>
            <a:endParaRPr lang="de-A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33050" y="1571612"/>
            <a:ext cx="6480048" cy="1752600"/>
          </a:xfrm>
        </p:spPr>
        <p:txBody>
          <a:bodyPr/>
          <a:lstStyle/>
          <a:p>
            <a:r>
              <a:rPr lang="de-AT" smtClean="0"/>
              <a:t>HeuristicLab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Advanced Use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115328" cy="4525963"/>
          </a:xfrm>
        </p:spPr>
        <p:txBody>
          <a:bodyPr/>
          <a:lstStyle/>
          <a:p>
            <a:r>
              <a:rPr lang="de-AT" smtClean="0"/>
              <a:t>custom serialization through property</a:t>
            </a:r>
          </a:p>
          <a:p>
            <a:r>
              <a:rPr lang="de-AT" smtClean="0"/>
              <a:t>load old version: </a:t>
            </a:r>
            <a:r>
              <a:rPr lang="de-AT" sz="2400" smtClean="0">
                <a:latin typeface="Courier New" pitchFamily="49" charset="0"/>
                <a:cs typeface="Courier New" pitchFamily="49" charset="0"/>
              </a:rPr>
              <a:t>Name=</a:t>
            </a:r>
            <a:r>
              <a:rPr lang="de-AT" smtClean="0"/>
              <a:t>, </a:t>
            </a:r>
            <a:r>
              <a:rPr lang="de-AT" sz="2400" smtClean="0">
                <a:latin typeface="Courier New" pitchFamily="49" charset="0"/>
                <a:cs typeface="Courier New" pitchFamily="49" charset="0"/>
              </a:rPr>
              <a:t>DefaultValue=</a:t>
            </a:r>
            <a:endParaRPr lang="de-AT" smtClean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785786" y="3075761"/>
            <a:ext cx="6429420" cy="2462213"/>
          </a:xfrm>
          <a:prstGeom prst="rect">
            <a:avLst/>
          </a:prstGeom>
          <a:solidFill>
            <a:schemeClr val="tx1"/>
          </a:solidFill>
          <a:effectLst>
            <a:innerShdw blurRad="114300">
              <a:prstClr val="black"/>
            </a:innerShdw>
          </a:effectLst>
        </p:spPr>
        <p:txBody>
          <a:bodyPr wrap="square">
            <a:spAutoFit/>
          </a:bodyPr>
          <a:lstStyle/>
          <a:p>
            <a:r>
              <a:rPr lang="de-AT" sz="140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class 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TimeTest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{</a:t>
            </a:r>
          </a:p>
          <a:p>
            <a:endParaRPr lang="de-AT" sz="1400" smtClean="0">
              <a:solidFill>
                <a:srgbClr val="2B91A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DateTime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lastLoadTime;</a:t>
            </a:r>
          </a:p>
          <a:p>
            <a:endParaRPr lang="de-AT" sz="1400" smtClean="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Storable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(Name=</a:t>
            </a:r>
            <a:r>
              <a:rPr lang="de-AT" sz="1400" smtClean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"Time"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, DefaultValue=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DateTime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.Now)]</a:t>
            </a:r>
          </a:p>
          <a:p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private 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DateTime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lastLoadTimePersistence {</a:t>
            </a:r>
          </a:p>
          <a:p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  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get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{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return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lastLoadTime; }</a:t>
            </a:r>
          </a:p>
          <a:p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    set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{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lastLoadTime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=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DateTime.Now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; }</a:t>
            </a:r>
          </a:p>
          <a:p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}</a:t>
            </a:r>
          </a:p>
          <a:p>
            <a:endParaRPr lang="de-AT" sz="1400" smtClean="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}</a:t>
            </a:r>
            <a:endParaRPr lang="de-AT" sz="140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Hacking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AT" dirty="0" smtClean="0"/>
              <a:t>ZIP File</a:t>
            </a:r>
          </a:p>
          <a:p>
            <a:r>
              <a:rPr lang="de-AT" sz="2800" dirty="0" smtClean="0">
                <a:latin typeface="Courier New" pitchFamily="49" charset="0"/>
                <a:cs typeface="Courier New" pitchFamily="49" charset="0"/>
              </a:rPr>
              <a:t>data.xml</a:t>
            </a:r>
            <a:r>
              <a:rPr lang="de-AT" sz="3200" dirty="0" smtClean="0"/>
              <a:t> </a:t>
            </a:r>
            <a:r>
              <a:rPr lang="de-AT" dirty="0" smtClean="0"/>
              <a:t>contains serial object graph</a:t>
            </a:r>
          </a:p>
          <a:p>
            <a:pPr lvl="1"/>
            <a:r>
              <a:rPr lang="de-AT" sz="1800" dirty="0" smtClean="0"/>
              <a:t>Tags: </a:t>
            </a:r>
            <a:r>
              <a:rPr lang="de-AT" sz="1800" dirty="0" smtClean="0"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z="1800" dirty="0" smtClean="0"/>
              <a:t>,</a:t>
            </a:r>
            <a:r>
              <a:rPr lang="de-AT" sz="1800" dirty="0" smtClean="0">
                <a:latin typeface="Courier New" pitchFamily="49" charset="0"/>
                <a:cs typeface="Courier New" pitchFamily="49" charset="0"/>
              </a:rPr>
              <a:t> PRIMITIVE</a:t>
            </a:r>
            <a:r>
              <a:rPr lang="de-AT" sz="1800" dirty="0" smtClean="0"/>
              <a:t>,</a:t>
            </a:r>
            <a:r>
              <a:rPr lang="de-AT" sz="1800" dirty="0" smtClean="0">
                <a:latin typeface="Courier New" pitchFamily="49" charset="0"/>
                <a:cs typeface="Courier New" pitchFamily="49" charset="0"/>
              </a:rPr>
              <a:t> REFERENCE</a:t>
            </a:r>
            <a:r>
              <a:rPr lang="de-AT" sz="1800" dirty="0" smtClean="0"/>
              <a:t>,</a:t>
            </a:r>
            <a:r>
              <a:rPr lang="de-AT" sz="1800" dirty="0" smtClean="0">
                <a:latin typeface="Courier New" pitchFamily="49" charset="0"/>
                <a:cs typeface="Courier New" pitchFamily="49" charset="0"/>
              </a:rPr>
              <a:t> NULL</a:t>
            </a:r>
          </a:p>
          <a:p>
            <a:pPr lvl="1"/>
            <a:r>
              <a:rPr lang="de-AT" sz="1800" dirty="0" smtClean="0"/>
              <a:t>Attributes:</a:t>
            </a:r>
            <a:r>
              <a:rPr lang="de-AT" sz="1800" dirty="0" smtClean="0">
                <a:latin typeface="Courier New" pitchFamily="49" charset="0"/>
                <a:cs typeface="Courier New" pitchFamily="49" charset="0"/>
              </a:rPr>
              <a:t> name</a:t>
            </a:r>
            <a:r>
              <a:rPr lang="de-AT" sz="1800" dirty="0" smtClean="0"/>
              <a:t>,</a:t>
            </a:r>
            <a:r>
              <a:rPr lang="de-AT" sz="1800" dirty="0" smtClean="0">
                <a:latin typeface="Courier New" pitchFamily="49" charset="0"/>
                <a:cs typeface="Courier New" pitchFamily="49" charset="0"/>
              </a:rPr>
              <a:t> id</a:t>
            </a:r>
            <a:r>
              <a:rPr lang="de-AT" sz="1800" dirty="0" smtClean="0"/>
              <a:t>,</a:t>
            </a:r>
            <a:r>
              <a:rPr lang="de-AT" sz="1800" dirty="0" smtClean="0">
                <a:latin typeface="Courier New" pitchFamily="49" charset="0"/>
                <a:cs typeface="Courier New" pitchFamily="49" charset="0"/>
              </a:rPr>
              <a:t> typeId</a:t>
            </a:r>
            <a:r>
              <a:rPr lang="de-AT" sz="1800" dirty="0" smtClean="0"/>
              <a:t>,</a:t>
            </a:r>
            <a:r>
              <a:rPr lang="de-AT" sz="1800" dirty="0" smtClean="0">
                <a:latin typeface="Courier New" pitchFamily="49" charset="0"/>
                <a:cs typeface="Courier New" pitchFamily="49" charset="0"/>
              </a:rPr>
              <a:t> ref</a:t>
            </a:r>
            <a:endParaRPr lang="de-AT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de-AT" sz="2800" dirty="0" smtClean="0">
                <a:latin typeface="Courier New" pitchFamily="49" charset="0"/>
                <a:cs typeface="Courier New" pitchFamily="49" charset="0"/>
              </a:rPr>
              <a:t>typecache.xml</a:t>
            </a:r>
            <a:r>
              <a:rPr lang="de-AT" sz="2800" dirty="0" smtClean="0"/>
              <a:t> </a:t>
            </a:r>
            <a:r>
              <a:rPr lang="de-AT" dirty="0" smtClean="0"/>
              <a:t>contains mapping of</a:t>
            </a:r>
          </a:p>
          <a:p>
            <a:pPr lvl="1"/>
            <a:r>
              <a:rPr lang="de-AT" sz="2400" dirty="0" smtClean="0">
                <a:latin typeface="Courier New" pitchFamily="49" charset="0"/>
                <a:cs typeface="Courier New" pitchFamily="49" charset="0"/>
              </a:rPr>
              <a:t>typeId</a:t>
            </a:r>
            <a:r>
              <a:rPr lang="de-AT" dirty="0" smtClean="0"/>
              <a:t>  to</a:t>
            </a:r>
          </a:p>
          <a:p>
            <a:pPr lvl="1"/>
            <a:r>
              <a:rPr lang="de-AT" sz="2400" dirty="0" smtClean="0">
                <a:latin typeface="Courier New" pitchFamily="49" charset="0"/>
                <a:cs typeface="Courier New" pitchFamily="49" charset="0"/>
              </a:rPr>
              <a:t>AssemblyQualifiedName</a:t>
            </a:r>
            <a:endParaRPr lang="de-AT" sz="2000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r>
              <a:rPr lang="de-AT" sz="2400" smtClean="0">
                <a:latin typeface="Courier New" pitchFamily="49" charset="0"/>
                <a:cs typeface="Courier New" pitchFamily="49" charset="0"/>
              </a:rPr>
              <a:t>serializer</a:t>
            </a:r>
            <a:endParaRPr lang="de-A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Extension &amp; Customization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de-AT" dirty="0" smtClean="0"/>
              <a:t>more efficient serialization through new custom serializers (e.g. compact array)</a:t>
            </a:r>
          </a:p>
          <a:p>
            <a:r>
              <a:rPr lang="de-AT" dirty="0" smtClean="0"/>
              <a:t>introduce new format by replacing generator and parser</a:t>
            </a:r>
          </a:p>
          <a:p>
            <a:pPr lvl="1"/>
            <a:r>
              <a:rPr lang="de-AT" dirty="0" smtClean="0"/>
              <a:t>e.g. </a:t>
            </a:r>
            <a:r>
              <a:rPr lang="de-AT" sz="2400" dirty="0" smtClean="0">
                <a:latin typeface="Courier New" pitchFamily="49" charset="0"/>
                <a:cs typeface="Courier New" pitchFamily="49" charset="0"/>
              </a:rPr>
              <a:t>DebugString</a:t>
            </a:r>
            <a:endParaRPr lang="de-AT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de-AT" dirty="0" smtClean="0"/>
              <a:t>replace </a:t>
            </a:r>
            <a:r>
              <a:rPr lang="de-AT" sz="2800" dirty="0" smtClean="0">
                <a:latin typeface="Courier New" pitchFamily="49" charset="0"/>
                <a:cs typeface="Courier New" pitchFamily="49" charset="0"/>
              </a:rPr>
              <a:t>[Storable]</a:t>
            </a:r>
            <a:r>
              <a:rPr lang="de-AT" dirty="0" smtClean="0"/>
              <a:t> mechainsm</a:t>
            </a:r>
          </a:p>
          <a:p>
            <a:pPr lvl="1"/>
            <a:r>
              <a:rPr lang="de-AT" dirty="0" smtClean="0"/>
              <a:t>disable </a:t>
            </a:r>
            <a:r>
              <a:rPr lang="de-AT" sz="2400" dirty="0" smtClean="0">
                <a:latin typeface="Courier New" pitchFamily="49" charset="0"/>
                <a:cs typeface="Courier New" pitchFamily="49" charset="0"/>
              </a:rPr>
              <a:t>StorableSerializer</a:t>
            </a:r>
            <a:endParaRPr lang="de-AT" sz="2400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r>
              <a:rPr lang="de-AT" sz="2400" dirty="0" smtClean="0"/>
              <a:t>add new generic composite serializers</a:t>
            </a:r>
          </a:p>
          <a:p>
            <a:endParaRPr lang="de-AT" dirty="0"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AT" smtClean="0"/>
              <a:t>IPrimitiveSerializer Example</a:t>
            </a:r>
            <a:endParaRPr lang="de-AT"/>
          </a:p>
        </p:txBody>
      </p:sp>
      <p:sp>
        <p:nvSpPr>
          <p:cNvPr id="4" name="Rectangle 3"/>
          <p:cNvSpPr/>
          <p:nvPr/>
        </p:nvSpPr>
        <p:spPr>
          <a:xfrm>
            <a:off x="2000232" y="2571744"/>
            <a:ext cx="5500726" cy="2893100"/>
          </a:xfrm>
          <a:prstGeom prst="rect">
            <a:avLst/>
          </a:prstGeom>
          <a:solidFill>
            <a:schemeClr val="tx1"/>
          </a:solidFill>
          <a:effectLst>
            <a:innerShdw blurRad="114300">
              <a:prstClr val="black"/>
            </a:innerShdw>
          </a:effectLst>
        </p:spPr>
        <p:txBody>
          <a:bodyPr wrap="square">
            <a:spAutoFit/>
          </a:bodyPr>
          <a:lstStyle/>
          <a:p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EmptyStorableClass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]</a:t>
            </a:r>
          </a:p>
          <a:p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class 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String2XmlFormatter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: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</a:t>
            </a:r>
          </a:p>
          <a:p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PrimitiveSerializerBase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string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,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XmlString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&gt; {</a:t>
            </a:r>
          </a:p>
          <a:p>
            <a:endParaRPr lang="de-AT" sz="1400" smtClean="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public override 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XmlString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Format(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string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s) {</a:t>
            </a:r>
          </a:p>
          <a:p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new 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XmlString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(s);</a:t>
            </a:r>
          </a:p>
          <a:p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}</a:t>
            </a:r>
          </a:p>
          <a:p>
            <a:endParaRPr lang="de-AT" sz="1400" smtClean="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override string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Parse(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XmlString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x) {</a:t>
            </a:r>
          </a:p>
          <a:p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new </a:t>
            </a:r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x.Data;</a:t>
            </a:r>
          </a:p>
          <a:p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}</a:t>
            </a:r>
          </a:p>
          <a:p>
            <a:endParaRPr lang="de-AT" sz="1400" smtClean="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4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}</a:t>
            </a:r>
            <a:endParaRPr lang="de-AT" sz="140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ICompositeSerializer Example</a:t>
            </a:r>
            <a:endParaRPr lang="de-AT"/>
          </a:p>
        </p:txBody>
      </p:sp>
      <p:sp>
        <p:nvSpPr>
          <p:cNvPr id="5" name="Rectangle 4"/>
          <p:cNvSpPr/>
          <p:nvPr/>
        </p:nvSpPr>
        <p:spPr>
          <a:xfrm>
            <a:off x="500050" y="1422521"/>
            <a:ext cx="7786726" cy="5078313"/>
          </a:xfrm>
          <a:prstGeom prst="rect">
            <a:avLst/>
          </a:prstGeom>
          <a:solidFill>
            <a:schemeClr val="tx1"/>
          </a:solidFill>
          <a:effectLst>
            <a:innerShdw blurRad="114300">
              <a:prstClr val="black"/>
            </a:innerShdw>
          </a:effectLst>
        </p:spPr>
        <p:txBody>
          <a:bodyPr wrap="square">
            <a:spAutoFit/>
          </a:bodyPr>
          <a:lstStyle/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EmptyStorableClass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]</a:t>
            </a:r>
          </a:p>
          <a:p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class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EnumerableDecomposer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: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ICompositeSerializer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{</a:t>
            </a:r>
          </a:p>
          <a:p>
            <a:endParaRPr lang="de-AT" sz="1200" smtClean="0">
              <a:solidFill>
                <a:srgbClr val="2B91A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</a:t>
            </a:r>
            <a:r>
              <a:rPr lang="en-US" sz="1200" err="1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Priority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{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get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{ 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100; } }</a:t>
            </a:r>
          </a:p>
          <a:p>
            <a:endParaRPr lang="de-AT" sz="1200" smtClean="0">
              <a:solidFill>
                <a:srgbClr val="0000F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public bool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CanSerialize(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Type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type) {</a:t>
            </a:r>
          </a:p>
          <a:p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type.GetInterface(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typeof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).FullName) !=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null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}</a:t>
            </a:r>
          </a:p>
          <a:p>
            <a:endParaRPr lang="de-AT" sz="1200" smtClean="0">
              <a:solidFill>
                <a:srgbClr val="0000F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public </a:t>
            </a:r>
            <a:r>
              <a:rPr lang="en-US" sz="1200" err="1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en-US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Tag&gt; </a:t>
            </a:r>
            <a:r>
              <a:rPr lang="en-US" sz="1200" err="1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CreateMetaInfo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object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o) { 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new </a:t>
            </a:r>
            <a:r>
              <a:rPr lang="en-US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[] { }; }</a:t>
            </a:r>
          </a:p>
          <a:p>
            <a:endParaRPr lang="de-AT" sz="1200" smtClean="0">
              <a:solidFill>
                <a:srgbClr val="2B91A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Tag&gt;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Decompose(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object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obj) {</a:t>
            </a:r>
          </a:p>
          <a:p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1200" err="1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foreach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object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o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in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200" err="1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)</a:t>
            </a:r>
            <a:r>
              <a:rPr lang="en-US" sz="1200" err="1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obj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) {</a:t>
            </a:r>
          </a:p>
          <a:p>
            <a:r>
              <a:rPr lang="en-US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yield return new </a:t>
            </a:r>
            <a:r>
              <a:rPr lang="en-US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(o);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  }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}</a:t>
            </a:r>
          </a:p>
          <a:p>
            <a:endParaRPr lang="de-AT" sz="1200" smtClean="0">
              <a:solidFill>
                <a:srgbClr val="0000F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public object </a:t>
            </a:r>
            <a:r>
              <a:rPr lang="en-US" sz="1200" err="1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CreateInstance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Type </a:t>
            </a:r>
            <a:r>
              <a:rPr lang="en-US" sz="1200" err="1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type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,</a:t>
            </a:r>
            <a:r>
              <a:rPr lang="en-US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1200" err="1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en-US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&gt; </a:t>
            </a:r>
            <a:r>
              <a:rPr lang="en-US" sz="1200" err="1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metaInfo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) {</a:t>
            </a:r>
          </a:p>
          <a:p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Activator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.CreateInstance(type,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true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);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}</a:t>
            </a:r>
          </a:p>
          <a:p>
            <a:endParaRPr lang="de-AT" sz="1200" smtClean="0">
              <a:solidFill>
                <a:srgbClr val="0000F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public void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Populate(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object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instance,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&gt; tags,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Type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type) {    </a:t>
            </a:r>
          </a:p>
          <a:p>
            <a:r>
              <a:rPr lang="sv-SE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sv-SE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foreach </a:t>
            </a:r>
            <a:r>
              <a:rPr lang="sv-SE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sv-SE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var </a:t>
            </a:r>
            <a:r>
              <a:rPr lang="sv-SE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sv-SE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in </a:t>
            </a:r>
            <a:r>
              <a:rPr lang="sv-SE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tags</a:t>
            </a:r>
            <a:r>
              <a:rPr lang="sv-SE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sv-SE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)</a:t>
            </a:r>
          </a:p>
          <a:p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    </a:t>
            </a:r>
            <a:r>
              <a:rPr lang="en-US" sz="1200" err="1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type.GetMethod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</a:t>
            </a:r>
            <a:r>
              <a:rPr lang="en-US" sz="1200" smtClean="0">
                <a:solidFill>
                  <a:srgbClr val="A31515"/>
                </a:solidFill>
                <a:latin typeface="Courier New" pitchFamily="49" charset="0"/>
                <a:cs typeface="Courier New" pitchFamily="49" charset="0"/>
              </a:rPr>
              <a:t>"Add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").Invoke(instance, 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new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[] { </a:t>
            </a:r>
            <a:r>
              <a:rPr lang="en-US" sz="1200" err="1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tag.Value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});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}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}</a:t>
            </a:r>
            <a:endParaRPr lang="de-AT" sz="120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4298"/>
            <a:ext cx="7470648" cy="1143000"/>
          </a:xfrm>
        </p:spPr>
        <p:txBody>
          <a:bodyPr/>
          <a:lstStyle/>
          <a:p>
            <a:r>
              <a:rPr lang="de-AT" smtClean="0"/>
              <a:t>ICompositeSerializer Example</a:t>
            </a:r>
            <a:endParaRPr lang="de-AT"/>
          </a:p>
        </p:txBody>
      </p:sp>
      <p:sp>
        <p:nvSpPr>
          <p:cNvPr id="3" name="Rectangle 2"/>
          <p:cNvSpPr/>
          <p:nvPr/>
        </p:nvSpPr>
        <p:spPr>
          <a:xfrm>
            <a:off x="571472" y="1732556"/>
            <a:ext cx="7500990" cy="4339650"/>
          </a:xfrm>
          <a:prstGeom prst="rect">
            <a:avLst/>
          </a:prstGeom>
          <a:solidFill>
            <a:schemeClr val="tx1"/>
          </a:solidFill>
          <a:effectLst>
            <a:innerShdw blurRad="114300">
              <a:prstClr val="black"/>
            </a:innerShdw>
          </a:effectLst>
        </p:spPr>
        <p:txBody>
          <a:bodyPr wrap="square">
            <a:spAutoFit/>
          </a:bodyPr>
          <a:lstStyle/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EmptyStorableClass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]</a:t>
            </a:r>
          </a:p>
          <a:p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class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EnumDecomposer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: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ICompositeSerializer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{</a:t>
            </a:r>
          </a:p>
          <a:p>
            <a:endParaRPr lang="de-AT" sz="1200" smtClean="0">
              <a:solidFill>
                <a:srgbClr val="2B91A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n-US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</a:t>
            </a:r>
            <a:r>
              <a:rPr lang="en-US" sz="1200" err="1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int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Priority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{ 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get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{ </a:t>
            </a:r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100; } }</a:t>
            </a:r>
          </a:p>
          <a:p>
            <a:endParaRPr lang="de-AT" sz="1200" smtClean="0">
              <a:solidFill>
                <a:srgbClr val="0000F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public bool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CanSerialize(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Type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type) {</a:t>
            </a:r>
          </a:p>
          <a:p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type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as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Enum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!=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null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}</a:t>
            </a:r>
          </a:p>
          <a:p>
            <a:endParaRPr lang="de-AT" sz="1200" smtClean="0">
              <a:solidFill>
                <a:srgbClr val="2B91A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&gt;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CreateMetaInfo(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object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obj) {</a:t>
            </a:r>
          </a:p>
          <a:p>
            <a:r>
              <a:rPr lang="en-US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  yield return new 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Tag(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Enum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.Format(</a:t>
            </a:r>
            <a:r>
              <a:rPr lang="en-US" sz="1200" err="1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obj.GetType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(), </a:t>
            </a:r>
            <a:r>
              <a:rPr lang="en-US" sz="1200" err="1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obj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, </a:t>
            </a:r>
            <a:r>
              <a:rPr lang="en-US" sz="1200" smtClean="0">
                <a:solidFill>
                  <a:srgbClr val="A31515"/>
                </a:solidFill>
                <a:latin typeface="Courier New" pitchFamily="49" charset="0"/>
                <a:cs typeface="Courier New" pitchFamily="49" charset="0"/>
              </a:rPr>
              <a:t>"G"</a:t>
            </a:r>
            <a:r>
              <a:rPr lang="en-US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));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}</a:t>
            </a:r>
          </a:p>
          <a:p>
            <a:endParaRPr lang="de-AT" sz="1200" smtClean="0">
              <a:solidFill>
                <a:srgbClr val="A31515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200" smtClean="0">
                <a:solidFill>
                  <a:srgbClr val="A31515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&gt;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Decompose(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object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obj) {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new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[] { };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}</a:t>
            </a:r>
          </a:p>
          <a:p>
            <a:endParaRPr lang="de-AT" sz="1200" smtClean="0">
              <a:solidFill>
                <a:srgbClr val="2B91AF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object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CreateInstance(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Type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t,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&gt; metaInfo) {</a:t>
            </a:r>
          </a:p>
          <a:p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IEnumerator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&gt; it = metaInfo.GetEnumerator();    </a:t>
            </a:r>
          </a:p>
          <a:p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it.MoveNext();</a:t>
            </a:r>
          </a:p>
          <a:p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return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Enum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.Parse(t, (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string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)it.Current.Value);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  }</a:t>
            </a:r>
          </a:p>
          <a:p>
            <a:endParaRPr lang="de-AT" sz="1200" smtClean="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public void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Populate(</a:t>
            </a:r>
            <a:r>
              <a:rPr lang="de-AT" sz="12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object 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instance, 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IEnumerable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z="12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Tag</a:t>
            </a:r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&gt; elements, Type t) {}  </a:t>
            </a:r>
          </a:p>
          <a:p>
            <a:r>
              <a:rPr lang="de-AT" sz="1200" smtClean="0">
                <a:solidFill>
                  <a:schemeClr val="bg1"/>
                </a:solidFill>
                <a:latin typeface="Courier New" pitchFamily="49" charset="0"/>
                <a:cs typeface="Courier New" pitchFamily="49" charset="0"/>
              </a:rPr>
              <a:t>}</a:t>
            </a:r>
            <a:endParaRPr lang="de-AT" sz="1200">
              <a:solidFill>
                <a:schemeClr val="bg1"/>
              </a:solidFill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Versioning</a:t>
            </a:r>
            <a:endParaRPr lang="de-AT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smtClean="0"/>
              <a:t>full version information is stored</a:t>
            </a:r>
          </a:p>
          <a:p>
            <a:r>
              <a:rPr lang="de-AT" smtClean="0"/>
              <a:t>fall back to compatible version</a:t>
            </a:r>
          </a:p>
          <a:p>
            <a:pPr lvl="1"/>
            <a:r>
              <a:rPr lang="de-AT" smtClean="0"/>
              <a:t>same major &amp; minor version number</a:t>
            </a:r>
          </a:p>
          <a:p>
            <a:pPr lvl="1"/>
            <a:r>
              <a:rPr lang="de-AT" smtClean="0"/>
              <a:t>newer build &amp; revision</a:t>
            </a:r>
            <a:endParaRPr lang="de-AT" dirty="0" smtClean="0"/>
          </a:p>
          <a:p>
            <a:r>
              <a:rPr lang="de-AT" smtClean="0"/>
              <a:t>possibility of independent archives</a:t>
            </a:r>
          </a:p>
          <a:p>
            <a:pPr lvl="1"/>
            <a:r>
              <a:rPr lang="de-AT" smtClean="0"/>
              <a:t>contain all required assemblies</a:t>
            </a:r>
          </a:p>
          <a:p>
            <a:pPr lvl="2"/>
            <a:r>
              <a:rPr lang="de-AT" smtClean="0"/>
              <a:t>serialized types</a:t>
            </a:r>
          </a:p>
          <a:p>
            <a:pPr lvl="2"/>
            <a:r>
              <a:rPr lang="de-AT" smtClean="0"/>
              <a:t>used serializers</a:t>
            </a:r>
            <a:endParaRPr lang="de-AT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dirty="0" smtClean="0"/>
              <a:t>Next Steps</a:t>
            </a:r>
            <a:endParaRPr lang="de-AT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smtClean="0"/>
              <a:t>c</a:t>
            </a:r>
            <a:r>
              <a:rPr lang="de-AT" dirty="0" smtClean="0"/>
              <a:t>onversion</a:t>
            </a:r>
          </a:p>
          <a:p>
            <a:pPr lvl="1"/>
            <a:r>
              <a:rPr lang="de-AT" dirty="0" smtClean="0"/>
              <a:t>r</a:t>
            </a:r>
            <a:r>
              <a:rPr lang="de-AT" dirty="0" smtClean="0"/>
              <a:t>eplace </a:t>
            </a:r>
            <a:r>
              <a:rPr lang="de-AT" sz="2400" dirty="0" smtClean="0">
                <a:latin typeface="Courier New" pitchFamily="49" charset="0"/>
                <a:cs typeface="Courier New" pitchFamily="49" charset="0"/>
              </a:rPr>
              <a:t>Populate/GetXML()</a:t>
            </a:r>
            <a:r>
              <a:rPr lang="de-AT" dirty="0" smtClean="0"/>
              <a:t> </a:t>
            </a:r>
            <a:r>
              <a:rPr lang="de-AT" dirty="0" smtClean="0">
                <a:sym typeface="Wingdings" pitchFamily="2" charset="2"/>
              </a:rPr>
              <a:t> </a:t>
            </a:r>
            <a:r>
              <a:rPr lang="de-AT" sz="2000" dirty="0" smtClean="0">
                <a:latin typeface="Courier New" pitchFamily="49" charset="0"/>
                <a:cs typeface="Courier New" pitchFamily="49" charset="0"/>
                <a:sym typeface="Wingdings" pitchFamily="2" charset="2"/>
              </a:rPr>
              <a:t>[Storable]</a:t>
            </a:r>
          </a:p>
          <a:p>
            <a:r>
              <a:rPr lang="de-AT" dirty="0" smtClean="0">
                <a:sym typeface="Wingdings" pitchFamily="2" charset="2"/>
              </a:rPr>
              <a:t>rebuild</a:t>
            </a:r>
            <a:r>
              <a:rPr lang="de-AT" sz="2400" dirty="0" smtClean="0">
                <a:sym typeface="Wingdings" pitchFamily="2" charset="2"/>
              </a:rPr>
              <a:t> </a:t>
            </a:r>
            <a:r>
              <a:rPr lang="de-AT" dirty="0" smtClean="0">
                <a:sym typeface="Wingdings" pitchFamily="2" charset="2"/>
              </a:rPr>
              <a:t>engines</a:t>
            </a:r>
          </a:p>
          <a:p>
            <a:r>
              <a:rPr lang="de-AT" dirty="0" smtClean="0">
                <a:sym typeface="Wingdings" pitchFamily="2" charset="2"/>
              </a:rPr>
              <a:t>test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Motivation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dirty="0" smtClean="0"/>
              <a:t>less memory pressure</a:t>
            </a:r>
          </a:p>
          <a:p>
            <a:pPr lvl="1"/>
            <a:r>
              <a:rPr lang="de-AT" dirty="0" smtClean="0"/>
              <a:t>no DOM</a:t>
            </a:r>
          </a:p>
          <a:p>
            <a:pPr lvl="1"/>
            <a:r>
              <a:rPr lang="de-AT" dirty="0" smtClean="0"/>
              <a:t>single </a:t>
            </a:r>
            <a:r>
              <a:rPr lang="de-AT" dirty="0" smtClean="0"/>
              <a:t>pass</a:t>
            </a:r>
          </a:p>
          <a:p>
            <a:pPr lvl="1"/>
            <a:r>
              <a:rPr lang="de-AT" dirty="0" smtClean="0"/>
              <a:t>linear process</a:t>
            </a:r>
            <a:endParaRPr lang="de-AT" dirty="0" smtClean="0"/>
          </a:p>
          <a:p>
            <a:r>
              <a:rPr lang="de-AT" dirty="0" smtClean="0"/>
              <a:t>less developer effort</a:t>
            </a:r>
          </a:p>
          <a:p>
            <a:pPr lvl="1"/>
            <a:r>
              <a:rPr lang="de-AT" dirty="0" smtClean="0"/>
              <a:t>no interfaces to implement</a:t>
            </a:r>
          </a:p>
          <a:p>
            <a:r>
              <a:rPr lang="de-AT" dirty="0" smtClean="0"/>
              <a:t>modularity &amp; flexibility</a:t>
            </a:r>
          </a:p>
          <a:p>
            <a:pPr lvl="1"/>
            <a:r>
              <a:rPr lang="de-AT" dirty="0" smtClean="0"/>
              <a:t>not specific to XML</a:t>
            </a:r>
          </a:p>
          <a:p>
            <a:pPr lvl="1"/>
            <a:r>
              <a:rPr lang="de-AT" dirty="0" smtClean="0"/>
              <a:t>not specific to any interface (i.e. </a:t>
            </a:r>
            <a:r>
              <a:rPr lang="de-AT" sz="2000" dirty="0" smtClean="0">
                <a:latin typeface="Courier New" pitchFamily="49" charset="0"/>
                <a:cs typeface="Courier New" pitchFamily="49" charset="0"/>
              </a:rPr>
              <a:t>[Storable]</a:t>
            </a:r>
            <a:r>
              <a:rPr lang="de-AT" dirty="0" smtClean="0"/>
              <a:t>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Components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46243"/>
            <a:ext cx="7467600" cy="4525963"/>
          </a:xfrm>
        </p:spPr>
        <p:txBody>
          <a:bodyPr>
            <a:normAutofit/>
          </a:bodyPr>
          <a:lstStyle/>
          <a:p>
            <a:r>
              <a:rPr lang="de-AT" dirty="0" smtClean="0"/>
              <a:t>driver: serializer (deserializer)</a:t>
            </a:r>
          </a:p>
          <a:p>
            <a:pPr lvl="1"/>
            <a:r>
              <a:rPr lang="de-AT" dirty="0" smtClean="0"/>
              <a:t>traversal of object graph</a:t>
            </a:r>
          </a:p>
          <a:p>
            <a:pPr lvl="1"/>
            <a:r>
              <a:rPr lang="de-AT" dirty="0" smtClean="0"/>
              <a:t>object graph </a:t>
            </a:r>
            <a:r>
              <a:rPr lang="de-AT" dirty="0" smtClean="0">
                <a:sym typeface="Wingdings" pitchFamily="2" charset="2"/>
              </a:rPr>
              <a:t> </a:t>
            </a:r>
            <a:r>
              <a:rPr lang="de-AT" dirty="0" smtClean="0">
                <a:sym typeface="Wingdings" pitchFamily="2" charset="2"/>
              </a:rPr>
              <a:t>tree/stream</a:t>
            </a:r>
            <a:endParaRPr lang="de-AT" dirty="0" smtClean="0">
              <a:sym typeface="Wingdings" pitchFamily="2" charset="2"/>
            </a:endParaRPr>
          </a:p>
          <a:p>
            <a:r>
              <a:rPr lang="de-AT" dirty="0" smtClean="0">
                <a:sym typeface="Wingdings" pitchFamily="2" charset="2"/>
              </a:rPr>
              <a:t>object analysis</a:t>
            </a:r>
          </a:p>
          <a:p>
            <a:pPr lvl="1"/>
            <a:r>
              <a:rPr lang="de-AT" dirty="0" smtClean="0">
                <a:sym typeface="Wingdings" pitchFamily="2" charset="2"/>
              </a:rPr>
              <a:t>composite serializer</a:t>
            </a:r>
            <a:endParaRPr lang="de-AT" dirty="0" smtClean="0"/>
          </a:p>
          <a:p>
            <a:r>
              <a:rPr lang="de-AT" dirty="0" smtClean="0"/>
              <a:t>back end: generator (parser)</a:t>
            </a:r>
          </a:p>
          <a:p>
            <a:pPr lvl="1"/>
            <a:r>
              <a:rPr lang="de-AT" dirty="0" smtClean="0"/>
              <a:t>primitive serializer</a:t>
            </a:r>
          </a:p>
          <a:p>
            <a:pPr lvl="1"/>
            <a:r>
              <a:rPr lang="de-AT" dirty="0" smtClean="0"/>
              <a:t>serial object information </a:t>
            </a:r>
            <a:r>
              <a:rPr lang="de-AT" dirty="0" smtClean="0">
                <a:sym typeface="Wingdings" pitchFamily="2" charset="2"/>
              </a:rPr>
              <a:t> file/db</a:t>
            </a:r>
            <a:endParaRPr lang="de-AT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Overview</a:t>
            </a:r>
            <a:endParaRPr lang="de-AT"/>
          </a:p>
        </p:txBody>
      </p:sp>
      <p:sp>
        <p:nvSpPr>
          <p:cNvPr id="12" name="Down Arrow 11"/>
          <p:cNvSpPr/>
          <p:nvPr/>
        </p:nvSpPr>
        <p:spPr>
          <a:xfrm>
            <a:off x="1071538" y="2285992"/>
            <a:ext cx="500066" cy="3071834"/>
          </a:xfrm>
          <a:prstGeom prst="downArrow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de-AT" smtClean="0"/>
              <a:t>             serialization</a:t>
            </a:r>
            <a:endParaRPr lang="de-AT"/>
          </a:p>
        </p:txBody>
      </p:sp>
      <p:sp>
        <p:nvSpPr>
          <p:cNvPr id="14" name="Down Arrow 13"/>
          <p:cNvSpPr/>
          <p:nvPr/>
        </p:nvSpPr>
        <p:spPr>
          <a:xfrm rot="10800000">
            <a:off x="7143768" y="2285992"/>
            <a:ext cx="500066" cy="3071834"/>
          </a:xfrm>
          <a:prstGeom prst="downArrow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de-AT" smtClean="0"/>
              <a:t>          deserialization</a:t>
            </a:r>
            <a:endParaRPr lang="de-AT"/>
          </a:p>
        </p:txBody>
      </p:sp>
      <p:sp>
        <p:nvSpPr>
          <p:cNvPr id="6" name="Rectangle 5"/>
          <p:cNvSpPr/>
          <p:nvPr/>
        </p:nvSpPr>
        <p:spPr>
          <a:xfrm>
            <a:off x="1714480" y="2285992"/>
            <a:ext cx="5072098" cy="714380"/>
          </a:xfrm>
          <a:prstGeom prst="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live objects</a:t>
            </a:r>
            <a:endParaRPr lang="de-AT"/>
          </a:p>
        </p:txBody>
      </p:sp>
      <p:sp>
        <p:nvSpPr>
          <p:cNvPr id="8" name="Rectangle 7"/>
          <p:cNvSpPr/>
          <p:nvPr/>
        </p:nvSpPr>
        <p:spPr>
          <a:xfrm>
            <a:off x="5000628" y="3000372"/>
            <a:ext cx="2000264" cy="571504"/>
          </a:xfrm>
          <a:prstGeom prst="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dirty="0" smtClean="0"/>
              <a:t>composites</a:t>
            </a:r>
            <a:endParaRPr lang="de-AT" dirty="0"/>
          </a:p>
        </p:txBody>
      </p:sp>
      <p:sp>
        <p:nvSpPr>
          <p:cNvPr id="7" name="Rectangle 6"/>
          <p:cNvSpPr/>
          <p:nvPr/>
        </p:nvSpPr>
        <p:spPr>
          <a:xfrm>
            <a:off x="1714480" y="3000372"/>
            <a:ext cx="3071834" cy="571504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serializer / deserializer</a:t>
            </a:r>
            <a:endParaRPr lang="de-AT"/>
          </a:p>
        </p:txBody>
      </p:sp>
      <p:sp>
        <p:nvSpPr>
          <p:cNvPr id="16" name="Rectangle 15"/>
          <p:cNvSpPr/>
          <p:nvPr/>
        </p:nvSpPr>
        <p:spPr>
          <a:xfrm>
            <a:off x="1714480" y="3571876"/>
            <a:ext cx="5072098" cy="500066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serialization tokens</a:t>
            </a:r>
            <a:endParaRPr lang="de-AT"/>
          </a:p>
        </p:txBody>
      </p:sp>
      <p:sp>
        <p:nvSpPr>
          <p:cNvPr id="10" name="Rectangle 9"/>
          <p:cNvSpPr/>
          <p:nvPr/>
        </p:nvSpPr>
        <p:spPr>
          <a:xfrm>
            <a:off x="5000628" y="4071942"/>
            <a:ext cx="2000264" cy="571504"/>
          </a:xfrm>
          <a:prstGeom prst="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primitives</a:t>
            </a:r>
            <a:endParaRPr lang="de-AT"/>
          </a:p>
        </p:txBody>
      </p:sp>
      <p:sp>
        <p:nvSpPr>
          <p:cNvPr id="9" name="Rectangle 8"/>
          <p:cNvSpPr/>
          <p:nvPr/>
        </p:nvSpPr>
        <p:spPr>
          <a:xfrm>
            <a:off x="1714480" y="4071942"/>
            <a:ext cx="3071834" cy="571504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generator / parser</a:t>
            </a:r>
            <a:endParaRPr lang="de-AT"/>
          </a:p>
        </p:txBody>
      </p:sp>
      <p:sp>
        <p:nvSpPr>
          <p:cNvPr id="11" name="Rectangle 10"/>
          <p:cNvSpPr/>
          <p:nvPr/>
        </p:nvSpPr>
        <p:spPr>
          <a:xfrm>
            <a:off x="1714480" y="4643446"/>
            <a:ext cx="5072098" cy="714380"/>
          </a:xfrm>
          <a:prstGeom prst="rect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persisted objects</a:t>
            </a:r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Example</a:t>
            </a:r>
            <a:endParaRPr lang="de-AT"/>
          </a:p>
        </p:txBody>
      </p:sp>
      <p:sp>
        <p:nvSpPr>
          <p:cNvPr id="4" name="Oval 3"/>
          <p:cNvSpPr/>
          <p:nvPr/>
        </p:nvSpPr>
        <p:spPr>
          <a:xfrm>
            <a:off x="785786" y="1729456"/>
            <a:ext cx="642942" cy="64294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1</a:t>
            </a:r>
            <a:endParaRPr lang="de-AT"/>
          </a:p>
        </p:txBody>
      </p:sp>
      <p:sp>
        <p:nvSpPr>
          <p:cNvPr id="5" name="Oval 4"/>
          <p:cNvSpPr/>
          <p:nvPr/>
        </p:nvSpPr>
        <p:spPr>
          <a:xfrm>
            <a:off x="785786" y="2658150"/>
            <a:ext cx="642942" cy="64294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2</a:t>
            </a:r>
            <a:endParaRPr lang="de-AT"/>
          </a:p>
        </p:txBody>
      </p:sp>
      <p:sp>
        <p:nvSpPr>
          <p:cNvPr id="6" name="Oval 5"/>
          <p:cNvSpPr/>
          <p:nvPr/>
        </p:nvSpPr>
        <p:spPr>
          <a:xfrm>
            <a:off x="785786" y="3586844"/>
            <a:ext cx="642942" cy="642942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3</a:t>
            </a:r>
            <a:endParaRPr lang="de-AT"/>
          </a:p>
        </p:txBody>
      </p:sp>
      <p:sp>
        <p:nvSpPr>
          <p:cNvPr id="7" name="Oval 6"/>
          <p:cNvSpPr/>
          <p:nvPr/>
        </p:nvSpPr>
        <p:spPr>
          <a:xfrm>
            <a:off x="1643042" y="4515538"/>
            <a:ext cx="642942" cy="642942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5</a:t>
            </a:r>
            <a:endParaRPr lang="de-AT"/>
          </a:p>
        </p:txBody>
      </p:sp>
      <p:sp>
        <p:nvSpPr>
          <p:cNvPr id="8" name="Oval 7"/>
          <p:cNvSpPr/>
          <p:nvPr/>
        </p:nvSpPr>
        <p:spPr>
          <a:xfrm>
            <a:off x="2500298" y="4515538"/>
            <a:ext cx="642942" cy="64294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6</a:t>
            </a:r>
            <a:endParaRPr lang="de-AT"/>
          </a:p>
        </p:txBody>
      </p:sp>
      <p:sp>
        <p:nvSpPr>
          <p:cNvPr id="9" name="Oval 8"/>
          <p:cNvSpPr/>
          <p:nvPr/>
        </p:nvSpPr>
        <p:spPr>
          <a:xfrm>
            <a:off x="1643042" y="3658282"/>
            <a:ext cx="642942" cy="64294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4</a:t>
            </a:r>
            <a:endParaRPr lang="de-AT"/>
          </a:p>
        </p:txBody>
      </p:sp>
      <p:sp>
        <p:nvSpPr>
          <p:cNvPr id="10" name="Oval 9"/>
          <p:cNvSpPr/>
          <p:nvPr/>
        </p:nvSpPr>
        <p:spPr>
          <a:xfrm>
            <a:off x="2500298" y="5372794"/>
            <a:ext cx="642942" cy="64294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mtClean="0"/>
              <a:t>7</a:t>
            </a:r>
            <a:endParaRPr lang="de-AT"/>
          </a:p>
        </p:txBody>
      </p:sp>
      <p:cxnSp>
        <p:nvCxnSpPr>
          <p:cNvPr id="12" name="Curved Connector 11"/>
          <p:cNvCxnSpPr>
            <a:stCxn id="4" idx="4"/>
            <a:endCxn id="5" idx="0"/>
          </p:cNvCxnSpPr>
          <p:nvPr/>
        </p:nvCxnSpPr>
        <p:spPr>
          <a:xfrm rot="5400000">
            <a:off x="964381" y="2515274"/>
            <a:ext cx="285752" cy="1588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urved Connector 13"/>
          <p:cNvCxnSpPr>
            <a:stCxn id="5" idx="4"/>
            <a:endCxn id="6" idx="0"/>
          </p:cNvCxnSpPr>
          <p:nvPr/>
        </p:nvCxnSpPr>
        <p:spPr>
          <a:xfrm rot="5400000">
            <a:off x="964381" y="3443968"/>
            <a:ext cx="285752" cy="1588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hape 15"/>
          <p:cNvCxnSpPr>
            <a:stCxn id="5" idx="6"/>
            <a:endCxn id="9" idx="0"/>
          </p:cNvCxnSpPr>
          <p:nvPr/>
        </p:nvCxnSpPr>
        <p:spPr>
          <a:xfrm>
            <a:off x="1428728" y="2979621"/>
            <a:ext cx="535785" cy="678661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Curved Connector 17"/>
          <p:cNvCxnSpPr>
            <a:stCxn id="9" idx="4"/>
            <a:endCxn id="7" idx="0"/>
          </p:cNvCxnSpPr>
          <p:nvPr/>
        </p:nvCxnSpPr>
        <p:spPr>
          <a:xfrm rot="5400000">
            <a:off x="1857356" y="4408381"/>
            <a:ext cx="214314" cy="1588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Curved Connector 19"/>
          <p:cNvCxnSpPr>
            <a:stCxn id="9" idx="4"/>
            <a:endCxn id="6" idx="4"/>
          </p:cNvCxnSpPr>
          <p:nvPr/>
        </p:nvCxnSpPr>
        <p:spPr>
          <a:xfrm rot="5400000" flipH="1">
            <a:off x="1500166" y="3836877"/>
            <a:ext cx="71438" cy="857256"/>
          </a:xfrm>
          <a:prstGeom prst="curvedConnector3">
            <a:avLst>
              <a:gd name="adj1" fmla="val -319998"/>
            </a:avLst>
          </a:prstGeom>
          <a:ln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23" name="Shape 22"/>
          <p:cNvCxnSpPr>
            <a:stCxn id="9" idx="6"/>
            <a:endCxn id="8" idx="0"/>
          </p:cNvCxnSpPr>
          <p:nvPr/>
        </p:nvCxnSpPr>
        <p:spPr>
          <a:xfrm>
            <a:off x="2285984" y="3979753"/>
            <a:ext cx="535785" cy="535785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Curved Connector 24"/>
          <p:cNvCxnSpPr>
            <a:stCxn id="8" idx="4"/>
            <a:endCxn id="10" idx="0"/>
          </p:cNvCxnSpPr>
          <p:nvPr/>
        </p:nvCxnSpPr>
        <p:spPr>
          <a:xfrm rot="5400000">
            <a:off x="2714612" y="5265637"/>
            <a:ext cx="214314" cy="1588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hape 26"/>
          <p:cNvCxnSpPr>
            <a:stCxn id="10" idx="2"/>
            <a:endCxn id="7" idx="4"/>
          </p:cNvCxnSpPr>
          <p:nvPr/>
        </p:nvCxnSpPr>
        <p:spPr>
          <a:xfrm rot="10800000">
            <a:off x="1964514" y="5158481"/>
            <a:ext cx="535785" cy="535785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29" name="Curved Connector 28"/>
          <p:cNvCxnSpPr>
            <a:stCxn id="10" idx="6"/>
            <a:endCxn id="9" idx="6"/>
          </p:cNvCxnSpPr>
          <p:nvPr/>
        </p:nvCxnSpPr>
        <p:spPr>
          <a:xfrm flipH="1" flipV="1">
            <a:off x="2285984" y="3979753"/>
            <a:ext cx="857256" cy="1714512"/>
          </a:xfrm>
          <a:prstGeom prst="curvedConnector3">
            <a:avLst>
              <a:gd name="adj1" fmla="val -26666"/>
            </a:avLst>
          </a:prstGeom>
          <a:ln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1" name="Curved Connector 30"/>
          <p:cNvCxnSpPr>
            <a:stCxn id="8" idx="6"/>
            <a:endCxn id="4" idx="6"/>
          </p:cNvCxnSpPr>
          <p:nvPr/>
        </p:nvCxnSpPr>
        <p:spPr>
          <a:xfrm flipH="1" flipV="1">
            <a:off x="1428728" y="2050927"/>
            <a:ext cx="1714512" cy="2786082"/>
          </a:xfrm>
          <a:prstGeom prst="curvedConnector3">
            <a:avLst>
              <a:gd name="adj1" fmla="val -13333"/>
            </a:avLst>
          </a:prstGeom>
          <a:ln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cxnSp>
        <p:nvCxnSpPr>
          <p:cNvPr id="36" name="Curved Connector 35"/>
          <p:cNvCxnSpPr>
            <a:stCxn id="8" idx="6"/>
            <a:endCxn id="9" idx="6"/>
          </p:cNvCxnSpPr>
          <p:nvPr/>
        </p:nvCxnSpPr>
        <p:spPr>
          <a:xfrm flipH="1" flipV="1">
            <a:off x="2285984" y="3979753"/>
            <a:ext cx="857256" cy="857256"/>
          </a:xfrm>
          <a:prstGeom prst="curvedConnector3">
            <a:avLst>
              <a:gd name="adj1" fmla="val -54444"/>
            </a:avLst>
          </a:prstGeom>
          <a:ln>
            <a:tailEnd type="arrow"/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>
            <a:schemeClr val="tx1"/>
          </a:fontRef>
        </p:style>
      </p:cxnSp>
      <p:sp>
        <p:nvSpPr>
          <p:cNvPr id="39" name="Rectangle 38"/>
          <p:cNvSpPr/>
          <p:nvPr/>
        </p:nvSpPr>
        <p:spPr>
          <a:xfrm>
            <a:off x="5072098" y="1500174"/>
            <a:ext cx="3500430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1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2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D76FD0"/>
                </a:solidFill>
                <a:latin typeface="Courier New" pitchFamily="49" charset="0"/>
                <a:cs typeface="Courier New" pitchFamily="49" charset="0"/>
              </a:rPr>
              <a:t>primitive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3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/&gt;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4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92D050"/>
                </a:solidFill>
                <a:latin typeface="Courier New" pitchFamily="49" charset="0"/>
                <a:cs typeface="Courier New" pitchFamily="49" charset="0"/>
              </a:rPr>
              <a:t>reference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3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/&gt;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D76FD0"/>
                </a:solidFill>
                <a:latin typeface="Courier New" pitchFamily="49" charset="0"/>
                <a:cs typeface="Courier New" pitchFamily="49" charset="0"/>
              </a:rPr>
              <a:t>primitive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5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/&gt;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6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        &lt;</a:t>
            </a:r>
            <a:r>
              <a:rPr lang="de-AT" smtClean="0">
                <a:solidFill>
                  <a:srgbClr val="92D050"/>
                </a:solidFill>
                <a:latin typeface="Courier New" pitchFamily="49" charset="0"/>
                <a:cs typeface="Courier New" pitchFamily="49" charset="0"/>
              </a:rPr>
              <a:t>reference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1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/&gt;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92D050"/>
                </a:solidFill>
                <a:latin typeface="Courier New" pitchFamily="49" charset="0"/>
                <a:cs typeface="Courier New" pitchFamily="49" charset="0"/>
              </a:rPr>
              <a:t>reference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4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/&gt;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7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  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92D050"/>
                </a:solidFill>
                <a:latin typeface="Courier New" pitchFamily="49" charset="0"/>
                <a:cs typeface="Courier New" pitchFamily="49" charset="0"/>
              </a:rPr>
              <a:t>reference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4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/&gt;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  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smtClean="0">
                <a:solidFill>
                  <a:srgbClr val="92D050"/>
                </a:solidFill>
                <a:latin typeface="Courier New" pitchFamily="49" charset="0"/>
                <a:cs typeface="Courier New" pitchFamily="49" charset="0"/>
              </a:rPr>
              <a:t>reference</a:t>
            </a:r>
            <a:r>
              <a:rPr lang="de-AT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de-AT" b="1" smtClean="0">
                <a:latin typeface="Courier New" pitchFamily="49" charset="0"/>
                <a:cs typeface="Courier New" pitchFamily="49" charset="0"/>
              </a:rPr>
              <a:t>5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/&gt;</a:t>
            </a:r>
          </a:p>
          <a:p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        &lt;/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      &lt;/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&lt;/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de-AT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&lt;/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  <a:p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&lt;/</a:t>
            </a:r>
            <a:r>
              <a:rPr lang="de-AT" smtClean="0">
                <a:solidFill>
                  <a:srgbClr val="00B0F0"/>
                </a:solidFill>
                <a:latin typeface="Courier New" pitchFamily="49" charset="0"/>
                <a:cs typeface="Courier New" pitchFamily="49" charset="0"/>
              </a:rPr>
              <a:t>composite</a:t>
            </a:r>
            <a:r>
              <a:rPr lang="de-AT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</p:txBody>
      </p:sp>
      <p:sp>
        <p:nvSpPr>
          <p:cNvPr id="41" name="Right Arrow 40"/>
          <p:cNvSpPr/>
          <p:nvPr/>
        </p:nvSpPr>
        <p:spPr>
          <a:xfrm>
            <a:off x="4000496" y="3357562"/>
            <a:ext cx="1357322" cy="785818"/>
          </a:xfrm>
          <a:prstGeom prst="right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Composite Serializers</a:t>
            </a:r>
            <a:endParaRPr lang="de-AT"/>
          </a:p>
        </p:txBody>
      </p:sp>
      <p:sp>
        <p:nvSpPr>
          <p:cNvPr id="11" name="Right Arrow 10"/>
          <p:cNvSpPr/>
          <p:nvPr/>
        </p:nvSpPr>
        <p:spPr>
          <a:xfrm>
            <a:off x="3732603" y="2321711"/>
            <a:ext cx="1357322" cy="785818"/>
          </a:xfrm>
          <a:prstGeom prst="right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23" name="Content Placeholder 2"/>
          <p:cNvSpPr txBox="1">
            <a:spLocks/>
          </p:cNvSpPr>
          <p:nvPr/>
        </p:nvSpPr>
        <p:spPr>
          <a:xfrm>
            <a:off x="457200" y="4143380"/>
            <a:ext cx="7467600" cy="1928826"/>
          </a:xfrm>
          <a:prstGeom prst="rect">
            <a:avLst/>
          </a:prstGeom>
        </p:spPr>
        <p:txBody>
          <a:bodyPr/>
          <a:lstStyle/>
          <a:p>
            <a:pPr marL="420624" marR="0" lvl="0" indent="-384048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2"/>
              <a:buChar char=""/>
              <a:tabLst/>
              <a:defRPr/>
            </a:pPr>
            <a:r>
              <a:rPr kumimoji="0" lang="de-AT" sz="2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extract or</a:t>
            </a:r>
            <a:r>
              <a:rPr kumimoji="0" lang="de-AT" sz="2600" b="0" i="0" u="none" strike="noStrike" kern="1200" cap="none" spc="0" normalizeH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compose from</a:t>
            </a:r>
            <a:endParaRPr kumimoji="0" lang="de-AT" sz="26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877824" lvl="1" indent="-384048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"/>
            </a:pPr>
            <a:r>
              <a:rPr kumimoji="0" lang="de-AT" sz="2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sub-objects</a:t>
            </a:r>
          </a:p>
          <a:p>
            <a:pPr marL="877824" lvl="1" indent="-384048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"/>
            </a:pPr>
            <a:r>
              <a:rPr lang="de-AT" sz="2600" smtClean="0"/>
              <a:t>meta information</a:t>
            </a:r>
          </a:p>
          <a:p>
            <a:pPr marL="420624" indent="-384048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"/>
            </a:pPr>
            <a:r>
              <a:rPr lang="de-AT" sz="2600" smtClean="0"/>
              <a:t>decide whether they are applicable</a:t>
            </a:r>
          </a:p>
          <a:p>
            <a:pPr marL="420624" indent="-384048">
              <a:spcBef>
                <a:spcPct val="20000"/>
              </a:spcBef>
              <a:buClr>
                <a:schemeClr val="accent1"/>
              </a:buClr>
              <a:buSzPct val="80000"/>
            </a:pPr>
            <a:endParaRPr lang="de-AT" sz="2600" smtClean="0"/>
          </a:p>
        </p:txBody>
      </p:sp>
      <p:grpSp>
        <p:nvGrpSpPr>
          <p:cNvPr id="38" name="Group 37"/>
          <p:cNvGrpSpPr/>
          <p:nvPr/>
        </p:nvGrpSpPr>
        <p:grpSpPr>
          <a:xfrm>
            <a:off x="5965041" y="1714488"/>
            <a:ext cx="2678925" cy="2000264"/>
            <a:chOff x="5357818" y="1785926"/>
            <a:chExt cx="2678925" cy="2000264"/>
          </a:xfrm>
        </p:grpSpPr>
        <p:sp>
          <p:nvSpPr>
            <p:cNvPr id="12" name="Oval 11"/>
            <p:cNvSpPr/>
            <p:nvPr/>
          </p:nvSpPr>
          <p:spPr>
            <a:xfrm>
              <a:off x="6000760" y="1928008"/>
              <a:ext cx="642942" cy="642942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mtClean="0">
                  <a:solidFill>
                    <a:schemeClr val="bg1">
                      <a:lumMod val="95000"/>
                      <a:lumOff val="5000"/>
                    </a:schemeClr>
                  </a:solidFill>
                </a:rPr>
                <a:t>2</a:t>
              </a:r>
              <a:endParaRPr lang="de-AT">
                <a:solidFill>
                  <a:schemeClr val="bg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13" name="Oval 12"/>
            <p:cNvSpPr/>
            <p:nvPr/>
          </p:nvSpPr>
          <p:spPr>
            <a:xfrm>
              <a:off x="6000760" y="2928140"/>
              <a:ext cx="642942" cy="642942"/>
            </a:xfrm>
            <a:prstGeom prst="ellipse">
              <a:avLst/>
            </a:prstGeom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mtClean="0"/>
                <a:t>3</a:t>
              </a:r>
              <a:endParaRPr lang="de-AT"/>
            </a:p>
          </p:txBody>
        </p:sp>
        <p:sp>
          <p:nvSpPr>
            <p:cNvPr id="14" name="Oval 13"/>
            <p:cNvSpPr/>
            <p:nvPr/>
          </p:nvSpPr>
          <p:spPr>
            <a:xfrm>
              <a:off x="6858016" y="2928140"/>
              <a:ext cx="642942" cy="642942"/>
            </a:xfrm>
            <a:prstGeom prst="ellipse">
              <a:avLst/>
            </a:prstGeom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mtClean="0"/>
                <a:t>4</a:t>
              </a:r>
              <a:endParaRPr lang="de-AT"/>
            </a:p>
          </p:txBody>
        </p:sp>
        <p:cxnSp>
          <p:nvCxnSpPr>
            <p:cNvPr id="15" name="Curved Connector 14"/>
            <p:cNvCxnSpPr>
              <a:stCxn id="12" idx="4"/>
              <a:endCxn id="13" idx="0"/>
            </p:cNvCxnSpPr>
            <p:nvPr/>
          </p:nvCxnSpPr>
          <p:spPr>
            <a:xfrm rot="5400000">
              <a:off x="6143636" y="2749545"/>
              <a:ext cx="357190" cy="1588"/>
            </a:xfrm>
            <a:prstGeom prst="curved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hape 15"/>
            <p:cNvCxnSpPr>
              <a:stCxn id="12" idx="6"/>
              <a:endCxn id="14" idx="0"/>
            </p:cNvCxnSpPr>
            <p:nvPr/>
          </p:nvCxnSpPr>
          <p:spPr>
            <a:xfrm>
              <a:off x="6643702" y="2249479"/>
              <a:ext cx="535785" cy="678661"/>
            </a:xfrm>
            <a:prstGeom prst="curvedConnector2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Curved Connector 16"/>
            <p:cNvCxnSpPr>
              <a:stCxn id="14" idx="4"/>
            </p:cNvCxnSpPr>
            <p:nvPr/>
          </p:nvCxnSpPr>
          <p:spPr>
            <a:xfrm rot="5400000">
              <a:off x="7072330" y="3678239"/>
              <a:ext cx="214314" cy="1588"/>
            </a:xfrm>
            <a:prstGeom prst="curved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18" name="Curved Connector 17"/>
            <p:cNvCxnSpPr>
              <a:stCxn id="14" idx="4"/>
              <a:endCxn id="13" idx="4"/>
            </p:cNvCxnSpPr>
            <p:nvPr/>
          </p:nvCxnSpPr>
          <p:spPr>
            <a:xfrm rot="5400000">
              <a:off x="6750859" y="3142454"/>
              <a:ext cx="1588" cy="857256"/>
            </a:xfrm>
            <a:prstGeom prst="curvedConnector3">
              <a:avLst>
                <a:gd name="adj1" fmla="val 14395466"/>
              </a:avLst>
            </a:prstGeom>
            <a:ln>
              <a:tailEnd type="arrow"/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19" name="Shape 18"/>
            <p:cNvCxnSpPr>
              <a:stCxn id="14" idx="6"/>
            </p:cNvCxnSpPr>
            <p:nvPr/>
          </p:nvCxnSpPr>
          <p:spPr>
            <a:xfrm>
              <a:off x="7500958" y="3249611"/>
              <a:ext cx="535785" cy="535785"/>
            </a:xfrm>
            <a:prstGeom prst="curvedConnector2">
              <a:avLst/>
            </a:prstGeom>
            <a:ln>
              <a:tailEnd type="arrow"/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sp>
          <p:nvSpPr>
            <p:cNvPr id="27" name="TextBox 26"/>
            <p:cNvSpPr txBox="1"/>
            <p:nvPr/>
          </p:nvSpPr>
          <p:spPr>
            <a:xfrm>
              <a:off x="5357818" y="3071810"/>
              <a:ext cx="35719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AT" smtClean="0"/>
                <a:t>2</a:t>
              </a:r>
              <a:endParaRPr lang="de-AT"/>
            </a:p>
          </p:txBody>
        </p:sp>
        <p:sp>
          <p:nvSpPr>
            <p:cNvPr id="28" name="Down Arrow 27"/>
            <p:cNvSpPr/>
            <p:nvPr/>
          </p:nvSpPr>
          <p:spPr>
            <a:xfrm rot="1862773">
              <a:off x="5643772" y="2619846"/>
              <a:ext cx="285752" cy="357190"/>
            </a:xfrm>
            <a:prstGeom prst="downArrow">
              <a:avLst/>
            </a:prstGeom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  <p:sp>
          <p:nvSpPr>
            <p:cNvPr id="35" name="Oval 34"/>
            <p:cNvSpPr/>
            <p:nvPr/>
          </p:nvSpPr>
          <p:spPr>
            <a:xfrm>
              <a:off x="5857884" y="1785926"/>
              <a:ext cx="928694" cy="928694"/>
            </a:xfrm>
            <a:prstGeom prst="ellipse">
              <a:avLst/>
            </a:prstGeom>
            <a:solidFill>
              <a:schemeClr val="bg1">
                <a:lumMod val="75000"/>
                <a:lumOff val="25000"/>
                <a:alpha val="80000"/>
              </a:schemeClr>
            </a:solidFill>
            <a:ln>
              <a:noFill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</p:grpSp>
      <p:grpSp>
        <p:nvGrpSpPr>
          <p:cNvPr id="37" name="Group 36"/>
          <p:cNvGrpSpPr/>
          <p:nvPr/>
        </p:nvGrpSpPr>
        <p:grpSpPr>
          <a:xfrm>
            <a:off x="785786" y="1571612"/>
            <a:ext cx="2071702" cy="2286016"/>
            <a:chOff x="1428728" y="1571612"/>
            <a:chExt cx="2071702" cy="2286016"/>
          </a:xfrm>
        </p:grpSpPr>
        <p:sp>
          <p:nvSpPr>
            <p:cNvPr id="3" name="Oval 2"/>
            <p:cNvSpPr/>
            <p:nvPr/>
          </p:nvSpPr>
          <p:spPr>
            <a:xfrm>
              <a:off x="1643042" y="1856570"/>
              <a:ext cx="642942" cy="642942"/>
            </a:xfrm>
            <a:prstGeom prst="ellipse">
              <a:avLst/>
            </a:prstGeom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mtClean="0"/>
                <a:t>2</a:t>
              </a:r>
              <a:endParaRPr lang="de-AT"/>
            </a:p>
          </p:txBody>
        </p:sp>
        <p:sp>
          <p:nvSpPr>
            <p:cNvPr id="4" name="Oval 3"/>
            <p:cNvSpPr/>
            <p:nvPr/>
          </p:nvSpPr>
          <p:spPr>
            <a:xfrm>
              <a:off x="1643042" y="2856702"/>
              <a:ext cx="642942" cy="642942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mtClean="0">
                  <a:solidFill>
                    <a:schemeClr val="bg1">
                      <a:lumMod val="95000"/>
                      <a:lumOff val="5000"/>
                    </a:schemeClr>
                  </a:solidFill>
                </a:rPr>
                <a:t>3</a:t>
              </a:r>
              <a:endParaRPr lang="de-AT">
                <a:solidFill>
                  <a:schemeClr val="bg1">
                    <a:lumMod val="95000"/>
                    <a:lumOff val="5000"/>
                  </a:schemeClr>
                </a:solidFill>
              </a:endParaRPr>
            </a:p>
          </p:txBody>
        </p:sp>
        <p:sp>
          <p:nvSpPr>
            <p:cNvPr id="5" name="Oval 4"/>
            <p:cNvSpPr/>
            <p:nvPr/>
          </p:nvSpPr>
          <p:spPr>
            <a:xfrm>
              <a:off x="2500298" y="2855908"/>
              <a:ext cx="642942" cy="642942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mtClean="0">
                  <a:solidFill>
                    <a:schemeClr val="bg1">
                      <a:lumMod val="95000"/>
                      <a:lumOff val="5000"/>
                    </a:schemeClr>
                  </a:solidFill>
                </a:rPr>
                <a:t>4</a:t>
              </a:r>
              <a:endParaRPr lang="de-AT">
                <a:solidFill>
                  <a:schemeClr val="bg1">
                    <a:lumMod val="95000"/>
                    <a:lumOff val="5000"/>
                  </a:schemeClr>
                </a:solidFill>
              </a:endParaRPr>
            </a:p>
          </p:txBody>
        </p:sp>
        <p:cxnSp>
          <p:nvCxnSpPr>
            <p:cNvPr id="6" name="Curved Connector 5"/>
            <p:cNvCxnSpPr>
              <a:endCxn id="3" idx="0"/>
            </p:cNvCxnSpPr>
            <p:nvPr/>
          </p:nvCxnSpPr>
          <p:spPr>
            <a:xfrm rot="5400000">
              <a:off x="1821637" y="1713694"/>
              <a:ext cx="285752" cy="1588"/>
            </a:xfrm>
            <a:prstGeom prst="curved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7" name="Curved Connector 6"/>
            <p:cNvCxnSpPr>
              <a:stCxn id="3" idx="4"/>
              <a:endCxn id="4" idx="0"/>
            </p:cNvCxnSpPr>
            <p:nvPr/>
          </p:nvCxnSpPr>
          <p:spPr>
            <a:xfrm rot="5400000">
              <a:off x="1785918" y="2678107"/>
              <a:ext cx="357190" cy="1588"/>
            </a:xfrm>
            <a:prstGeom prst="curved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8" name="Shape 7"/>
            <p:cNvCxnSpPr>
              <a:stCxn id="3" idx="6"/>
              <a:endCxn id="5" idx="0"/>
            </p:cNvCxnSpPr>
            <p:nvPr/>
          </p:nvCxnSpPr>
          <p:spPr>
            <a:xfrm>
              <a:off x="2285984" y="2178041"/>
              <a:ext cx="535785" cy="677867"/>
            </a:xfrm>
            <a:prstGeom prst="curvedConnector2">
              <a:avLst/>
            </a:prstGeom>
            <a:ln>
              <a:tailEnd type="arrow"/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9" name="Curved Connector 8"/>
            <p:cNvCxnSpPr>
              <a:stCxn id="5" idx="4"/>
            </p:cNvCxnSpPr>
            <p:nvPr/>
          </p:nvCxnSpPr>
          <p:spPr>
            <a:xfrm rot="5400000">
              <a:off x="2714612" y="3606007"/>
              <a:ext cx="214314" cy="1588"/>
            </a:xfrm>
            <a:prstGeom prst="curved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10" name="Curved Connector 9"/>
            <p:cNvCxnSpPr>
              <a:stCxn id="5" idx="4"/>
              <a:endCxn id="4" idx="4"/>
            </p:cNvCxnSpPr>
            <p:nvPr/>
          </p:nvCxnSpPr>
          <p:spPr>
            <a:xfrm rot="5400000">
              <a:off x="2392744" y="3070619"/>
              <a:ext cx="794" cy="857256"/>
            </a:xfrm>
            <a:prstGeom prst="curvedConnector3">
              <a:avLst>
                <a:gd name="adj1" fmla="val 28890932"/>
              </a:avLst>
            </a:prstGeom>
            <a:ln>
              <a:tailEnd type="arrow"/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sp>
          <p:nvSpPr>
            <p:cNvPr id="36" name="Oval 35"/>
            <p:cNvSpPr/>
            <p:nvPr/>
          </p:nvSpPr>
          <p:spPr>
            <a:xfrm>
              <a:off x="1428728" y="2643182"/>
              <a:ext cx="2071702" cy="1214446"/>
            </a:xfrm>
            <a:prstGeom prst="ellipse">
              <a:avLst/>
            </a:prstGeom>
            <a:solidFill>
              <a:schemeClr val="bg1">
                <a:lumMod val="75000"/>
                <a:lumOff val="25000"/>
                <a:alpha val="80000"/>
              </a:schemeClr>
            </a:solidFill>
            <a:ln>
              <a:noFill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AT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Primitive Serializers</a:t>
            </a:r>
            <a:endParaRPr lang="de-AT"/>
          </a:p>
        </p:txBody>
      </p:sp>
      <p:grpSp>
        <p:nvGrpSpPr>
          <p:cNvPr id="8" name="Group 7"/>
          <p:cNvGrpSpPr/>
          <p:nvPr/>
        </p:nvGrpSpPr>
        <p:grpSpPr>
          <a:xfrm>
            <a:off x="1142976" y="2059368"/>
            <a:ext cx="642942" cy="927900"/>
            <a:chOff x="1857356" y="2501100"/>
            <a:chExt cx="642942" cy="927900"/>
          </a:xfrm>
        </p:grpSpPr>
        <p:sp>
          <p:nvSpPr>
            <p:cNvPr id="3" name="Oval 2"/>
            <p:cNvSpPr/>
            <p:nvPr/>
          </p:nvSpPr>
          <p:spPr>
            <a:xfrm>
              <a:off x="1857356" y="2786058"/>
              <a:ext cx="642942" cy="642942"/>
            </a:xfrm>
            <a:prstGeom prst="ellipse">
              <a:avLst/>
            </a:prstGeom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AT" smtClean="0"/>
                <a:t>3</a:t>
              </a:r>
              <a:endParaRPr lang="de-AT"/>
            </a:p>
          </p:txBody>
        </p:sp>
        <p:cxnSp>
          <p:nvCxnSpPr>
            <p:cNvPr id="4" name="Curved Connector 3"/>
            <p:cNvCxnSpPr>
              <a:endCxn id="3" idx="0"/>
            </p:cNvCxnSpPr>
            <p:nvPr/>
          </p:nvCxnSpPr>
          <p:spPr>
            <a:xfrm rot="5400000">
              <a:off x="2035951" y="2643182"/>
              <a:ext cx="285752" cy="1588"/>
            </a:xfrm>
            <a:prstGeom prst="curvedConnector3">
              <a:avLst>
                <a:gd name="adj1" fmla="val 50000"/>
              </a:avLst>
            </a:prstGeom>
            <a:ln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Right Arrow 4"/>
          <p:cNvSpPr/>
          <p:nvPr/>
        </p:nvSpPr>
        <p:spPr>
          <a:xfrm>
            <a:off x="3086031" y="2130409"/>
            <a:ext cx="1357322" cy="785818"/>
          </a:xfrm>
          <a:prstGeom prst="rightArrow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6" name="Rectangle 5"/>
          <p:cNvSpPr/>
          <p:nvPr/>
        </p:nvSpPr>
        <p:spPr>
          <a:xfrm>
            <a:off x="5743467" y="2046265"/>
            <a:ext cx="1976823" cy="9541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AT" dirty="0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</a:t>
            </a:r>
            <a:r>
              <a:rPr lang="de-AT" dirty="0" smtClean="0">
                <a:solidFill>
                  <a:srgbClr val="D76FD0"/>
                </a:solidFill>
                <a:latin typeface="Courier New" pitchFamily="49" charset="0"/>
                <a:cs typeface="Courier New" pitchFamily="49" charset="0"/>
              </a:rPr>
              <a:t>primitive</a:t>
            </a:r>
            <a:r>
              <a:rPr lang="de-AT" dirty="0" smtClean="0">
                <a:latin typeface="Courier New" pitchFamily="49" charset="0"/>
                <a:cs typeface="Courier New" pitchFamily="49" charset="0"/>
              </a:rPr>
              <a:t> 3</a:t>
            </a:r>
            <a:r>
              <a:rPr lang="de-AT" dirty="0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  <a:endParaRPr lang="de-AT" dirty="0" smtClean="0"/>
          </a:p>
          <a:p>
            <a:r>
              <a:rPr lang="de-AT" dirty="0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z="2000" b="1" dirty="0" smtClean="0">
                <a:solidFill>
                  <a:srgbClr val="FFFF00"/>
                </a:solidFill>
                <a:latin typeface="Courier New" pitchFamily="49" charset="0"/>
                <a:cs typeface="Courier New" pitchFamily="49" charset="0"/>
              </a:rPr>
              <a:t>3</a:t>
            </a:r>
          </a:p>
          <a:p>
            <a:r>
              <a:rPr lang="de-AT" dirty="0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&lt;/</a:t>
            </a:r>
            <a:r>
              <a:rPr lang="de-AT" dirty="0" smtClean="0">
                <a:solidFill>
                  <a:srgbClr val="D76FD0"/>
                </a:solidFill>
                <a:latin typeface="Courier New" pitchFamily="49" charset="0"/>
                <a:cs typeface="Courier New" pitchFamily="49" charset="0"/>
              </a:rPr>
              <a:t>primitive</a:t>
            </a:r>
            <a:r>
              <a:rPr lang="de-AT" dirty="0" smtClean="0">
                <a:solidFill>
                  <a:schemeClr val="bg1">
                    <a:lumMod val="50000"/>
                    <a:lumOff val="50000"/>
                  </a:schemeClr>
                </a:solidFill>
                <a:latin typeface="Courier New" pitchFamily="49" charset="0"/>
                <a:cs typeface="Courier New" pitchFamily="49" charset="0"/>
              </a:rPr>
              <a:t>&gt;</a:t>
            </a:r>
          </a:p>
        </p:txBody>
      </p:sp>
      <p:sp>
        <p:nvSpPr>
          <p:cNvPr id="7" name="Content Placeholder 2"/>
          <p:cNvSpPr txBox="1">
            <a:spLocks/>
          </p:cNvSpPr>
          <p:nvPr/>
        </p:nvSpPr>
        <p:spPr>
          <a:xfrm>
            <a:off x="457200" y="4143380"/>
            <a:ext cx="7467600" cy="1928826"/>
          </a:xfrm>
          <a:prstGeom prst="rect">
            <a:avLst/>
          </a:prstGeom>
        </p:spPr>
        <p:txBody>
          <a:bodyPr/>
          <a:lstStyle/>
          <a:p>
            <a:pPr marL="420624" indent="-384048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"/>
            </a:pPr>
            <a:r>
              <a:rPr kumimoji="0" lang="de-AT" sz="26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transform between</a:t>
            </a:r>
          </a:p>
          <a:p>
            <a:pPr marL="877824" lvl="1" indent="-384048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"/>
            </a:pPr>
            <a:r>
              <a:rPr lang="de-AT" sz="2600" smtClean="0"/>
              <a:t>i</a:t>
            </a:r>
            <a:r>
              <a:rPr lang="de-AT" sz="2600" noProof="0" smtClean="0"/>
              <a:t>n-memory object</a:t>
            </a:r>
          </a:p>
          <a:p>
            <a:pPr marL="877824" lvl="1" indent="-384048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"/>
            </a:pPr>
            <a:r>
              <a:rPr lang="de-AT" sz="2600" noProof="0" smtClean="0"/>
              <a:t>serial format (e.g. XML text)</a:t>
            </a:r>
          </a:p>
          <a:p>
            <a:pPr marL="420624" indent="-384048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"/>
            </a:pPr>
            <a:r>
              <a:rPr lang="de-AT" sz="2600" smtClean="0"/>
              <a:t>fixed mapping between formatter </a:t>
            </a:r>
            <a:r>
              <a:rPr lang="de-AT" sz="2600" smtClean="0">
                <a:sym typeface="Wingdings" pitchFamily="2" charset="2"/>
              </a:rPr>
              <a:t> type</a:t>
            </a:r>
            <a:endParaRPr lang="de-AT" sz="2600" noProof="0" smtClean="0"/>
          </a:p>
          <a:p>
            <a:pPr marL="877824" lvl="1" indent="-384048">
              <a:spcBef>
                <a:spcPct val="20000"/>
              </a:spcBef>
              <a:buClr>
                <a:schemeClr val="accent1"/>
              </a:buClr>
              <a:buSzPct val="80000"/>
              <a:buFont typeface="Wingdings 2"/>
              <a:buChar char=""/>
            </a:pPr>
            <a:endParaRPr kumimoji="0" lang="de-AT" sz="2600" b="0" i="0" u="none" strike="noStrike" kern="1200" cap="none" spc="0" normalizeH="0" baseline="0" noProof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Configuration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AT" smtClean="0"/>
              <a:t>specific to output format (e.g. XML)</a:t>
            </a:r>
          </a:p>
          <a:p>
            <a:r>
              <a:rPr lang="de-AT" smtClean="0"/>
              <a:t>contain</a:t>
            </a:r>
          </a:p>
          <a:p>
            <a:pPr lvl="1"/>
            <a:r>
              <a:rPr lang="de-AT" smtClean="0"/>
              <a:t>composite serializer (in order)</a:t>
            </a:r>
          </a:p>
          <a:p>
            <a:pPr lvl="1"/>
            <a:r>
              <a:rPr lang="de-AT" smtClean="0"/>
              <a:t>primitive serializer</a:t>
            </a:r>
          </a:p>
          <a:p>
            <a:r>
              <a:rPr lang="de-AT" smtClean="0"/>
              <a:t>included in type cache</a:t>
            </a:r>
          </a:p>
          <a:p>
            <a:r>
              <a:rPr lang="de-AT" smtClean="0"/>
              <a:t>persistent (</a:t>
            </a:r>
            <a:r>
              <a:rPr lang="de-AT" sz="2800" smtClean="0">
                <a:latin typeface="Courier New" pitchFamily="49" charset="0"/>
                <a:cs typeface="Courier New" pitchFamily="49" charset="0"/>
              </a:rPr>
              <a:t>ConfigurationService</a:t>
            </a:r>
            <a:r>
              <a:rPr lang="de-AT" smtClean="0"/>
              <a:t>)</a:t>
            </a:r>
          </a:p>
          <a:p>
            <a:r>
              <a:rPr lang="de-AT" smtClean="0"/>
              <a:t>default configuration through reflection</a:t>
            </a:r>
            <a:endParaRPr lang="de-A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Use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115328" cy="4525963"/>
          </a:xfrm>
        </p:spPr>
        <p:txBody>
          <a:bodyPr/>
          <a:lstStyle/>
          <a:p>
            <a:r>
              <a:rPr lang="de-AT" smtClean="0"/>
              <a:t>std. data types are handled</a:t>
            </a:r>
          </a:p>
          <a:p>
            <a:r>
              <a:rPr lang="de-AT" smtClean="0"/>
              <a:t>new classes can use </a:t>
            </a:r>
            <a:r>
              <a:rPr lang="de-AT" sz="2800" smtClean="0">
                <a:latin typeface="Courier New" pitchFamily="49" charset="0"/>
                <a:cs typeface="Courier New" pitchFamily="49" charset="0"/>
              </a:rPr>
              <a:t>StorableSerializer</a:t>
            </a:r>
          </a:p>
          <a:p>
            <a:pPr lvl="1"/>
            <a:r>
              <a:rPr lang="de-AT" smtClean="0"/>
              <a:t>add </a:t>
            </a:r>
            <a:r>
              <a:rPr lang="de-AT" sz="2400" smtClean="0">
                <a:latin typeface="Courier New" pitchFamily="49" charset="0"/>
                <a:cs typeface="Courier New" pitchFamily="49" charset="0"/>
              </a:rPr>
              <a:t>[Storable]</a:t>
            </a:r>
            <a:r>
              <a:rPr lang="de-AT" sz="2400" smtClean="0"/>
              <a:t> </a:t>
            </a:r>
            <a:r>
              <a:rPr lang="de-AT" smtClean="0"/>
              <a:t>attribute to fields or properties</a:t>
            </a:r>
          </a:p>
        </p:txBody>
      </p:sp>
      <p:sp>
        <p:nvSpPr>
          <p:cNvPr id="6" name="Rectangle 5"/>
          <p:cNvSpPr/>
          <p:nvPr/>
        </p:nvSpPr>
        <p:spPr>
          <a:xfrm>
            <a:off x="714348" y="3460624"/>
            <a:ext cx="3357586" cy="2308324"/>
          </a:xfrm>
          <a:prstGeom prst="rect">
            <a:avLst/>
          </a:prstGeom>
          <a:solidFill>
            <a:schemeClr val="tx1"/>
          </a:solidFill>
          <a:effectLst>
            <a:innerShdw blurRad="114300">
              <a:prstClr val="black"/>
            </a:innerShdw>
          </a:effectLst>
        </p:spPr>
        <p:txBody>
          <a:bodyPr wrap="square">
            <a:spAutoFit/>
          </a:bodyPr>
          <a:lstStyle/>
          <a:p>
            <a:r>
              <a:rPr lang="de-AT" sz="16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class </a:t>
            </a:r>
            <a:r>
              <a:rPr lang="de-AT" sz="16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IntWrapper 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{</a:t>
            </a:r>
          </a:p>
          <a:p>
            <a:r>
              <a:rPr lang="de-AT" sz="16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de-AT" sz="16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Storable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]</a:t>
            </a:r>
          </a:p>
          <a:p>
            <a:r>
              <a:rPr lang="de-AT" sz="16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z="16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private int 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Value;</a:t>
            </a:r>
          </a:p>
          <a:p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  [</a:t>
            </a:r>
            <a:r>
              <a:rPr lang="de-AT" sz="16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Storable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]</a:t>
            </a:r>
          </a:p>
          <a:p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  </a:t>
            </a:r>
            <a:r>
              <a:rPr lang="de-AT" sz="16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</a:t>
            </a:r>
            <a:r>
              <a:rPr lang="de-AT" sz="1600" smtClean="0">
                <a:solidFill>
                  <a:srgbClr val="0070C0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6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string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 Name {</a:t>
            </a:r>
          </a:p>
          <a:p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6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get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; </a:t>
            </a:r>
            <a:r>
              <a:rPr lang="de-AT" sz="16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private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de-AT" sz="16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set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  } </a:t>
            </a:r>
          </a:p>
          <a:p>
            <a:r>
              <a:rPr lang="de-AT" sz="16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  </a:t>
            </a:r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...</a:t>
            </a:r>
          </a:p>
          <a:p>
            <a:r>
              <a:rPr lang="de-AT" sz="16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}</a:t>
            </a:r>
            <a:endParaRPr lang="de-AT" sz="1600">
              <a:solidFill>
                <a:schemeClr val="bg1">
                  <a:lumMod val="95000"/>
                  <a:lumOff val="5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714892" y="3451870"/>
            <a:ext cx="3357570" cy="1169551"/>
          </a:xfrm>
          <a:prstGeom prst="rect">
            <a:avLst/>
          </a:prstGeom>
          <a:solidFill>
            <a:schemeClr val="tx1"/>
          </a:solidFill>
          <a:effectLst>
            <a:innerShdw blurRad="114300">
              <a:prstClr val="black"/>
            </a:innerShdw>
          </a:effectLst>
        </p:spPr>
        <p:txBody>
          <a:bodyPr wrap="square">
            <a:spAutoFit/>
          </a:bodyPr>
          <a:lstStyle/>
          <a:p>
            <a:r>
              <a:rPr lang="de-AT" sz="1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[</a:t>
            </a:r>
            <a:r>
              <a:rPr lang="de-AT" sz="1400" dirty="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EmptyStorableClass</a:t>
            </a:r>
            <a:r>
              <a:rPr lang="de-AT" sz="1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]</a:t>
            </a:r>
          </a:p>
          <a:p>
            <a:r>
              <a:rPr lang="de-AT" sz="1400" dirty="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class </a:t>
            </a:r>
            <a:r>
              <a:rPr lang="de-AT" sz="1400" dirty="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NonSerialized </a:t>
            </a:r>
            <a:r>
              <a:rPr lang="de-AT" sz="1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{</a:t>
            </a:r>
          </a:p>
          <a:p>
            <a:r>
              <a:rPr lang="de-AT" sz="1400" dirty="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  private int </a:t>
            </a:r>
            <a:r>
              <a:rPr lang="de-AT" sz="1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TransientValue;</a:t>
            </a:r>
          </a:p>
          <a:p>
            <a:r>
              <a:rPr lang="de-AT" sz="1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    ...</a:t>
            </a:r>
          </a:p>
          <a:p>
            <a:r>
              <a:rPr lang="de-AT" sz="1400" dirty="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}</a:t>
            </a:r>
            <a:endParaRPr lang="de-AT" sz="1400" dirty="0">
              <a:solidFill>
                <a:schemeClr val="bg1">
                  <a:lumMod val="95000"/>
                  <a:lumOff val="5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4714876" y="5407239"/>
            <a:ext cx="3357586" cy="307777"/>
          </a:xfrm>
          <a:prstGeom prst="rect">
            <a:avLst/>
          </a:prstGeom>
          <a:solidFill>
            <a:schemeClr val="tx1"/>
          </a:solidFill>
          <a:effectLst>
            <a:innerShdw blurRad="114300">
              <a:prstClr val="black"/>
            </a:innerShdw>
          </a:effectLst>
        </p:spPr>
        <p:txBody>
          <a:bodyPr wrap="square">
            <a:spAutoFit/>
          </a:bodyPr>
          <a:lstStyle/>
          <a:p>
            <a:r>
              <a:rPr lang="de-AT" sz="1400" smtClean="0">
                <a:solidFill>
                  <a:srgbClr val="0000FF"/>
                </a:solidFill>
                <a:latin typeface="Courier New" pitchFamily="49" charset="0"/>
                <a:cs typeface="Courier New" pitchFamily="49" charset="0"/>
              </a:rPr>
              <a:t>public class </a:t>
            </a:r>
            <a:r>
              <a:rPr lang="de-AT" sz="1400" smtClean="0">
                <a:solidFill>
                  <a:srgbClr val="2B91AF"/>
                </a:solidFill>
                <a:latin typeface="Courier New" pitchFamily="49" charset="0"/>
                <a:cs typeface="Courier New" pitchFamily="49" charset="0"/>
              </a:rPr>
              <a:t>Empty </a:t>
            </a:r>
            <a:r>
              <a:rPr lang="de-AT" sz="1400" smtClean="0">
                <a:solidFill>
                  <a:schemeClr val="bg1">
                    <a:lumMod val="95000"/>
                    <a:lumOff val="5000"/>
                  </a:schemeClr>
                </a:solidFill>
                <a:latin typeface="Courier New" pitchFamily="49" charset="0"/>
                <a:cs typeface="Courier New" pitchFamily="49" charset="0"/>
              </a:rPr>
              <a:t>{ }</a:t>
            </a:r>
            <a:endParaRPr lang="de-AT" sz="1400">
              <a:solidFill>
                <a:schemeClr val="bg1">
                  <a:lumMod val="95000"/>
                  <a:lumOff val="5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0</TotalTime>
  <Words>816</Words>
  <Application>Microsoft Office PowerPoint</Application>
  <PresentationFormat>On-screen Show (4:3)</PresentationFormat>
  <Paragraphs>213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Technic</vt:lpstr>
      <vt:lpstr>Persistence 3.3</vt:lpstr>
      <vt:lpstr>Motivation</vt:lpstr>
      <vt:lpstr>Components</vt:lpstr>
      <vt:lpstr>Overview</vt:lpstr>
      <vt:lpstr>Example</vt:lpstr>
      <vt:lpstr>Composite Serializers</vt:lpstr>
      <vt:lpstr>Primitive Serializers</vt:lpstr>
      <vt:lpstr>Configuration</vt:lpstr>
      <vt:lpstr>Use</vt:lpstr>
      <vt:lpstr>Advanced Use</vt:lpstr>
      <vt:lpstr>Hacking</vt:lpstr>
      <vt:lpstr>Extension &amp; Customization</vt:lpstr>
      <vt:lpstr>IPrimitiveSerializer Example</vt:lpstr>
      <vt:lpstr>ICompositeSerializer Example</vt:lpstr>
      <vt:lpstr>ICompositeSerializer Example</vt:lpstr>
      <vt:lpstr>Versioning</vt:lpstr>
      <vt:lpstr>Next Steps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Persistcence 3.3</dc:title>
  <dc:creator>Pitzer Erik</dc:creator>
  <cp:lastModifiedBy>erik</cp:lastModifiedBy>
  <cp:revision>164</cp:revision>
  <dcterms:created xsi:type="dcterms:W3CDTF">2009-05-13T07:51:22Z</dcterms:created>
  <dcterms:modified xsi:type="dcterms:W3CDTF">2009-05-18T22:27:27Z</dcterms:modified>
</cp:coreProperties>
</file>

<file path=docProps/thumbnail.jpeg>
</file>