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90" r:id="rId2"/>
  </p:sldMasterIdLst>
  <p:notesMasterIdLst>
    <p:notesMasterId r:id="rId13"/>
  </p:notesMasterIdLst>
  <p:handoutMasterIdLst>
    <p:handoutMasterId r:id="rId14"/>
  </p:handoutMasterIdLst>
  <p:sldIdLst>
    <p:sldId id="290" r:id="rId3"/>
    <p:sldId id="294" r:id="rId4"/>
    <p:sldId id="293" r:id="rId5"/>
    <p:sldId id="291" r:id="rId6"/>
    <p:sldId id="300" r:id="rId7"/>
    <p:sldId id="292" r:id="rId8"/>
    <p:sldId id="299" r:id="rId9"/>
    <p:sldId id="298" r:id="rId10"/>
    <p:sldId id="295" r:id="rId11"/>
    <p:sldId id="296" r:id="rId1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9" autoAdjust="0"/>
    <p:restoredTop sz="76591" autoAdjust="0"/>
  </p:normalViewPr>
  <p:slideViewPr>
    <p:cSldViewPr>
      <p:cViewPr>
        <p:scale>
          <a:sx n="90" d="100"/>
          <a:sy n="90" d="100"/>
        </p:scale>
        <p:origin x="-2214" y="-78"/>
      </p:cViewPr>
      <p:guideLst>
        <p:guide orient="horz" pos="1117"/>
        <p:guide orient="horz" pos="757"/>
        <p:guide orient="horz" pos="3657"/>
        <p:guide orient="horz" pos="2387"/>
        <p:guide pos="567"/>
        <p:guide pos="5193"/>
        <p:guide pos="3007"/>
        <p:guide pos="2733"/>
        <p:guide pos="161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1968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93BCD6D-83D4-425F-BDE2-68D65DADA267}" type="datetimeFigureOut">
              <a:rPr lang="de-DE"/>
              <a:pPr>
                <a:defRPr/>
              </a:pPr>
              <a:t>23.05.2011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614BE59-8E07-47FB-9499-4228A11256E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F97C1C-DD56-4618-8DA5-C067525F8561}" type="datetimeFigureOut">
              <a:rPr lang="de-DE"/>
              <a:pPr>
                <a:defRPr/>
              </a:pPr>
              <a:t>23.05.2011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3F44077-8217-4C46-92A3-CE0A44FCAE2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Experimentation</a:t>
            </a:r>
            <a:r>
              <a:rPr lang="de-AT" baseline="0" dirty="0" smtClean="0"/>
              <a:t> </a:t>
            </a:r>
            <a:r>
              <a:rPr lang="de-AT" baseline="0" dirty="0" err="1" smtClean="0"/>
              <a:t>with</a:t>
            </a:r>
            <a:r>
              <a:rPr lang="de-AT" baseline="0" dirty="0" smtClean="0"/>
              <a:t> different </a:t>
            </a:r>
            <a:r>
              <a:rPr lang="de-AT" baseline="0" dirty="0" err="1" smtClean="0"/>
              <a:t>parameters</a:t>
            </a:r>
            <a:endParaRPr lang="de-AT" baseline="0" dirty="0" smtClean="0"/>
          </a:p>
          <a:p>
            <a:endParaRPr lang="de-AT" dirty="0" smtClean="0"/>
          </a:p>
          <a:p>
            <a:r>
              <a:rPr lang="de-AT" dirty="0" smtClean="0"/>
              <a:t>Peak</a:t>
            </a:r>
            <a:r>
              <a:rPr lang="de-AT" baseline="0" dirty="0" smtClean="0"/>
              <a:t> </a:t>
            </a:r>
            <a:r>
              <a:rPr lang="de-AT" baseline="0" dirty="0" err="1" smtClean="0"/>
              <a:t>times</a:t>
            </a:r>
            <a:endParaRPr lang="de-AT" baseline="0" dirty="0" smtClean="0"/>
          </a:p>
          <a:p>
            <a:endParaRPr lang="de-AT" dirty="0" smtClean="0"/>
          </a:p>
          <a:p>
            <a:r>
              <a:rPr lang="de-AT" dirty="0" err="1" smtClean="0"/>
              <a:t>Usage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university</a:t>
            </a:r>
            <a:r>
              <a:rPr lang="de-AT" dirty="0" smtClean="0"/>
              <a:t> </a:t>
            </a:r>
            <a:r>
              <a:rPr lang="de-AT" dirty="0" err="1" smtClean="0"/>
              <a:t>resources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several</a:t>
            </a:r>
            <a:r>
              <a:rPr lang="de-AT" baseline="0" dirty="0" smtClean="0"/>
              <a:t> open </a:t>
            </a:r>
            <a:r>
              <a:rPr lang="de-AT" baseline="0" dirty="0" err="1" smtClean="0"/>
              <a:t>source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frameworks</a:t>
            </a:r>
            <a:endParaRPr lang="de-AT" baseline="0" dirty="0" smtClean="0"/>
          </a:p>
          <a:p>
            <a:r>
              <a:rPr lang="de-AT" baseline="0" dirty="0" err="1" smtClean="0"/>
              <a:t>no</a:t>
            </a:r>
            <a:r>
              <a:rPr lang="de-AT" baseline="0" dirty="0" smtClean="0"/>
              <a:t> </a:t>
            </a:r>
            <a:r>
              <a:rPr lang="de-AT" baseline="0" dirty="0" err="1" smtClean="0"/>
              <a:t>c#</a:t>
            </a:r>
            <a:r>
              <a:rPr lang="de-AT" baseline="0" dirty="0" smtClean="0"/>
              <a:t> </a:t>
            </a:r>
            <a:r>
              <a:rPr lang="de-AT" baseline="0" dirty="0" err="1" smtClean="0"/>
              <a:t>frameworks</a:t>
            </a:r>
            <a:endParaRPr lang="de-AT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distributed computing of ``jobs'' - mainly </a:t>
            </a:r>
            <a:r>
              <a:rPr lang="en-US" dirty="0" err="1" smtClean="0"/>
              <a:t>heuristiclab</a:t>
            </a:r>
            <a:r>
              <a:rPr lang="en-US" dirty="0" smtClean="0"/>
              <a:t> algorithms</a:t>
            </a:r>
          </a:p>
          <a:p>
            <a:r>
              <a:rPr lang="en-US" dirty="0" smtClean="0"/>
              <a:t>% * open source c# distributed computing</a:t>
            </a:r>
          </a:p>
          <a:p>
            <a:r>
              <a:rPr lang="en-US" dirty="0" smtClean="0"/>
              <a:t>% * </a:t>
            </a:r>
            <a:r>
              <a:rPr lang="en-US" dirty="0" err="1" smtClean="0"/>
              <a:t>heterogenity</a:t>
            </a:r>
            <a:r>
              <a:rPr lang="en-US" dirty="0" smtClean="0"/>
              <a:t> - utilization of </a:t>
            </a:r>
            <a:r>
              <a:rPr lang="en-US" dirty="0" err="1" smtClean="0"/>
              <a:t>hpc</a:t>
            </a:r>
            <a:r>
              <a:rPr lang="en-US" dirty="0" smtClean="0"/>
              <a:t> infrastructure and desktop computers (multi core). also from other networks (bypass firewalls and </a:t>
            </a:r>
            <a:r>
              <a:rPr lang="en-US" dirty="0" err="1" smtClean="0"/>
              <a:t>nats</a:t>
            </a:r>
            <a:r>
              <a:rPr lang="en-US" dirty="0" smtClean="0"/>
              <a:t>) : because distribution time is not critical</a:t>
            </a:r>
          </a:p>
          <a:p>
            <a:r>
              <a:rPr lang="en-US" dirty="0" smtClean="0"/>
              <a:t>% * elasticity, slaves can be added/removed any time - for peak demand</a:t>
            </a:r>
          </a:p>
          <a:p>
            <a:r>
              <a:rPr lang="en-US" dirty="0" smtClean="0"/>
              <a:t>% * deployment of assemblies</a:t>
            </a:r>
          </a:p>
          <a:p>
            <a:r>
              <a:rPr lang="en-US" dirty="0" smtClean="0"/>
              <a:t>% * security - groups, encryption, </a:t>
            </a:r>
            <a:r>
              <a:rPr lang="en-US" dirty="0" smtClean="0"/>
              <a:t>sandboxing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distributed computing of ``jobs'' - mainly </a:t>
            </a:r>
            <a:r>
              <a:rPr lang="en-US" dirty="0" err="1" smtClean="0"/>
              <a:t>heuristiclab</a:t>
            </a:r>
            <a:r>
              <a:rPr lang="en-US" dirty="0" smtClean="0"/>
              <a:t> algorithms</a:t>
            </a:r>
          </a:p>
          <a:p>
            <a:r>
              <a:rPr lang="en-US" dirty="0" smtClean="0"/>
              <a:t>% * open source c# distributed computing</a:t>
            </a:r>
          </a:p>
          <a:p>
            <a:r>
              <a:rPr lang="en-US" dirty="0" smtClean="0"/>
              <a:t>% * </a:t>
            </a:r>
            <a:r>
              <a:rPr lang="en-US" dirty="0" err="1" smtClean="0"/>
              <a:t>heterogenity</a:t>
            </a:r>
            <a:r>
              <a:rPr lang="en-US" dirty="0" smtClean="0"/>
              <a:t> - utilization of </a:t>
            </a:r>
            <a:r>
              <a:rPr lang="en-US" dirty="0" err="1" smtClean="0"/>
              <a:t>hpc</a:t>
            </a:r>
            <a:r>
              <a:rPr lang="en-US" dirty="0" smtClean="0"/>
              <a:t> infrastructure and desktop computers (multi core). also from other networks (bypass firewalls and </a:t>
            </a:r>
            <a:r>
              <a:rPr lang="en-US" dirty="0" err="1" smtClean="0"/>
              <a:t>nats</a:t>
            </a:r>
            <a:r>
              <a:rPr lang="en-US" dirty="0" smtClean="0"/>
              <a:t>) : because distribution time is not critical</a:t>
            </a:r>
          </a:p>
          <a:p>
            <a:r>
              <a:rPr lang="en-US" dirty="0" smtClean="0"/>
              <a:t>% * elasticity, slaves can be added/removed any time - for peak demand</a:t>
            </a:r>
          </a:p>
          <a:p>
            <a:r>
              <a:rPr lang="en-US" dirty="0" smtClean="0"/>
              <a:t>% * deployment of assemblies</a:t>
            </a:r>
          </a:p>
          <a:p>
            <a:r>
              <a:rPr lang="en-US" dirty="0" smtClean="0"/>
              <a:t>% * security - groups, encryption, </a:t>
            </a:r>
            <a:r>
              <a:rPr lang="en-US" dirty="0" smtClean="0"/>
              <a:t>sandboxing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components: server, slave, client</a:t>
            </a:r>
          </a:p>
          <a:p>
            <a:r>
              <a:rPr lang="en-US" dirty="0" smtClean="0"/>
              <a:t>% * technologies</a:t>
            </a:r>
          </a:p>
          <a:p>
            <a:r>
              <a:rPr lang="en-US" dirty="0" smtClean="0"/>
              <a:t>% * job: </a:t>
            </a:r>
            <a:r>
              <a:rPr lang="en-US" dirty="0" err="1" smtClean="0"/>
              <a:t>IJob</a:t>
            </a:r>
            <a:r>
              <a:rPr lang="en-US" dirty="0" smtClean="0"/>
              <a:t>, Storable</a:t>
            </a:r>
          </a:p>
          <a:p>
            <a:r>
              <a:rPr lang="en-US" dirty="0" smtClean="0"/>
              <a:t>% * heartbeat mechanism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components: server, slave, client</a:t>
            </a:r>
          </a:p>
          <a:p>
            <a:r>
              <a:rPr lang="en-US" dirty="0" smtClean="0"/>
              <a:t>% * technologies</a:t>
            </a:r>
          </a:p>
          <a:p>
            <a:r>
              <a:rPr lang="en-US" dirty="0" smtClean="0"/>
              <a:t>% * job: </a:t>
            </a:r>
            <a:r>
              <a:rPr lang="en-US" dirty="0" err="1" smtClean="0"/>
              <a:t>IJob</a:t>
            </a:r>
            <a:r>
              <a:rPr lang="en-US" dirty="0" smtClean="0"/>
              <a:t>, Storable</a:t>
            </a:r>
          </a:p>
          <a:p>
            <a:r>
              <a:rPr lang="en-US" dirty="0" smtClean="0"/>
              <a:t>% * heartbeat mechanism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Möglichkeit zur</a:t>
            </a:r>
            <a:r>
              <a:rPr lang="de-AT" baseline="0" dirty="0" smtClean="0"/>
              <a:t> Ausweitung in die </a:t>
            </a:r>
            <a:r>
              <a:rPr lang="de-AT" baseline="0" dirty="0" err="1" smtClean="0"/>
              <a:t>Cloud</a:t>
            </a:r>
            <a:r>
              <a:rPr lang="de-AT" baseline="0" dirty="0" smtClean="0"/>
              <a:t> erwähnen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HPC Blade</a:t>
            </a:r>
          </a:p>
          <a:p>
            <a:r>
              <a:rPr lang="de-AT" dirty="0" smtClean="0"/>
              <a:t> * 12x8 Xeon </a:t>
            </a:r>
            <a:r>
              <a:rPr lang="de-AT" dirty="0" err="1" smtClean="0"/>
              <a:t>blubb</a:t>
            </a:r>
            <a:endParaRPr lang="de-AT" dirty="0" smtClean="0"/>
          </a:p>
          <a:p>
            <a:r>
              <a:rPr lang="de-AT" dirty="0" smtClean="0"/>
              <a:t>Desktop Computers (PLS3+PLS4)</a:t>
            </a:r>
          </a:p>
          <a:p>
            <a:r>
              <a:rPr lang="de-AT" dirty="0" smtClean="0"/>
              <a:t> * 10x2</a:t>
            </a:r>
            <a:r>
              <a:rPr lang="de-AT" baseline="0" dirty="0" smtClean="0"/>
              <a:t> Intel </a:t>
            </a:r>
            <a:r>
              <a:rPr lang="de-AT" baseline="0" dirty="0" err="1" smtClean="0"/>
              <a:t>blubb</a:t>
            </a:r>
            <a:r>
              <a:rPr lang="de-AT" baseline="0" dirty="0" smtClean="0"/>
              <a:t> (PLS3)</a:t>
            </a:r>
          </a:p>
          <a:p>
            <a:r>
              <a:rPr lang="de-AT" baseline="0" dirty="0" smtClean="0"/>
              <a:t> * 10x4 Intel </a:t>
            </a:r>
            <a:r>
              <a:rPr lang="de-AT" baseline="0" dirty="0" err="1" smtClean="0"/>
              <a:t>bla</a:t>
            </a:r>
            <a:r>
              <a:rPr lang="de-AT" baseline="0" dirty="0" smtClean="0"/>
              <a:t> (PLS4)</a:t>
            </a:r>
          </a:p>
          <a:p>
            <a:endParaRPr lang="de-AT" baseline="0" dirty="0" smtClean="0"/>
          </a:p>
          <a:p>
            <a:r>
              <a:rPr lang="de-AT" baseline="0" dirty="0" smtClean="0"/>
              <a:t>Goal (</a:t>
            </a:r>
            <a:r>
              <a:rPr lang="de-AT" baseline="0" dirty="0" err="1" smtClean="0"/>
              <a:t>future</a:t>
            </a:r>
            <a:r>
              <a:rPr lang="de-AT" baseline="0" dirty="0" smtClean="0"/>
              <a:t>)</a:t>
            </a:r>
          </a:p>
          <a:p>
            <a:r>
              <a:rPr lang="de-AT" baseline="0" dirty="0" smtClean="0"/>
              <a:t> * </a:t>
            </a:r>
            <a:r>
              <a:rPr lang="de-AT" baseline="0" dirty="0" err="1" smtClean="0"/>
              <a:t>whole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university</a:t>
            </a:r>
            <a:r>
              <a:rPr lang="de-AT" baseline="0" dirty="0" smtClean="0"/>
              <a:t> (=? </a:t>
            </a:r>
            <a:r>
              <a:rPr lang="de-AT" baseline="0" dirty="0" err="1" smtClean="0"/>
              <a:t>desktops</a:t>
            </a:r>
            <a:r>
              <a:rPr lang="de-AT" baseline="0" dirty="0" smtClean="0"/>
              <a:t>) </a:t>
            </a:r>
            <a:r>
              <a:rPr lang="de-AT" baseline="0" dirty="0" err="1" smtClean="0"/>
              <a:t>at</a:t>
            </a:r>
            <a:r>
              <a:rPr lang="de-AT" baseline="0" dirty="0" smtClean="0"/>
              <a:t> </a:t>
            </a:r>
            <a:r>
              <a:rPr lang="de-AT" baseline="0" dirty="0" err="1" smtClean="0"/>
              <a:t>night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1" descr="FHO_Students_PPT_Hagenberg_Bildleist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hteck 9"/>
          <p:cNvSpPr/>
          <p:nvPr userDrawn="1"/>
        </p:nvSpPr>
        <p:spPr>
          <a:xfrm>
            <a:off x="0" y="5929313"/>
            <a:ext cx="8429625" cy="92868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6" name="Picture 33" descr="FHO_HB_Students-PPT_Fußzeile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922963"/>
            <a:ext cx="803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eck 11"/>
          <p:cNvSpPr/>
          <p:nvPr userDrawn="1"/>
        </p:nvSpPr>
        <p:spPr>
          <a:xfrm>
            <a:off x="6572250" y="214313"/>
            <a:ext cx="2143125" cy="12858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8" name="Rectangle 34"/>
          <p:cNvSpPr>
            <a:spLocks noChangeArrowheads="1"/>
          </p:cNvSpPr>
          <p:nvPr userDrawn="1"/>
        </p:nvSpPr>
        <p:spPr bwMode="auto">
          <a:xfrm>
            <a:off x="0" y="6578600"/>
            <a:ext cx="9144000" cy="279400"/>
          </a:xfrm>
          <a:prstGeom prst="rect">
            <a:avLst/>
          </a:prstGeom>
          <a:solidFill>
            <a:srgbClr val="9D0F1E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2976" y="4143599"/>
            <a:ext cx="6852624" cy="523220"/>
          </a:xfrm>
        </p:spPr>
        <p:txBody>
          <a:bodyPr>
            <a:noAutofit/>
          </a:bodyPr>
          <a:lstStyle>
            <a:lvl1pPr algn="r">
              <a:defRPr sz="34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55600" y="4870800"/>
            <a:ext cx="6836400" cy="244800"/>
          </a:xfrm>
        </p:spPr>
        <p:txBody>
          <a:bodyPr>
            <a:noAutofit/>
          </a:bodyPr>
          <a:lstStyle>
            <a:lvl1pPr marL="0" indent="0" algn="r"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EBAE7-09FE-425B-9C24-2D1B47909999}" type="datetimeFigureOut">
              <a:rPr lang="de-AT"/>
              <a:pPr>
                <a:defRPr/>
              </a:pPr>
              <a:t>23.05.2011</a:t>
            </a:fld>
            <a:endParaRPr lang="de-A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0D2F8-33EE-422C-9094-21912DC05687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2715E-0CDC-4279-B5C0-EB86822B9DE0}" type="datetimeFigureOut">
              <a:rPr lang="de-AT"/>
              <a:pPr>
                <a:defRPr/>
              </a:pPr>
              <a:t>23.05.2011</a:t>
            </a:fld>
            <a:endParaRPr lang="de-AT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79CCE-D503-4220-AD56-69779ADEF92B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2CE0E-AAC6-458F-92FB-CEA111C0BCFA}" type="datetimeFigureOut">
              <a:rPr lang="de-AT"/>
              <a:pPr>
                <a:defRPr/>
              </a:pPr>
              <a:t>23.05.2011</a:t>
            </a:fld>
            <a:endParaRPr lang="de-AT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68CC4-11E8-46B0-83D3-9127CF86FCD5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8198A-BB5F-47C0-8258-EC4180EEA523}" type="datetimeFigureOut">
              <a:rPr lang="de-AT"/>
              <a:pPr>
                <a:defRPr/>
              </a:pPr>
              <a:t>23.05.2011</a:t>
            </a:fld>
            <a:endParaRPr lang="de-AT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C9C8C-757B-4327-814E-E301D35103F6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EA033-539B-4C43-BFD3-1E566F16B3B1}" type="datetimeFigureOut">
              <a:rPr lang="de-AT"/>
              <a:pPr>
                <a:defRPr/>
              </a:pPr>
              <a:t>23.05.2011</a:t>
            </a:fld>
            <a:endParaRPr lang="de-A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9E42A-F4CF-41F1-A8B6-8797DE0E30B4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74440-4774-44E1-9EB8-99CEF574EA45}" type="datetimeFigureOut">
              <a:rPr lang="de-AT"/>
              <a:pPr>
                <a:defRPr/>
              </a:pPr>
              <a:t>23.05.2011</a:t>
            </a:fld>
            <a:endParaRPr lang="de-A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0C303-6DDE-42DF-BD47-61203E8E598B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3833D-2424-4202-8CFC-8B78C1A8A22E}" type="datetimeFigureOut">
              <a:rPr lang="de-AT"/>
              <a:pPr>
                <a:defRPr/>
              </a:pPr>
              <a:t>23.05.2011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413DA-3426-4AA0-9796-85906DC3940A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7B4AD-8F0C-4BEB-B668-1F87C17D38AF}" type="datetimeFigureOut">
              <a:rPr lang="de-AT"/>
              <a:pPr>
                <a:defRPr/>
              </a:pPr>
              <a:t>23.05.2011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5494F-1F42-41CF-9E71-4A07442D1AF6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6120680" cy="856800"/>
          </a:xfrm>
        </p:spPr>
        <p:txBody>
          <a:bodyPr anchor="t">
            <a:noAutofit/>
          </a:bodyPr>
          <a:lstStyle>
            <a:lvl1pPr algn="l">
              <a:defRPr sz="3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92000" y="1728788"/>
            <a:ext cx="7401600" cy="4076700"/>
          </a:xfrm>
        </p:spPr>
        <p:txBody>
          <a:bodyPr/>
          <a:lstStyle>
            <a:lvl1pPr marL="0" indent="0">
              <a:defRPr sz="2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2"/>
          <p:cNvSpPr>
            <a:spLocks noGrp="1"/>
          </p:cNvSpPr>
          <p:nvPr>
            <p:ph idx="12"/>
          </p:nvPr>
        </p:nvSpPr>
        <p:spPr>
          <a:xfrm>
            <a:off x="792001" y="1728788"/>
            <a:ext cx="3546637" cy="1604962"/>
          </a:xfrm>
        </p:spPr>
        <p:txBody>
          <a:bodyPr/>
          <a:lstStyle>
            <a:lvl1pPr marL="72000" indent="-72000">
              <a:defRPr/>
            </a:lvl1pPr>
            <a:lvl5pPr>
              <a:buNone/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5886450" cy="857250"/>
          </a:xfrm>
        </p:spPr>
        <p:txBody>
          <a:bodyPr anchor="t"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92000" y="4141012"/>
            <a:ext cx="3546638" cy="1664475"/>
          </a:xfrm>
        </p:spPr>
        <p:txBody>
          <a:bodyPr/>
          <a:lstStyle>
            <a:lvl1pPr marL="432000" indent="-313200">
              <a:buSzPct val="110000"/>
              <a:buFontTx/>
              <a:buBlip>
                <a:blip r:embed="rId2"/>
              </a:buBlip>
              <a:defRPr sz="1600" b="0"/>
            </a:lvl1pPr>
            <a:lvl2pPr marL="666000" indent="-237600">
              <a:buSzPct val="90000"/>
              <a:buFontTx/>
              <a:buBlip>
                <a:blip r:embed="rId3"/>
              </a:buBlip>
              <a:defRPr sz="1600" b="0"/>
            </a:lvl2pPr>
            <a:lvl3pPr marL="882000" indent="-198000">
              <a:buClr>
                <a:srgbClr val="9D0F1E"/>
              </a:buClr>
              <a:buSzPct val="120000"/>
              <a:buFont typeface="Arial" pitchFamily="34" charset="0"/>
              <a:buChar char="–"/>
              <a:defRPr sz="1600" b="0"/>
            </a:lvl3pPr>
            <a:lvl4pPr indent="-3600">
              <a:buFontTx/>
              <a:buNone/>
              <a:defRPr sz="1600" b="0"/>
            </a:lvl4pPr>
            <a:lvl5pPr>
              <a:defRPr sz="16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4141012"/>
            <a:ext cx="3581400" cy="1664475"/>
          </a:xfrm>
        </p:spPr>
        <p:txBody>
          <a:bodyPr/>
          <a:lstStyle>
            <a:lvl1pPr marL="432000" indent="-313200">
              <a:buSzPct val="110000"/>
              <a:buFontTx/>
              <a:buBlip>
                <a:blip r:embed="rId2"/>
              </a:buBlip>
              <a:defRPr sz="1600" b="0"/>
            </a:lvl1pPr>
            <a:lvl2pPr marL="666000" indent="-237600">
              <a:buSzPct val="90000"/>
              <a:buFontTx/>
              <a:buBlip>
                <a:blip r:embed="rId3"/>
              </a:buBlip>
              <a:defRPr sz="1600" b="0"/>
            </a:lvl2pPr>
            <a:lvl3pPr marL="882000" indent="-198000">
              <a:buClr>
                <a:srgbClr val="9D0F1E"/>
              </a:buClr>
              <a:buSzPct val="120000"/>
              <a:buFont typeface="Arial" pitchFamily="34" charset="0"/>
              <a:buChar char="–"/>
              <a:defRPr sz="1600" b="0"/>
            </a:lvl3pPr>
            <a:lvl4pPr indent="-3600">
              <a:buNone/>
              <a:defRPr sz="1600" b="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5" name="Inhaltsplatzhalter 2"/>
          <p:cNvSpPr>
            <a:spLocks noGrp="1"/>
          </p:cNvSpPr>
          <p:nvPr>
            <p:ph idx="22"/>
          </p:nvPr>
        </p:nvSpPr>
        <p:spPr>
          <a:xfrm>
            <a:off x="4680000" y="1728788"/>
            <a:ext cx="3576799" cy="1604962"/>
          </a:xfrm>
        </p:spPr>
        <p:txBody>
          <a:bodyPr/>
          <a:lstStyle>
            <a:lvl1pPr marL="72000" indent="-72000">
              <a:defRPr/>
            </a:lvl1pPr>
            <a:lvl5pPr>
              <a:buNone/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6" name="Inhaltsplatzhalter 2"/>
          <p:cNvSpPr>
            <a:spLocks noGrp="1"/>
          </p:cNvSpPr>
          <p:nvPr>
            <p:ph sz="half" idx="25"/>
          </p:nvPr>
        </p:nvSpPr>
        <p:spPr>
          <a:xfrm>
            <a:off x="792000" y="2357430"/>
            <a:ext cx="3546638" cy="1528763"/>
          </a:xfrm>
        </p:spPr>
        <p:txBody>
          <a:bodyPr/>
          <a:lstStyle>
            <a:lvl1pPr marL="432000" indent="-313200">
              <a:buSzPct val="110000"/>
              <a:buFontTx/>
              <a:buBlip>
                <a:blip r:embed="rId2"/>
              </a:buBlip>
              <a:defRPr sz="1600" b="0"/>
            </a:lvl1pPr>
            <a:lvl2pPr marL="666000" indent="-237600">
              <a:buSzPct val="90000"/>
              <a:buFontTx/>
              <a:buBlip>
                <a:blip r:embed="rId3"/>
              </a:buBlip>
              <a:defRPr sz="1600" b="0"/>
            </a:lvl2pPr>
            <a:lvl3pPr marL="882000" indent="-198000">
              <a:buClr>
                <a:srgbClr val="9D0F1E"/>
              </a:buClr>
              <a:buSzPct val="120000"/>
              <a:buFont typeface="Arial" pitchFamily="34" charset="0"/>
              <a:buChar char="–"/>
              <a:defRPr sz="1600" b="0"/>
            </a:lvl3pPr>
            <a:lvl4pPr indent="-3600">
              <a:buFontTx/>
              <a:buNone/>
              <a:defRPr sz="1600" b="0"/>
            </a:lvl4pPr>
            <a:lvl5pPr>
              <a:defRPr sz="16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7" name="Inhaltsplatzhalter 3"/>
          <p:cNvSpPr>
            <a:spLocks noGrp="1"/>
          </p:cNvSpPr>
          <p:nvPr>
            <p:ph sz="half" idx="26"/>
          </p:nvPr>
        </p:nvSpPr>
        <p:spPr>
          <a:xfrm>
            <a:off x="4648200" y="2357430"/>
            <a:ext cx="3581400" cy="1533517"/>
          </a:xfrm>
        </p:spPr>
        <p:txBody>
          <a:bodyPr/>
          <a:lstStyle>
            <a:lvl1pPr marL="432000" indent="-313200">
              <a:buSzPct val="110000"/>
              <a:buFontTx/>
              <a:buBlip>
                <a:blip r:embed="rId2"/>
              </a:buBlip>
              <a:defRPr sz="1600" b="0"/>
            </a:lvl1pPr>
            <a:lvl2pPr marL="666000" indent="-237600">
              <a:buSzPct val="90000"/>
              <a:buFontTx/>
              <a:buBlip>
                <a:blip r:embed="rId3"/>
              </a:buBlip>
              <a:defRPr sz="1600" b="0"/>
            </a:lvl2pPr>
            <a:lvl3pPr marL="882000" indent="-198000">
              <a:buClr>
                <a:srgbClr val="9D0F1E"/>
              </a:buClr>
              <a:buSzPct val="120000"/>
              <a:buFont typeface="Arial" pitchFamily="34" charset="0"/>
              <a:buChar char="–"/>
              <a:defRPr sz="1600" b="0"/>
            </a:lvl3pPr>
            <a:lvl4pPr indent="-3600">
              <a:buNone/>
              <a:defRPr sz="1600" b="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2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B7658459-6738-4E0A-B115-1BFFAA91D0A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5886000" cy="856800"/>
          </a:xfrm>
        </p:spPr>
        <p:txBody>
          <a:bodyPr anchor="t">
            <a:noAutofit/>
          </a:bodyPr>
          <a:lstStyle>
            <a:lvl1pPr algn="l">
              <a:defRPr sz="3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92001" y="1728788"/>
            <a:ext cx="3708562" cy="4076700"/>
          </a:xfrm>
        </p:spPr>
        <p:txBody>
          <a:bodyPr/>
          <a:lstStyle>
            <a:lvl1pPr marL="72000" indent="-72000">
              <a:defRPr/>
            </a:lvl1pPr>
            <a:lvl5pPr>
              <a:buNone/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Inhaltsplatzhalter 3"/>
          <p:cNvSpPr>
            <a:spLocks noGrp="1"/>
          </p:cNvSpPr>
          <p:nvPr>
            <p:ph sz="half" idx="26"/>
          </p:nvPr>
        </p:nvSpPr>
        <p:spPr>
          <a:xfrm>
            <a:off x="4648200" y="1785938"/>
            <a:ext cx="3581400" cy="4019550"/>
          </a:xfrm>
        </p:spPr>
        <p:txBody>
          <a:bodyPr/>
          <a:lstStyle>
            <a:lvl1pPr marL="432000" indent="-313200">
              <a:buSzPct val="110000"/>
              <a:buFontTx/>
              <a:buBlip>
                <a:blip r:embed="rId2"/>
              </a:buBlip>
              <a:defRPr sz="1600" b="0"/>
            </a:lvl1pPr>
            <a:lvl2pPr marL="666000" indent="-237600">
              <a:buSzPct val="90000"/>
              <a:buFontTx/>
              <a:buBlip>
                <a:blip r:embed="rId3"/>
              </a:buBlip>
              <a:defRPr sz="1600" b="0"/>
            </a:lvl2pPr>
            <a:lvl3pPr marL="882000" indent="-198000">
              <a:buClr>
                <a:srgbClr val="9D0F1E"/>
              </a:buClr>
              <a:buSzPct val="120000"/>
              <a:buFont typeface="Arial" pitchFamily="34" charset="0"/>
              <a:buChar char="–"/>
              <a:defRPr sz="1600" b="0"/>
            </a:lvl3pPr>
            <a:lvl4pPr indent="-3600">
              <a:buNone/>
              <a:defRPr sz="1600" b="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2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5CE63949-52AE-4E4F-A5B5-EE76930276F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5886000" cy="856800"/>
          </a:xfrm>
        </p:spPr>
        <p:txBody>
          <a:bodyPr anchor="t">
            <a:noAutofit/>
          </a:bodyPr>
          <a:lstStyle>
            <a:lvl1pPr algn="l">
              <a:defRPr sz="3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92000" y="1728788"/>
            <a:ext cx="7401600" cy="4076700"/>
          </a:xfrm>
        </p:spPr>
        <p:txBody>
          <a:bodyPr/>
          <a:lstStyle>
            <a:lvl1pPr marL="0" indent="0">
              <a:defRPr/>
            </a:lvl1pPr>
            <a:lvl5pPr>
              <a:buNone/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sz="half" idx="12"/>
          </p:nvPr>
        </p:nvSpPr>
        <p:spPr>
          <a:xfrm>
            <a:off x="792000" y="2357430"/>
            <a:ext cx="7451888" cy="3448058"/>
          </a:xfrm>
        </p:spPr>
        <p:txBody>
          <a:bodyPr/>
          <a:lstStyle>
            <a:lvl1pPr marL="432000" indent="-313200">
              <a:buSzPct val="110000"/>
              <a:buFontTx/>
              <a:buBlip>
                <a:blip r:embed="rId2"/>
              </a:buBlip>
              <a:defRPr sz="1600" b="0"/>
            </a:lvl1pPr>
            <a:lvl2pPr marL="666000" indent="-237600">
              <a:buSzPct val="90000"/>
              <a:buFontTx/>
              <a:buBlip>
                <a:blip r:embed="rId3"/>
              </a:buBlip>
              <a:defRPr sz="1600" b="0"/>
            </a:lvl2pPr>
            <a:lvl3pPr marL="882000" indent="-198000">
              <a:buClr>
                <a:srgbClr val="9D0F1E"/>
              </a:buClr>
              <a:buSzPct val="120000"/>
              <a:buFont typeface="Arial" pitchFamily="34" charset="0"/>
              <a:buChar char="–"/>
              <a:defRPr sz="1600" b="0"/>
            </a:lvl3pPr>
            <a:lvl4pPr indent="-3600">
              <a:buFontTx/>
              <a:buNone/>
              <a:defRPr sz="1600" b="0"/>
            </a:lvl4pPr>
            <a:lvl5pPr>
              <a:defRPr sz="16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6492F22E-615B-4207-A422-30C531613C0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sonen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5886000" cy="856800"/>
          </a:xfrm>
        </p:spPr>
        <p:txBody>
          <a:bodyPr anchor="t">
            <a:noAutofit/>
          </a:bodyPr>
          <a:lstStyle>
            <a:lvl1pPr algn="l">
              <a:defRPr sz="3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44000" y="1728789"/>
            <a:ext cx="5399888" cy="414328"/>
          </a:xfrm>
        </p:spPr>
        <p:txBody>
          <a:bodyPr/>
          <a:lstStyle>
            <a:lvl1pPr marL="72000" indent="-72000">
              <a:buNone/>
              <a:defRPr>
                <a:solidFill>
                  <a:srgbClr val="C00000"/>
                </a:solidFill>
              </a:defRPr>
            </a:lvl1pPr>
            <a:lvl2pPr>
              <a:buFont typeface="Arial" pitchFamily="34" charset="0"/>
              <a:buNone/>
              <a:defRPr b="1"/>
            </a:lvl2pPr>
            <a:lvl3pPr>
              <a:buFont typeface="Arial" pitchFamily="34" charset="0"/>
              <a:buNone/>
              <a:defRPr/>
            </a:lvl3pPr>
            <a:lvl4pPr>
              <a:buNone/>
              <a:defRPr/>
            </a:lvl4pPr>
            <a:lvl5pPr>
              <a:buFont typeface="Arial" pitchFamily="34" charset="0"/>
              <a:buNone/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sz="half" idx="29"/>
          </p:nvPr>
        </p:nvSpPr>
        <p:spPr>
          <a:xfrm>
            <a:off x="792000" y="4141012"/>
            <a:ext cx="7451888" cy="1664475"/>
          </a:xfrm>
        </p:spPr>
        <p:txBody>
          <a:bodyPr/>
          <a:lstStyle>
            <a:lvl1pPr marL="432000" indent="-313200">
              <a:buSzPct val="110000"/>
              <a:buFontTx/>
              <a:buBlip>
                <a:blip r:embed="rId2"/>
              </a:buBlip>
              <a:defRPr sz="1600" b="0"/>
            </a:lvl1pPr>
            <a:lvl2pPr marL="666000" indent="-237600">
              <a:buSzPct val="90000"/>
              <a:buFontTx/>
              <a:buBlip>
                <a:blip r:embed="rId3"/>
              </a:buBlip>
              <a:defRPr sz="1600" b="0"/>
            </a:lvl2pPr>
            <a:lvl3pPr marL="882000" indent="-198000">
              <a:buClr>
                <a:srgbClr val="9D0F1E"/>
              </a:buClr>
              <a:buSzPct val="120000"/>
              <a:buFont typeface="Arial" pitchFamily="34" charset="0"/>
              <a:buChar char="–"/>
              <a:defRPr sz="1600" b="0"/>
            </a:lvl3pPr>
            <a:lvl4pPr indent="-3600">
              <a:buFontTx/>
              <a:buNone/>
              <a:defRPr sz="1600" b="0"/>
            </a:lvl4pPr>
            <a:lvl5pPr>
              <a:defRPr sz="16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Inhaltsplatzhalter 2"/>
          <p:cNvSpPr>
            <a:spLocks noGrp="1"/>
          </p:cNvSpPr>
          <p:nvPr>
            <p:ph idx="31"/>
          </p:nvPr>
        </p:nvSpPr>
        <p:spPr>
          <a:xfrm>
            <a:off x="2844000" y="2279651"/>
            <a:ext cx="5399888" cy="1497219"/>
          </a:xfrm>
        </p:spPr>
        <p:txBody>
          <a:bodyPr/>
          <a:lstStyle>
            <a:lvl1pPr marL="72000" indent="-72000">
              <a:buNone/>
              <a:defRPr sz="160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 b="1"/>
            </a:lvl2pPr>
            <a:lvl3pPr>
              <a:buFont typeface="Arial" pitchFamily="34" charset="0"/>
              <a:buNone/>
              <a:defRPr/>
            </a:lvl3pPr>
            <a:lvl4pPr>
              <a:buNone/>
              <a:defRPr/>
            </a:lvl4pPr>
            <a:lvl5pPr>
              <a:buFont typeface="Arial" pitchFamily="34" charset="0"/>
              <a:buNone/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sz="half" idx="25"/>
          </p:nvPr>
        </p:nvSpPr>
        <p:spPr>
          <a:xfrm>
            <a:off x="900113" y="1785938"/>
            <a:ext cx="1655762" cy="1990931"/>
          </a:xfrm>
        </p:spPr>
        <p:txBody>
          <a:bodyPr/>
          <a:lstStyle>
            <a:lvl1pPr marL="432000" indent="-313200">
              <a:buSzPct val="110000"/>
              <a:buFontTx/>
              <a:buBlip>
                <a:blip r:embed="rId2"/>
              </a:buBlip>
              <a:defRPr sz="1600" b="0"/>
            </a:lvl1pPr>
            <a:lvl2pPr marL="666000" indent="-237600">
              <a:buSzPct val="90000"/>
              <a:buFontTx/>
              <a:buBlip>
                <a:blip r:embed="rId3"/>
              </a:buBlip>
              <a:defRPr sz="1600" b="0"/>
            </a:lvl2pPr>
            <a:lvl3pPr marL="882000" indent="-198000">
              <a:buClr>
                <a:srgbClr val="9D0F1E"/>
              </a:buClr>
              <a:buSzPct val="120000"/>
              <a:buFont typeface="Arial" pitchFamily="34" charset="0"/>
              <a:buChar char="–"/>
              <a:defRPr sz="1600" b="0"/>
            </a:lvl3pPr>
            <a:lvl4pPr indent="-3600">
              <a:buFontTx/>
              <a:buNone/>
              <a:defRPr sz="1600" b="0"/>
            </a:lvl4pPr>
            <a:lvl5pPr>
              <a:defRPr sz="16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D3ABF108-9ED0-4F35-A4DF-CBD3A9BAB76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F9A0A-8D42-43C4-81E7-0D8EF3BDB4F3}" type="datetimeFigureOut">
              <a:rPr lang="de-AT"/>
              <a:pPr>
                <a:defRPr/>
              </a:pPr>
              <a:t>23.05.2011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B2E8B-9749-4C27-AB9E-5443CB2D42E1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B8CB7-4CC7-40FC-89E7-3A55C4E89EDD}" type="datetimeFigureOut">
              <a:rPr lang="de-AT"/>
              <a:pPr>
                <a:defRPr/>
              </a:pPr>
              <a:t>23.05.2011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13415-A2FB-4235-843C-C5988DC8D542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53DD5-8E76-4721-82C7-E9F1EC7ECCF1}" type="datetimeFigureOut">
              <a:rPr lang="de-AT"/>
              <a:pPr>
                <a:defRPr/>
              </a:pPr>
              <a:t>23.05.2011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095EF-B3F8-4021-A8F7-F85974CA3DEC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FHO_Logo_student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92280" y="476672"/>
            <a:ext cx="1262062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4" descr="FHO Linie für PPT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6172200"/>
            <a:ext cx="8243888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itelplatzhalter 1"/>
          <p:cNvSpPr>
            <a:spLocks noGrp="1"/>
          </p:cNvSpPr>
          <p:nvPr>
            <p:ph type="title"/>
          </p:nvPr>
        </p:nvSpPr>
        <p:spPr bwMode="auto">
          <a:xfrm>
            <a:off x="827584" y="620688"/>
            <a:ext cx="612068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102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792163" y="1728788"/>
            <a:ext cx="740092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043613" y="6261100"/>
            <a:ext cx="1905000" cy="2159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Seite </a:t>
            </a:r>
            <a:fld id="{F147FF53-2AEA-4D7E-88D9-10465FCE29E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31" name="TextBox 1"/>
          <p:cNvSpPr txBox="1">
            <a:spLocks noChangeArrowheads="1"/>
          </p:cNvSpPr>
          <p:nvPr/>
        </p:nvSpPr>
        <p:spPr bwMode="auto">
          <a:xfrm>
            <a:off x="815975" y="6263734"/>
            <a:ext cx="185820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AT" sz="1050" baseline="0" dirty="0" smtClean="0"/>
              <a:t>2</a:t>
            </a:r>
            <a:r>
              <a:rPr lang="de-AT" sz="1050" baseline="30000" dirty="0" smtClean="0"/>
              <a:t>nd</a:t>
            </a:r>
            <a:r>
              <a:rPr lang="de-AT" sz="1050" baseline="0" dirty="0" smtClean="0"/>
              <a:t> Austrian HPC Workshop</a:t>
            </a:r>
            <a:endParaRPr lang="de-AT" sz="105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75" r:id="rId2"/>
    <p:sldLayoutId id="2147483876" r:id="rId3"/>
    <p:sldLayoutId id="2147483877" r:id="rId4"/>
    <p:sldLayoutId id="2147483878" r:id="rId5"/>
    <p:sldLayoutId id="2147483879" r:id="rId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chemeClr val="bg1"/>
        </a:buClr>
        <a:buFont typeface="Arial" charset="0"/>
        <a:buChar char=" "/>
        <a:defRPr sz="22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31800" indent="-312738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SzPct val="110000"/>
        <a:buBlip>
          <a:blip r:embed="rId10"/>
        </a:buBlip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65163" indent="-236538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SzPct val="90000"/>
        <a:buBlip>
          <a:blip r:embed="rId11"/>
        </a:buBlip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81063" indent="-19685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9D0F1E"/>
        </a:buClr>
        <a:buSzPct val="120000"/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881063" indent="-3175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477F716-F332-4067-82E8-07F605A249DD}" type="datetimeFigureOut">
              <a:rPr lang="de-AT"/>
              <a:pPr>
                <a:defRPr/>
              </a:pPr>
              <a:t>23.05.2011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82C0DEA-E1F6-46E4-AB53-5A2EB4E8767E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Goals</a:t>
            </a:r>
          </a:p>
          <a:p>
            <a:r>
              <a:rPr lang="en-US" dirty="0" smtClean="0"/>
              <a:t>Realization</a:t>
            </a:r>
          </a:p>
          <a:p>
            <a:r>
              <a:rPr lang="de-AT" dirty="0" err="1" smtClean="0"/>
              <a:t>Deployment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sz="2000" dirty="0" err="1" smtClean="0"/>
              <a:t>Current</a:t>
            </a:r>
            <a:r>
              <a:rPr lang="de-AT" sz="2000" dirty="0" smtClean="0"/>
              <a:t> </a:t>
            </a:r>
            <a:r>
              <a:rPr lang="de-AT" sz="2000" dirty="0" err="1" smtClean="0"/>
              <a:t>Applications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Experimentation</a:t>
            </a:r>
            <a:r>
              <a:rPr lang="de-AT" dirty="0" smtClean="0"/>
              <a:t> / Research</a:t>
            </a:r>
          </a:p>
          <a:p>
            <a:pPr lvl="1"/>
            <a:r>
              <a:rPr lang="de-AT" dirty="0" err="1" smtClean="0"/>
              <a:t>Execution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different </a:t>
            </a:r>
            <a:r>
              <a:rPr lang="de-AT" dirty="0" err="1" smtClean="0"/>
              <a:t>instances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an </a:t>
            </a:r>
            <a:r>
              <a:rPr lang="de-AT" dirty="0" err="1" smtClean="0"/>
              <a:t>algorithm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different </a:t>
            </a:r>
            <a:r>
              <a:rPr lang="de-AT" dirty="0" err="1" smtClean="0"/>
              <a:t>parameters</a:t>
            </a:r>
            <a:endParaRPr lang="de-AT" dirty="0" smtClean="0"/>
          </a:p>
          <a:p>
            <a:pPr lvl="1"/>
            <a:r>
              <a:rPr lang="de-AT" dirty="0" err="1" smtClean="0"/>
              <a:t>Heavily</a:t>
            </a:r>
            <a:r>
              <a:rPr lang="de-AT" dirty="0" smtClean="0"/>
              <a:t> </a:t>
            </a:r>
            <a:r>
              <a:rPr lang="de-AT" dirty="0" err="1" smtClean="0"/>
              <a:t>used</a:t>
            </a:r>
            <a:r>
              <a:rPr lang="de-AT" dirty="0" smtClean="0"/>
              <a:t> </a:t>
            </a:r>
            <a:r>
              <a:rPr lang="de-AT" dirty="0" err="1" smtClean="0"/>
              <a:t>by</a:t>
            </a:r>
            <a:r>
              <a:rPr lang="de-AT" dirty="0" smtClean="0"/>
              <a:t> HEAL </a:t>
            </a:r>
            <a:r>
              <a:rPr lang="de-AT" dirty="0" err="1" smtClean="0"/>
              <a:t>researchers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speed</a:t>
            </a:r>
            <a:r>
              <a:rPr lang="de-AT" dirty="0" smtClean="0"/>
              <a:t> </a:t>
            </a:r>
            <a:r>
              <a:rPr lang="de-AT" dirty="0" err="1" smtClean="0"/>
              <a:t>up</a:t>
            </a:r>
            <a:r>
              <a:rPr lang="de-AT" dirty="0" smtClean="0"/>
              <a:t> </a:t>
            </a:r>
            <a:r>
              <a:rPr lang="de-AT" dirty="0" err="1" smtClean="0"/>
              <a:t>tests</a:t>
            </a:r>
            <a:endParaRPr lang="de-AT" dirty="0" smtClean="0"/>
          </a:p>
          <a:p>
            <a:endParaRPr lang="de-AT" dirty="0" smtClean="0"/>
          </a:p>
          <a:p>
            <a:r>
              <a:rPr lang="de-AT" dirty="0" smtClean="0"/>
              <a:t>Meta-</a:t>
            </a:r>
            <a:r>
              <a:rPr lang="de-AT" dirty="0" err="1" smtClean="0"/>
              <a:t>Optimization</a:t>
            </a:r>
            <a:endParaRPr lang="de-AT" dirty="0" smtClean="0"/>
          </a:p>
          <a:p>
            <a:pPr lvl="1"/>
            <a:r>
              <a:rPr lang="de-AT" dirty="0" smtClean="0"/>
              <a:t>Special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optimization</a:t>
            </a:r>
            <a:r>
              <a:rPr lang="de-AT" dirty="0" smtClean="0"/>
              <a:t> </a:t>
            </a:r>
            <a:r>
              <a:rPr lang="de-AT" dirty="0" err="1" smtClean="0"/>
              <a:t>algorithm</a:t>
            </a:r>
            <a:endParaRPr lang="de-AT" dirty="0" smtClean="0"/>
          </a:p>
          <a:p>
            <a:pPr lvl="1"/>
            <a:r>
              <a:rPr lang="de-AT" dirty="0" err="1" smtClean="0"/>
              <a:t>Very</a:t>
            </a:r>
            <a:r>
              <a:rPr lang="de-AT" dirty="0" smtClean="0"/>
              <a:t> expensive </a:t>
            </a:r>
            <a:r>
              <a:rPr lang="de-AT" dirty="0" err="1" smtClean="0"/>
              <a:t>solution</a:t>
            </a:r>
            <a:r>
              <a:rPr lang="de-AT" dirty="0" smtClean="0"/>
              <a:t> </a:t>
            </a:r>
            <a:r>
              <a:rPr lang="de-AT" dirty="0" err="1" smtClean="0"/>
              <a:t>evaluation</a:t>
            </a:r>
            <a:r>
              <a:rPr lang="de-AT" dirty="0" smtClean="0"/>
              <a:t> (</a:t>
            </a:r>
            <a:r>
              <a:rPr lang="de-AT" dirty="0" err="1" smtClean="0"/>
              <a:t>usage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HiveEngine</a:t>
            </a:r>
            <a:r>
              <a:rPr lang="de-AT" dirty="0" smtClean="0"/>
              <a:t>)</a:t>
            </a:r>
          </a:p>
          <a:p>
            <a:pPr lvl="1"/>
            <a:r>
              <a:rPr lang="de-AT" dirty="0" err="1" smtClean="0"/>
              <a:t>Ongoing</a:t>
            </a:r>
            <a:r>
              <a:rPr lang="de-AT" dirty="0" smtClean="0"/>
              <a:t> </a:t>
            </a:r>
            <a:r>
              <a:rPr lang="de-AT" dirty="0" err="1" smtClean="0"/>
              <a:t>master</a:t>
            </a:r>
            <a:r>
              <a:rPr lang="de-AT" dirty="0" smtClean="0"/>
              <a:t> </a:t>
            </a:r>
            <a:r>
              <a:rPr lang="de-AT" dirty="0" err="1" smtClean="0"/>
              <a:t>thesis</a:t>
            </a:r>
            <a:endParaRPr lang="de-AT" dirty="0" smtClean="0"/>
          </a:p>
          <a:p>
            <a:pPr lvl="2"/>
            <a:r>
              <a:rPr lang="de-AT" dirty="0" smtClean="0"/>
              <a:t>Time on </a:t>
            </a:r>
            <a:r>
              <a:rPr lang="de-AT" dirty="0" err="1" smtClean="0"/>
              <a:t>Hive</a:t>
            </a:r>
            <a:r>
              <a:rPr lang="de-AT" dirty="0" smtClean="0"/>
              <a:t>: 1598,26 </a:t>
            </a:r>
            <a:r>
              <a:rPr lang="de-AT" dirty="0" err="1" smtClean="0"/>
              <a:t>days</a:t>
            </a:r>
            <a:r>
              <a:rPr lang="de-AT" dirty="0" smtClean="0"/>
              <a:t> (4 </a:t>
            </a:r>
            <a:r>
              <a:rPr lang="de-AT" dirty="0" err="1" smtClean="0"/>
              <a:t>years</a:t>
            </a:r>
            <a:r>
              <a:rPr lang="de-AT" dirty="0" smtClean="0"/>
              <a:t>, 4 </a:t>
            </a:r>
            <a:r>
              <a:rPr lang="de-AT" dirty="0" err="1" smtClean="0"/>
              <a:t>months</a:t>
            </a:r>
            <a:r>
              <a:rPr lang="de-AT" dirty="0" smtClean="0"/>
              <a:t>, 16 </a:t>
            </a:r>
            <a:r>
              <a:rPr lang="de-AT" dirty="0" err="1" smtClean="0"/>
              <a:t>days</a:t>
            </a:r>
            <a:r>
              <a:rPr lang="de-AT" dirty="0" smtClean="0"/>
              <a:t>)</a:t>
            </a:r>
            <a:br>
              <a:rPr lang="de-AT" dirty="0" smtClean="0"/>
            </a:br>
            <a:r>
              <a:rPr lang="de-AT" dirty="0" err="1" smtClean="0"/>
              <a:t>during</a:t>
            </a:r>
            <a:r>
              <a:rPr lang="de-AT" dirty="0" smtClean="0"/>
              <a:t> ~5 </a:t>
            </a:r>
            <a:r>
              <a:rPr lang="de-AT" dirty="0" err="1" smtClean="0"/>
              <a:t>weeks</a:t>
            </a:r>
            <a:endParaRPr lang="de-AT" dirty="0" smtClean="0"/>
          </a:p>
          <a:p>
            <a:pPr lvl="2"/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sz="2000" dirty="0" smtClean="0"/>
              <a:t>Motivation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sz="2000" dirty="0" err="1" smtClean="0"/>
              <a:t>Existing</a:t>
            </a:r>
            <a:r>
              <a:rPr lang="de-AT" sz="2000" dirty="0" smtClean="0"/>
              <a:t> Software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BOINC</a:t>
            </a:r>
          </a:p>
          <a:p>
            <a:pPr lvl="1"/>
            <a:r>
              <a:rPr lang="de-AT" dirty="0" smtClean="0"/>
              <a:t>C/C</a:t>
            </a:r>
            <a:r>
              <a:rPr lang="de-AT" dirty="0" smtClean="0"/>
              <a:t>++</a:t>
            </a:r>
            <a:endParaRPr lang="de-AT" dirty="0" smtClean="0"/>
          </a:p>
          <a:p>
            <a:pPr lvl="1"/>
            <a:r>
              <a:rPr lang="de-AT" dirty="0" smtClean="0"/>
              <a:t>Open Source</a:t>
            </a:r>
          </a:p>
          <a:p>
            <a:pPr lvl="1"/>
            <a:r>
              <a:rPr lang="de-AT" dirty="0" err="1" smtClean="0"/>
              <a:t>No</a:t>
            </a:r>
            <a:r>
              <a:rPr lang="de-AT" dirty="0" smtClean="0"/>
              <a:t> </a:t>
            </a:r>
            <a:r>
              <a:rPr lang="de-AT" dirty="0" err="1" smtClean="0"/>
              <a:t>client</a:t>
            </a:r>
            <a:r>
              <a:rPr lang="de-AT" dirty="0" smtClean="0"/>
              <a:t> </a:t>
            </a:r>
            <a:r>
              <a:rPr lang="de-AT" dirty="0" err="1" smtClean="0"/>
              <a:t>groups</a:t>
            </a:r>
            <a:r>
              <a:rPr lang="de-AT" dirty="0" smtClean="0"/>
              <a:t>, not </a:t>
            </a:r>
            <a:r>
              <a:rPr lang="de-AT" dirty="0" err="1" smtClean="0"/>
              <a:t>timetables</a:t>
            </a:r>
            <a:endParaRPr lang="de-AT" dirty="0" smtClean="0"/>
          </a:p>
          <a:p>
            <a:r>
              <a:rPr lang="de-AT" dirty="0" err="1" smtClean="0"/>
              <a:t>Utilify</a:t>
            </a:r>
            <a:endParaRPr lang="de-AT" dirty="0" smtClean="0"/>
          </a:p>
          <a:p>
            <a:pPr lvl="1"/>
            <a:r>
              <a:rPr lang="de-AT" dirty="0" smtClean="0"/>
              <a:t>.NET</a:t>
            </a:r>
            <a:endParaRPr lang="de-AT" dirty="0" smtClean="0"/>
          </a:p>
          <a:p>
            <a:pPr lvl="1"/>
            <a:r>
              <a:rPr lang="de-AT" dirty="0" err="1" smtClean="0"/>
              <a:t>Closed</a:t>
            </a:r>
            <a:r>
              <a:rPr lang="de-AT" dirty="0" smtClean="0"/>
              <a:t> Source</a:t>
            </a:r>
          </a:p>
          <a:p>
            <a:r>
              <a:rPr lang="de-AT" dirty="0" err="1" smtClean="0"/>
              <a:t>ParadisEO</a:t>
            </a:r>
            <a:endParaRPr lang="de-AT" dirty="0" smtClean="0"/>
          </a:p>
          <a:p>
            <a:pPr lvl="1"/>
            <a:r>
              <a:rPr lang="de-AT" dirty="0" smtClean="0"/>
              <a:t>C/C++, MPI</a:t>
            </a:r>
          </a:p>
          <a:p>
            <a:pPr lvl="1"/>
            <a:r>
              <a:rPr lang="de-AT" dirty="0" err="1" smtClean="0"/>
              <a:t>Specialized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evolutionary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r>
              <a:rPr lang="de-AT" dirty="0" smtClean="0"/>
              <a:t> (</a:t>
            </a:r>
            <a:r>
              <a:rPr lang="de-AT" dirty="0" err="1" smtClean="0"/>
              <a:t>no</a:t>
            </a:r>
            <a:r>
              <a:rPr lang="de-AT" dirty="0" smtClean="0"/>
              <a:t> </a:t>
            </a:r>
            <a:r>
              <a:rPr lang="de-AT" dirty="0" err="1" smtClean="0"/>
              <a:t>generic</a:t>
            </a:r>
            <a:r>
              <a:rPr lang="de-AT" dirty="0" smtClean="0"/>
              <a:t> </a:t>
            </a:r>
            <a:r>
              <a:rPr lang="de-AT" dirty="0" err="1" smtClean="0"/>
              <a:t>jobs</a:t>
            </a:r>
            <a:r>
              <a:rPr lang="de-AT" dirty="0" smtClean="0"/>
              <a:t>)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Hive</a:t>
            </a:r>
            <a:br>
              <a:rPr lang="en-US" dirty="0" smtClean="0"/>
            </a:br>
            <a:r>
              <a:rPr lang="en-US" sz="2000" dirty="0" smtClean="0"/>
              <a:t>Requirements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Open source, .NET based</a:t>
            </a:r>
            <a:endParaRPr lang="en-US" dirty="0" smtClean="0"/>
          </a:p>
          <a:p>
            <a:pPr lvl="1"/>
            <a:r>
              <a:rPr lang="en-US" dirty="0" smtClean="0"/>
              <a:t>Distributed execution of “jobs” </a:t>
            </a:r>
          </a:p>
          <a:p>
            <a:pPr lvl="2"/>
            <a:r>
              <a:rPr lang="en-US" dirty="0" smtClean="0"/>
              <a:t>not just </a:t>
            </a:r>
            <a:r>
              <a:rPr lang="en-US" dirty="0" err="1" smtClean="0"/>
              <a:t>HeuristicLab</a:t>
            </a:r>
            <a:r>
              <a:rPr lang="en-US" dirty="0" smtClean="0"/>
              <a:t> algorithms</a:t>
            </a:r>
          </a:p>
          <a:p>
            <a:pPr lvl="1"/>
            <a:r>
              <a:rPr lang="en-US" dirty="0" smtClean="0"/>
              <a:t>Utilization of heterogeneous resources</a:t>
            </a:r>
          </a:p>
          <a:p>
            <a:pPr lvl="2"/>
            <a:r>
              <a:rPr lang="en-US" dirty="0" smtClean="0"/>
              <a:t>HPC infrastructure, desktop computers, …</a:t>
            </a:r>
          </a:p>
          <a:p>
            <a:pPr lvl="1"/>
            <a:r>
              <a:rPr lang="en-US" dirty="0" smtClean="0"/>
              <a:t>Elasticity</a:t>
            </a:r>
          </a:p>
          <a:p>
            <a:pPr lvl="2"/>
            <a:r>
              <a:rPr lang="en-US" dirty="0" smtClean="0"/>
              <a:t>adding and removing slaves any time</a:t>
            </a:r>
          </a:p>
          <a:p>
            <a:pPr lvl="2"/>
            <a:r>
              <a:rPr lang="en-US" dirty="0" smtClean="0"/>
              <a:t>to overcome peaks computational needs</a:t>
            </a:r>
          </a:p>
          <a:p>
            <a:pPr lvl="1"/>
            <a:r>
              <a:rPr lang="en-US" dirty="0" smtClean="0"/>
              <a:t>Time schedule</a:t>
            </a:r>
          </a:p>
          <a:p>
            <a:pPr lvl="2"/>
            <a:r>
              <a:rPr lang="en-US" dirty="0" smtClean="0"/>
              <a:t>to use resources only during the night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Hive</a:t>
            </a:r>
            <a:br>
              <a:rPr lang="en-US" dirty="0" smtClean="0"/>
            </a:br>
            <a:r>
              <a:rPr lang="en-US" sz="2000" dirty="0" smtClean="0"/>
              <a:t>Requirements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Deployment of assemblies</a:t>
            </a:r>
          </a:p>
          <a:p>
            <a:pPr lvl="2"/>
            <a:r>
              <a:rPr lang="en-US" dirty="0" smtClean="0"/>
              <a:t>Jobs can specify assembly dependencies</a:t>
            </a:r>
          </a:p>
          <a:p>
            <a:pPr lvl="2"/>
            <a:r>
              <a:rPr lang="en-US" dirty="0" smtClean="0"/>
              <a:t>Slave loads assemblies into </a:t>
            </a:r>
            <a:r>
              <a:rPr lang="en-US" dirty="0" err="1" smtClean="0"/>
              <a:t>AppDomain</a:t>
            </a:r>
            <a:r>
              <a:rPr lang="en-US" dirty="0" smtClean="0"/>
              <a:t> for execution</a:t>
            </a:r>
          </a:p>
          <a:p>
            <a:pPr lvl="2"/>
            <a:r>
              <a:rPr lang="en-US" dirty="0" smtClean="0"/>
              <a:t>No need to update slaves with new versions of software</a:t>
            </a:r>
          </a:p>
          <a:p>
            <a:pPr lvl="1"/>
            <a:r>
              <a:rPr lang="en-US" dirty="0" smtClean="0"/>
              <a:t>Security</a:t>
            </a:r>
          </a:p>
          <a:p>
            <a:pPr lvl="2"/>
            <a:r>
              <a:rPr lang="en-US" dirty="0" smtClean="0"/>
              <a:t>Jobs can specify to be executed on specific slaves</a:t>
            </a:r>
          </a:p>
          <a:p>
            <a:pPr lvl="2"/>
            <a:r>
              <a:rPr lang="en-US" dirty="0" smtClean="0"/>
              <a:t>Encrypted communication</a:t>
            </a:r>
          </a:p>
          <a:p>
            <a:pPr lvl="2"/>
            <a:r>
              <a:rPr lang="en-US" dirty="0" smtClean="0"/>
              <a:t>Sandboxed job execution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012160" y="3284984"/>
            <a:ext cx="3024336" cy="13681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AT" dirty="0" smtClean="0"/>
              <a:t>IIS</a:t>
            </a:r>
            <a:endParaRPr lang="de-A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sz="2000" dirty="0" err="1" smtClean="0"/>
              <a:t>Realization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6084168" y="3645024"/>
            <a:ext cx="2880320" cy="936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Hive</a:t>
            </a:r>
            <a:r>
              <a:rPr lang="de-AT" dirty="0" smtClean="0"/>
              <a:t> Server</a:t>
            </a:r>
          </a:p>
        </p:txBody>
      </p:sp>
      <p:sp>
        <p:nvSpPr>
          <p:cNvPr id="6" name="Rectangle 5"/>
          <p:cNvSpPr/>
          <p:nvPr/>
        </p:nvSpPr>
        <p:spPr>
          <a:xfrm>
            <a:off x="6012160" y="2348880"/>
            <a:ext cx="1512168" cy="93610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Hive</a:t>
            </a:r>
            <a:r>
              <a:rPr lang="de-AT" dirty="0" smtClean="0"/>
              <a:t> Client</a:t>
            </a:r>
            <a:endParaRPr lang="de-AT" dirty="0"/>
          </a:p>
        </p:txBody>
      </p:sp>
      <p:sp>
        <p:nvSpPr>
          <p:cNvPr id="7" name="Rectangle 6"/>
          <p:cNvSpPr/>
          <p:nvPr/>
        </p:nvSpPr>
        <p:spPr>
          <a:xfrm>
            <a:off x="7524328" y="2348880"/>
            <a:ext cx="1512168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Hive</a:t>
            </a:r>
            <a:r>
              <a:rPr lang="de-AT" dirty="0" smtClean="0"/>
              <a:t> Slave</a:t>
            </a:r>
            <a:endParaRPr lang="de-AT" dirty="0"/>
          </a:p>
        </p:txBody>
      </p:sp>
      <p:sp>
        <p:nvSpPr>
          <p:cNvPr id="11" name="Flowchart: Magnetic Disk 10"/>
          <p:cNvSpPr/>
          <p:nvPr/>
        </p:nvSpPr>
        <p:spPr>
          <a:xfrm>
            <a:off x="6228184" y="4797152"/>
            <a:ext cx="2592288" cy="864096"/>
          </a:xfrm>
          <a:prstGeom prst="flowChartMagneticDisk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DB</a:t>
            </a:r>
            <a:endParaRPr lang="de-AT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92000" y="1728788"/>
            <a:ext cx="7401600" cy="4076700"/>
          </a:xfrm>
        </p:spPr>
        <p:txBody>
          <a:bodyPr/>
          <a:lstStyle/>
          <a:p>
            <a:r>
              <a:rPr lang="de-AT" dirty="0" err="1" smtClean="0"/>
              <a:t>Hive</a:t>
            </a:r>
            <a:r>
              <a:rPr lang="de-AT" dirty="0" smtClean="0"/>
              <a:t> </a:t>
            </a:r>
            <a:r>
              <a:rPr lang="de-AT" dirty="0" smtClean="0"/>
              <a:t>Client (</a:t>
            </a:r>
            <a:r>
              <a:rPr lang="de-AT" dirty="0" err="1" smtClean="0"/>
              <a:t>HeuristicLab</a:t>
            </a:r>
            <a:r>
              <a:rPr lang="de-AT" dirty="0" smtClean="0"/>
              <a:t>)</a:t>
            </a:r>
            <a:endParaRPr lang="de-AT" dirty="0" smtClean="0"/>
          </a:p>
          <a:p>
            <a:pPr lvl="1"/>
            <a:r>
              <a:rPr lang="de-AT" dirty="0" smtClean="0"/>
              <a:t>GUI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upload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control</a:t>
            </a:r>
            <a:r>
              <a:rPr lang="de-AT" dirty="0" smtClean="0"/>
              <a:t> </a:t>
            </a:r>
            <a:r>
              <a:rPr lang="de-AT" dirty="0" err="1" smtClean="0"/>
              <a:t>jobs</a:t>
            </a:r>
            <a:endParaRPr lang="de-AT" dirty="0" smtClean="0"/>
          </a:p>
          <a:p>
            <a:pPr lvl="1"/>
            <a:r>
              <a:rPr lang="de-AT" dirty="0" smtClean="0"/>
              <a:t>Administration </a:t>
            </a:r>
            <a:r>
              <a:rPr lang="de-AT" dirty="0" err="1" smtClean="0"/>
              <a:t>interface</a:t>
            </a:r>
            <a:endParaRPr lang="de-AT" dirty="0" smtClean="0"/>
          </a:p>
          <a:p>
            <a:pPr lvl="1"/>
            <a:endParaRPr lang="de-AT" dirty="0" smtClean="0"/>
          </a:p>
          <a:p>
            <a:r>
              <a:rPr lang="de-AT" dirty="0" err="1" smtClean="0"/>
              <a:t>Hive</a:t>
            </a:r>
            <a:r>
              <a:rPr lang="de-AT" dirty="0" smtClean="0"/>
              <a:t> Slave</a:t>
            </a:r>
          </a:p>
          <a:p>
            <a:pPr lvl="1"/>
            <a:r>
              <a:rPr lang="de-AT" dirty="0" smtClean="0"/>
              <a:t>Job </a:t>
            </a:r>
            <a:r>
              <a:rPr lang="de-AT" dirty="0" err="1" smtClean="0"/>
              <a:t>execution</a:t>
            </a:r>
            <a:r>
              <a:rPr lang="de-AT" dirty="0" smtClean="0"/>
              <a:t> (</a:t>
            </a:r>
            <a:r>
              <a:rPr lang="de-AT" dirty="0" err="1" smtClean="0"/>
              <a:t>sandboxed</a:t>
            </a:r>
            <a:r>
              <a:rPr lang="de-AT" dirty="0" smtClean="0"/>
              <a:t>)</a:t>
            </a:r>
          </a:p>
          <a:p>
            <a:pPr lvl="1"/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management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caching</a:t>
            </a:r>
            <a:endParaRPr lang="de-AT" dirty="0" smtClean="0"/>
          </a:p>
          <a:p>
            <a:pPr lvl="1"/>
            <a:endParaRPr lang="de-AT" dirty="0" smtClean="0"/>
          </a:p>
          <a:p>
            <a:r>
              <a:rPr lang="de-AT" dirty="0" err="1" smtClean="0"/>
              <a:t>Hive</a:t>
            </a:r>
            <a:r>
              <a:rPr lang="de-AT" dirty="0" smtClean="0"/>
              <a:t> </a:t>
            </a:r>
            <a:r>
              <a:rPr lang="de-AT" dirty="0" smtClean="0"/>
              <a:t>Server</a:t>
            </a:r>
          </a:p>
          <a:p>
            <a:pPr lvl="1"/>
            <a:r>
              <a:rPr lang="de-AT" dirty="0" smtClean="0"/>
              <a:t>Slave </a:t>
            </a:r>
            <a:r>
              <a:rPr lang="de-AT" dirty="0" err="1" smtClean="0"/>
              <a:t>management</a:t>
            </a:r>
            <a:r>
              <a:rPr lang="de-AT" dirty="0" smtClean="0"/>
              <a:t> (</a:t>
            </a:r>
            <a:r>
              <a:rPr lang="de-AT" dirty="0" err="1" smtClean="0"/>
              <a:t>detect</a:t>
            </a:r>
            <a:r>
              <a:rPr lang="de-AT" dirty="0" smtClean="0"/>
              <a:t> </a:t>
            </a:r>
            <a:r>
              <a:rPr lang="de-AT" dirty="0" err="1" smtClean="0"/>
              <a:t>dead</a:t>
            </a:r>
            <a:r>
              <a:rPr lang="de-AT" dirty="0" smtClean="0"/>
              <a:t> </a:t>
            </a:r>
            <a:r>
              <a:rPr lang="de-AT" dirty="0" err="1" smtClean="0"/>
              <a:t>slaves</a:t>
            </a:r>
            <a:r>
              <a:rPr lang="de-AT" dirty="0" smtClean="0"/>
              <a:t>)</a:t>
            </a:r>
          </a:p>
          <a:p>
            <a:pPr lvl="1"/>
            <a:r>
              <a:rPr lang="de-AT" dirty="0" smtClean="0"/>
              <a:t>Job </a:t>
            </a:r>
            <a:r>
              <a:rPr lang="de-AT" dirty="0" err="1" smtClean="0"/>
              <a:t>scheduling</a:t>
            </a:r>
            <a:r>
              <a:rPr lang="de-AT" dirty="0" smtClean="0"/>
              <a:t> (</a:t>
            </a:r>
            <a:r>
              <a:rPr lang="de-AT" dirty="0" err="1" smtClean="0"/>
              <a:t>rescheduling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dead</a:t>
            </a:r>
            <a:r>
              <a:rPr lang="de-AT" dirty="0" smtClean="0"/>
              <a:t> </a:t>
            </a:r>
            <a:r>
              <a:rPr lang="de-AT" dirty="0" err="1" smtClean="0"/>
              <a:t>jobs</a:t>
            </a:r>
            <a:r>
              <a:rPr lang="de-AT" dirty="0" smtClean="0"/>
              <a:t>)</a:t>
            </a:r>
          </a:p>
          <a:p>
            <a:pPr lvl="1"/>
            <a:r>
              <a:rPr lang="de-AT" dirty="0" err="1" smtClean="0"/>
              <a:t>Satisfy</a:t>
            </a:r>
            <a:r>
              <a:rPr lang="de-AT" dirty="0" smtClean="0"/>
              <a:t> </a:t>
            </a:r>
            <a:r>
              <a:rPr lang="de-AT" dirty="0" err="1" smtClean="0"/>
              <a:t>timetable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each</a:t>
            </a:r>
            <a:r>
              <a:rPr lang="de-AT" dirty="0" smtClean="0"/>
              <a:t> </a:t>
            </a:r>
            <a:r>
              <a:rPr lang="de-AT" dirty="0" err="1" smtClean="0"/>
              <a:t>slave</a:t>
            </a:r>
            <a:endParaRPr lang="de-AT" dirty="0" smtClean="0"/>
          </a:p>
          <a:p>
            <a:pPr>
              <a:buNone/>
            </a:pPr>
            <a:endParaRPr lang="de-A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sz="2000" dirty="0" err="1" smtClean="0"/>
              <a:t>Realization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92000" y="1728788"/>
            <a:ext cx="7401600" cy="4076700"/>
          </a:xfrm>
        </p:spPr>
        <p:txBody>
          <a:bodyPr/>
          <a:lstStyle/>
          <a:p>
            <a:r>
              <a:rPr lang="de-AT" dirty="0" err="1" smtClean="0"/>
              <a:t>Two</a:t>
            </a:r>
            <a:r>
              <a:rPr lang="de-AT" dirty="0" smtClean="0"/>
              <a:t> </a:t>
            </a:r>
            <a:r>
              <a:rPr lang="de-AT" dirty="0" err="1" smtClean="0"/>
              <a:t>types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parallelization</a:t>
            </a:r>
            <a:r>
              <a:rPr lang="de-AT" dirty="0" smtClean="0"/>
              <a:t> in </a:t>
            </a:r>
            <a:r>
              <a:rPr lang="de-AT" dirty="0" err="1" smtClean="0"/>
              <a:t>HeuristicLab</a:t>
            </a:r>
            <a:endParaRPr lang="de-AT" dirty="0" smtClean="0"/>
          </a:p>
          <a:p>
            <a:pPr lvl="1"/>
            <a:endParaRPr lang="de-AT" dirty="0" smtClean="0"/>
          </a:p>
          <a:p>
            <a:pPr lvl="1"/>
            <a:r>
              <a:rPr lang="de-AT" dirty="0" err="1" smtClean="0"/>
              <a:t>Execution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separate </a:t>
            </a:r>
            <a:r>
              <a:rPr lang="de-AT" dirty="0" err="1" smtClean="0"/>
              <a:t>algorithm</a:t>
            </a:r>
            <a:r>
              <a:rPr lang="de-AT" dirty="0" smtClean="0"/>
              <a:t> </a:t>
            </a:r>
            <a:r>
              <a:rPr lang="de-AT" dirty="0" err="1" smtClean="0"/>
              <a:t>instances</a:t>
            </a:r>
            <a:endParaRPr lang="de-AT" dirty="0" smtClean="0"/>
          </a:p>
          <a:p>
            <a:pPr lvl="2"/>
            <a:r>
              <a:rPr lang="de-AT" dirty="0" err="1" smtClean="0"/>
              <a:t>Each</a:t>
            </a:r>
            <a:r>
              <a:rPr lang="de-AT" dirty="0" smtClean="0"/>
              <a:t> </a:t>
            </a:r>
            <a:r>
              <a:rPr lang="de-AT" dirty="0" err="1" smtClean="0"/>
              <a:t>algorithm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a </a:t>
            </a:r>
            <a:r>
              <a:rPr lang="de-AT" dirty="0" err="1" smtClean="0"/>
              <a:t>job</a:t>
            </a:r>
            <a:endParaRPr lang="de-AT" dirty="0" smtClean="0"/>
          </a:p>
          <a:p>
            <a:pPr lvl="1"/>
            <a:endParaRPr lang="de-AT" dirty="0" smtClean="0"/>
          </a:p>
          <a:p>
            <a:pPr lvl="1"/>
            <a:r>
              <a:rPr lang="de-AT" dirty="0" err="1" smtClean="0"/>
              <a:t>Execution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one</a:t>
            </a:r>
            <a:r>
              <a:rPr lang="de-AT" dirty="0" smtClean="0"/>
              <a:t> </a:t>
            </a:r>
            <a:r>
              <a:rPr lang="de-AT" dirty="0" err="1" smtClean="0"/>
              <a:t>algorithm</a:t>
            </a:r>
            <a:r>
              <a:rPr lang="de-AT" dirty="0" smtClean="0"/>
              <a:t> in parallel (</a:t>
            </a:r>
            <a:r>
              <a:rPr lang="de-AT" dirty="0" err="1" smtClean="0"/>
              <a:t>HiveEngine</a:t>
            </a:r>
            <a:r>
              <a:rPr lang="de-AT" dirty="0" smtClean="0"/>
              <a:t>)</a:t>
            </a:r>
          </a:p>
          <a:p>
            <a:pPr lvl="2"/>
            <a:r>
              <a:rPr lang="de-AT" dirty="0" err="1" smtClean="0"/>
              <a:t>Each</a:t>
            </a:r>
            <a:r>
              <a:rPr lang="de-AT" dirty="0" smtClean="0"/>
              <a:t> </a:t>
            </a:r>
            <a:r>
              <a:rPr lang="de-AT" dirty="0" err="1" smtClean="0"/>
              <a:t>solution</a:t>
            </a:r>
            <a:r>
              <a:rPr lang="de-AT" dirty="0" smtClean="0"/>
              <a:t> </a:t>
            </a:r>
            <a:r>
              <a:rPr lang="de-AT" dirty="0" err="1" smtClean="0"/>
              <a:t>evaluation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a </a:t>
            </a:r>
            <a:r>
              <a:rPr lang="de-AT" dirty="0" err="1" smtClean="0"/>
              <a:t>job</a:t>
            </a:r>
            <a:endParaRPr lang="de-AT" dirty="0" smtClean="0"/>
          </a:p>
          <a:p>
            <a:pPr>
              <a:buNone/>
            </a:pPr>
            <a:endParaRPr lang="de-AT" dirty="0"/>
          </a:p>
        </p:txBody>
      </p:sp>
      <p:sp>
        <p:nvSpPr>
          <p:cNvPr id="10" name="Rectangle 9"/>
          <p:cNvSpPr/>
          <p:nvPr/>
        </p:nvSpPr>
        <p:spPr>
          <a:xfrm>
            <a:off x="3779912" y="4941168"/>
            <a:ext cx="945105" cy="3303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Selection</a:t>
            </a:r>
            <a:endParaRPr lang="de-AT" sz="1200" dirty="0"/>
          </a:p>
        </p:txBody>
      </p:sp>
      <p:sp>
        <p:nvSpPr>
          <p:cNvPr id="12" name="Rectangle 11"/>
          <p:cNvSpPr/>
          <p:nvPr/>
        </p:nvSpPr>
        <p:spPr>
          <a:xfrm>
            <a:off x="3779912" y="5805264"/>
            <a:ext cx="945105" cy="3303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Mutation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860032" y="5373216"/>
            <a:ext cx="1134126" cy="3303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Evaluation</a:t>
            </a:r>
          </a:p>
          <a:p>
            <a:pPr algn="ctr"/>
            <a:r>
              <a:rPr lang="de-AT" sz="1000" dirty="0" smtClean="0"/>
              <a:t>Parallel=</a:t>
            </a:r>
            <a:r>
              <a:rPr lang="de-AT" sz="1000" dirty="0" err="1" smtClean="0"/>
              <a:t>true</a:t>
            </a:r>
            <a:endParaRPr lang="de-AT" sz="1000" dirty="0"/>
          </a:p>
        </p:txBody>
      </p:sp>
      <p:sp>
        <p:nvSpPr>
          <p:cNvPr id="15" name="Rectangle 14"/>
          <p:cNvSpPr/>
          <p:nvPr/>
        </p:nvSpPr>
        <p:spPr>
          <a:xfrm>
            <a:off x="2555776" y="5373216"/>
            <a:ext cx="1134126" cy="3303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Recombination</a:t>
            </a:r>
            <a:endParaRPr lang="de-AT" sz="1200" dirty="0"/>
          </a:p>
        </p:txBody>
      </p:sp>
      <p:cxnSp>
        <p:nvCxnSpPr>
          <p:cNvPr id="17" name="Straight Arrow Connector 16"/>
          <p:cNvCxnSpPr>
            <a:stCxn id="15" idx="2"/>
            <a:endCxn id="12" idx="1"/>
          </p:cNvCxnSpPr>
          <p:nvPr/>
        </p:nvCxnSpPr>
        <p:spPr>
          <a:xfrm rot="16200000" flipH="1">
            <a:off x="3317949" y="5508495"/>
            <a:ext cx="266853" cy="6570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2" idx="3"/>
            <a:endCxn id="13" idx="2"/>
          </p:cNvCxnSpPr>
          <p:nvPr/>
        </p:nvCxnSpPr>
        <p:spPr>
          <a:xfrm flipV="1">
            <a:off x="4725017" y="5703606"/>
            <a:ext cx="702078" cy="2668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3" idx="0"/>
            <a:endCxn id="10" idx="3"/>
          </p:cNvCxnSpPr>
          <p:nvPr/>
        </p:nvCxnSpPr>
        <p:spPr>
          <a:xfrm rot="16200000" flipV="1">
            <a:off x="4942630" y="4888751"/>
            <a:ext cx="266853" cy="7020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0" idx="1"/>
            <a:endCxn id="15" idx="0"/>
          </p:cNvCxnSpPr>
          <p:nvPr/>
        </p:nvCxnSpPr>
        <p:spPr>
          <a:xfrm rot="10800000" flipV="1">
            <a:off x="3122840" y="5106362"/>
            <a:ext cx="657073" cy="2668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 rot="5400000">
            <a:off x="6508274" y="5021118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56" name="Oval 55"/>
          <p:cNvSpPr/>
          <p:nvPr/>
        </p:nvSpPr>
        <p:spPr>
          <a:xfrm rot="5400000">
            <a:off x="6508274" y="5066123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57" name="Oval 56"/>
          <p:cNvSpPr/>
          <p:nvPr/>
        </p:nvSpPr>
        <p:spPr>
          <a:xfrm rot="5400000">
            <a:off x="6508274" y="5129130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1" name="Oval 60"/>
          <p:cNvSpPr/>
          <p:nvPr/>
        </p:nvSpPr>
        <p:spPr>
          <a:xfrm rot="5400000">
            <a:off x="6508274" y="5192137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2" name="Oval 61"/>
          <p:cNvSpPr/>
          <p:nvPr/>
        </p:nvSpPr>
        <p:spPr>
          <a:xfrm rot="5400000">
            <a:off x="6508274" y="5255144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3" name="Oval 62"/>
          <p:cNvSpPr/>
          <p:nvPr/>
        </p:nvSpPr>
        <p:spPr>
          <a:xfrm rot="5400000">
            <a:off x="6508274" y="5318151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58" name="Oval 57"/>
          <p:cNvSpPr/>
          <p:nvPr/>
        </p:nvSpPr>
        <p:spPr>
          <a:xfrm rot="5400000">
            <a:off x="6508274" y="5381158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59" name="Oval 58"/>
          <p:cNvSpPr/>
          <p:nvPr/>
        </p:nvSpPr>
        <p:spPr>
          <a:xfrm rot="5400000">
            <a:off x="6508274" y="5444165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0" name="Oval 59"/>
          <p:cNvSpPr/>
          <p:nvPr/>
        </p:nvSpPr>
        <p:spPr>
          <a:xfrm rot="5400000">
            <a:off x="6508274" y="5507172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4" name="Oval 63"/>
          <p:cNvSpPr/>
          <p:nvPr/>
        </p:nvSpPr>
        <p:spPr>
          <a:xfrm rot="5400000">
            <a:off x="6508274" y="5570179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5" name="Oval 64"/>
          <p:cNvSpPr/>
          <p:nvPr/>
        </p:nvSpPr>
        <p:spPr>
          <a:xfrm rot="5400000">
            <a:off x="6508274" y="5633186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6" name="Oval 65"/>
          <p:cNvSpPr/>
          <p:nvPr/>
        </p:nvSpPr>
        <p:spPr>
          <a:xfrm rot="5400000">
            <a:off x="6508274" y="5696193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7" name="Oval 66"/>
          <p:cNvSpPr/>
          <p:nvPr/>
        </p:nvSpPr>
        <p:spPr>
          <a:xfrm rot="5400000">
            <a:off x="6508274" y="5759200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8" name="Oval 67"/>
          <p:cNvSpPr/>
          <p:nvPr/>
        </p:nvSpPr>
        <p:spPr>
          <a:xfrm rot="5400000">
            <a:off x="6508274" y="5822207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9" name="Oval 68"/>
          <p:cNvSpPr/>
          <p:nvPr/>
        </p:nvSpPr>
        <p:spPr>
          <a:xfrm rot="5400000">
            <a:off x="6508274" y="5885214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70" name="Oval 69"/>
          <p:cNvSpPr/>
          <p:nvPr/>
        </p:nvSpPr>
        <p:spPr>
          <a:xfrm rot="5400000">
            <a:off x="6508274" y="5948221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cxnSp>
        <p:nvCxnSpPr>
          <p:cNvPr id="82" name="Straight Arrow Connector 81"/>
          <p:cNvCxnSpPr>
            <a:stCxn id="13" idx="3"/>
            <a:endCxn id="55" idx="4"/>
          </p:cNvCxnSpPr>
          <p:nvPr/>
        </p:nvCxnSpPr>
        <p:spPr>
          <a:xfrm flipV="1">
            <a:off x="5994158" y="5076183"/>
            <a:ext cx="522058" cy="462228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13" idx="3"/>
            <a:endCxn id="56" idx="4"/>
          </p:cNvCxnSpPr>
          <p:nvPr/>
        </p:nvCxnSpPr>
        <p:spPr>
          <a:xfrm flipV="1">
            <a:off x="5994158" y="5121188"/>
            <a:ext cx="522058" cy="417223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13" idx="3"/>
            <a:endCxn id="57" idx="4"/>
          </p:cNvCxnSpPr>
          <p:nvPr/>
        </p:nvCxnSpPr>
        <p:spPr>
          <a:xfrm flipV="1">
            <a:off x="5994158" y="5184195"/>
            <a:ext cx="522058" cy="354216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13" idx="3"/>
            <a:endCxn id="61" idx="4"/>
          </p:cNvCxnSpPr>
          <p:nvPr/>
        </p:nvCxnSpPr>
        <p:spPr>
          <a:xfrm flipV="1">
            <a:off x="5994158" y="5247202"/>
            <a:ext cx="522058" cy="291209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13" idx="3"/>
            <a:endCxn id="62" idx="4"/>
          </p:cNvCxnSpPr>
          <p:nvPr/>
        </p:nvCxnSpPr>
        <p:spPr>
          <a:xfrm flipV="1">
            <a:off x="5994158" y="5310209"/>
            <a:ext cx="522058" cy="228202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stCxn id="13" idx="3"/>
            <a:endCxn id="63" idx="4"/>
          </p:cNvCxnSpPr>
          <p:nvPr/>
        </p:nvCxnSpPr>
        <p:spPr>
          <a:xfrm flipV="1">
            <a:off x="5994158" y="5373216"/>
            <a:ext cx="522058" cy="165195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13" idx="3"/>
            <a:endCxn id="58" idx="4"/>
          </p:cNvCxnSpPr>
          <p:nvPr/>
        </p:nvCxnSpPr>
        <p:spPr>
          <a:xfrm flipV="1">
            <a:off x="5994158" y="5436223"/>
            <a:ext cx="522058" cy="102188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stCxn id="13" idx="3"/>
            <a:endCxn id="60" idx="4"/>
          </p:cNvCxnSpPr>
          <p:nvPr/>
        </p:nvCxnSpPr>
        <p:spPr>
          <a:xfrm>
            <a:off x="5994158" y="5538411"/>
            <a:ext cx="522058" cy="23826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>
            <a:stCxn id="13" idx="3"/>
            <a:endCxn id="64" idx="4"/>
          </p:cNvCxnSpPr>
          <p:nvPr/>
        </p:nvCxnSpPr>
        <p:spPr>
          <a:xfrm>
            <a:off x="5994158" y="5538411"/>
            <a:ext cx="522058" cy="86833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>
            <a:stCxn id="13" idx="3"/>
            <a:endCxn id="59" idx="4"/>
          </p:cNvCxnSpPr>
          <p:nvPr/>
        </p:nvCxnSpPr>
        <p:spPr>
          <a:xfrm flipV="1">
            <a:off x="5994158" y="5499230"/>
            <a:ext cx="522058" cy="39181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>
            <a:stCxn id="13" idx="3"/>
            <a:endCxn id="66" idx="4"/>
          </p:cNvCxnSpPr>
          <p:nvPr/>
        </p:nvCxnSpPr>
        <p:spPr>
          <a:xfrm>
            <a:off x="5994158" y="5538411"/>
            <a:ext cx="522058" cy="212847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>
            <a:stCxn id="13" idx="3"/>
            <a:endCxn id="65" idx="4"/>
          </p:cNvCxnSpPr>
          <p:nvPr/>
        </p:nvCxnSpPr>
        <p:spPr>
          <a:xfrm>
            <a:off x="5994158" y="5538411"/>
            <a:ext cx="522058" cy="149840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>
            <a:stCxn id="13" idx="3"/>
            <a:endCxn id="67" idx="4"/>
          </p:cNvCxnSpPr>
          <p:nvPr/>
        </p:nvCxnSpPr>
        <p:spPr>
          <a:xfrm>
            <a:off x="5994158" y="5538411"/>
            <a:ext cx="522058" cy="275854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stCxn id="13" idx="3"/>
            <a:endCxn id="68" idx="4"/>
          </p:cNvCxnSpPr>
          <p:nvPr/>
        </p:nvCxnSpPr>
        <p:spPr>
          <a:xfrm>
            <a:off x="5994158" y="5538411"/>
            <a:ext cx="522058" cy="338861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>
            <a:stCxn id="13" idx="3"/>
            <a:endCxn id="69" idx="4"/>
          </p:cNvCxnSpPr>
          <p:nvPr/>
        </p:nvCxnSpPr>
        <p:spPr>
          <a:xfrm>
            <a:off x="5994158" y="5538411"/>
            <a:ext cx="522058" cy="401868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13" idx="3"/>
            <a:endCxn id="70" idx="4"/>
          </p:cNvCxnSpPr>
          <p:nvPr/>
        </p:nvCxnSpPr>
        <p:spPr>
          <a:xfrm>
            <a:off x="5994158" y="5538411"/>
            <a:ext cx="522058" cy="464875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0" name="Rectangle 269"/>
          <p:cNvSpPr/>
          <p:nvPr/>
        </p:nvSpPr>
        <p:spPr>
          <a:xfrm>
            <a:off x="3779912" y="4437112"/>
            <a:ext cx="945105" cy="3303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Initialize</a:t>
            </a:r>
            <a:endParaRPr lang="de-AT" sz="1200" dirty="0"/>
          </a:p>
        </p:txBody>
      </p:sp>
      <p:cxnSp>
        <p:nvCxnSpPr>
          <p:cNvPr id="271" name="Straight Arrow Connector 270"/>
          <p:cNvCxnSpPr>
            <a:stCxn id="270" idx="2"/>
            <a:endCxn id="10" idx="0"/>
          </p:cNvCxnSpPr>
          <p:nvPr/>
        </p:nvCxnSpPr>
        <p:spPr>
          <a:xfrm rot="5400000">
            <a:off x="4165632" y="4854335"/>
            <a:ext cx="1736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51" name="Group 350"/>
          <p:cNvGrpSpPr/>
          <p:nvPr/>
        </p:nvGrpSpPr>
        <p:grpSpPr>
          <a:xfrm>
            <a:off x="6156176" y="2708920"/>
            <a:ext cx="360040" cy="216024"/>
            <a:chOff x="251520" y="4005064"/>
            <a:chExt cx="4680520" cy="1152128"/>
          </a:xfrm>
        </p:grpSpPr>
        <p:sp>
          <p:nvSpPr>
            <p:cNvPr id="352" name="Rectangle 351"/>
            <p:cNvSpPr/>
            <p:nvPr/>
          </p:nvSpPr>
          <p:spPr>
            <a:xfrm>
              <a:off x="251520" y="4005064"/>
              <a:ext cx="4680520" cy="115212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200"/>
            </a:p>
          </p:txBody>
        </p:sp>
        <p:grpSp>
          <p:nvGrpSpPr>
            <p:cNvPr id="353" name="Group 345"/>
            <p:cNvGrpSpPr/>
            <p:nvPr/>
          </p:nvGrpSpPr>
          <p:grpSpPr>
            <a:xfrm>
              <a:off x="323528" y="4161787"/>
              <a:ext cx="4536504" cy="936104"/>
              <a:chOff x="323528" y="4161787"/>
              <a:chExt cx="4536504" cy="936104"/>
            </a:xfrm>
          </p:grpSpPr>
          <p:sp>
            <p:nvSpPr>
              <p:cNvPr id="354" name="Rectangle 353"/>
              <p:cNvSpPr/>
              <p:nvPr/>
            </p:nvSpPr>
            <p:spPr>
              <a:xfrm>
                <a:off x="158366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sp>
            <p:nvSpPr>
              <p:cNvPr id="355" name="Rectangle 354"/>
              <p:cNvSpPr/>
              <p:nvPr/>
            </p:nvSpPr>
            <p:spPr>
              <a:xfrm>
                <a:off x="3914927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56" name="Rectangle 355"/>
              <p:cNvSpPr/>
              <p:nvPr/>
            </p:nvSpPr>
            <p:spPr>
              <a:xfrm>
                <a:off x="2654787" y="4161787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57" name="Rectangle 356"/>
              <p:cNvSpPr/>
              <p:nvPr/>
            </p:nvSpPr>
            <p:spPr>
              <a:xfrm>
                <a:off x="2654787" y="4767501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358" name="Straight Arrow Connector 357"/>
              <p:cNvCxnSpPr>
                <a:stCxn id="357" idx="3"/>
                <a:endCxn id="355" idx="2"/>
              </p:cNvCxnSpPr>
              <p:nvPr/>
            </p:nvCxnSpPr>
            <p:spPr>
              <a:xfrm flipV="1">
                <a:off x="3788913" y="4767501"/>
                <a:ext cx="598567" cy="165195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9" name="Straight Arrow Connector 358"/>
              <p:cNvCxnSpPr>
                <a:stCxn id="355" idx="0"/>
                <a:endCxn id="356" idx="3"/>
              </p:cNvCxnSpPr>
              <p:nvPr/>
            </p:nvCxnSpPr>
            <p:spPr>
              <a:xfrm rot="16200000" flipV="1">
                <a:off x="4033131" y="4082764"/>
                <a:ext cx="110130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0" name="Straight Arrow Connector 359"/>
              <p:cNvCxnSpPr>
                <a:stCxn id="356" idx="1"/>
                <a:endCxn id="354" idx="0"/>
              </p:cNvCxnSpPr>
              <p:nvPr/>
            </p:nvCxnSpPr>
            <p:spPr>
              <a:xfrm rot="10800000" flipV="1">
                <a:off x="2056221" y="4326982"/>
                <a:ext cx="598567" cy="110130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1" name="Straight Arrow Connector 360"/>
              <p:cNvCxnSpPr>
                <a:stCxn id="354" idx="2"/>
                <a:endCxn id="357" idx="1"/>
              </p:cNvCxnSpPr>
              <p:nvPr/>
            </p:nvCxnSpPr>
            <p:spPr>
              <a:xfrm rot="16200000" flipH="1">
                <a:off x="2272906" y="4550816"/>
                <a:ext cx="165195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62" name="Rectangle 361"/>
              <p:cNvSpPr/>
              <p:nvPr/>
            </p:nvSpPr>
            <p:spPr>
              <a:xfrm>
                <a:off x="32352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363" name="Straight Arrow Connector 362"/>
              <p:cNvCxnSpPr>
                <a:stCxn id="362" idx="3"/>
                <a:endCxn id="354" idx="1"/>
              </p:cNvCxnSpPr>
              <p:nvPr/>
            </p:nvCxnSpPr>
            <p:spPr>
              <a:xfrm>
                <a:off x="1268633" y="4602307"/>
                <a:ext cx="315035" cy="1214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4" name="Group 363"/>
          <p:cNvGrpSpPr/>
          <p:nvPr/>
        </p:nvGrpSpPr>
        <p:grpSpPr>
          <a:xfrm>
            <a:off x="6228184" y="2780928"/>
            <a:ext cx="360040" cy="216024"/>
            <a:chOff x="251520" y="4005064"/>
            <a:chExt cx="4680520" cy="1152128"/>
          </a:xfrm>
        </p:grpSpPr>
        <p:sp>
          <p:nvSpPr>
            <p:cNvPr id="365" name="Rectangle 364"/>
            <p:cNvSpPr/>
            <p:nvPr/>
          </p:nvSpPr>
          <p:spPr>
            <a:xfrm>
              <a:off x="251520" y="4005064"/>
              <a:ext cx="4680520" cy="115212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200"/>
            </a:p>
          </p:txBody>
        </p:sp>
        <p:grpSp>
          <p:nvGrpSpPr>
            <p:cNvPr id="366" name="Group 345"/>
            <p:cNvGrpSpPr/>
            <p:nvPr/>
          </p:nvGrpSpPr>
          <p:grpSpPr>
            <a:xfrm>
              <a:off x="323528" y="4161787"/>
              <a:ext cx="4536504" cy="936104"/>
              <a:chOff x="323528" y="4161787"/>
              <a:chExt cx="4536504" cy="936104"/>
            </a:xfrm>
          </p:grpSpPr>
          <p:sp>
            <p:nvSpPr>
              <p:cNvPr id="367" name="Rectangle 366"/>
              <p:cNvSpPr/>
              <p:nvPr/>
            </p:nvSpPr>
            <p:spPr>
              <a:xfrm>
                <a:off x="158366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sp>
            <p:nvSpPr>
              <p:cNvPr id="368" name="Rectangle 367"/>
              <p:cNvSpPr/>
              <p:nvPr/>
            </p:nvSpPr>
            <p:spPr>
              <a:xfrm>
                <a:off x="3914927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69" name="Rectangle 368"/>
              <p:cNvSpPr/>
              <p:nvPr/>
            </p:nvSpPr>
            <p:spPr>
              <a:xfrm>
                <a:off x="2654787" y="4161787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70" name="Rectangle 369"/>
              <p:cNvSpPr/>
              <p:nvPr/>
            </p:nvSpPr>
            <p:spPr>
              <a:xfrm>
                <a:off x="2654787" y="4767501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371" name="Straight Arrow Connector 370"/>
              <p:cNvCxnSpPr>
                <a:stCxn id="370" idx="3"/>
                <a:endCxn id="368" idx="2"/>
              </p:cNvCxnSpPr>
              <p:nvPr/>
            </p:nvCxnSpPr>
            <p:spPr>
              <a:xfrm flipV="1">
                <a:off x="3788913" y="4767501"/>
                <a:ext cx="598567" cy="165195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2" name="Straight Arrow Connector 371"/>
              <p:cNvCxnSpPr>
                <a:stCxn id="368" idx="0"/>
                <a:endCxn id="369" idx="3"/>
              </p:cNvCxnSpPr>
              <p:nvPr/>
            </p:nvCxnSpPr>
            <p:spPr>
              <a:xfrm rot="16200000" flipV="1">
                <a:off x="4033131" y="4082764"/>
                <a:ext cx="110130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3" name="Straight Arrow Connector 372"/>
              <p:cNvCxnSpPr>
                <a:stCxn id="369" idx="1"/>
                <a:endCxn id="367" idx="0"/>
              </p:cNvCxnSpPr>
              <p:nvPr/>
            </p:nvCxnSpPr>
            <p:spPr>
              <a:xfrm rot="10800000" flipV="1">
                <a:off x="2056221" y="4326982"/>
                <a:ext cx="598567" cy="110130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4" name="Straight Arrow Connector 373"/>
              <p:cNvCxnSpPr>
                <a:stCxn id="367" idx="2"/>
                <a:endCxn id="370" idx="1"/>
              </p:cNvCxnSpPr>
              <p:nvPr/>
            </p:nvCxnSpPr>
            <p:spPr>
              <a:xfrm rot="16200000" flipH="1">
                <a:off x="2272906" y="4550816"/>
                <a:ext cx="165195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75" name="Rectangle 374"/>
              <p:cNvSpPr/>
              <p:nvPr/>
            </p:nvSpPr>
            <p:spPr>
              <a:xfrm>
                <a:off x="32352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376" name="Straight Arrow Connector 375"/>
              <p:cNvCxnSpPr>
                <a:stCxn id="375" idx="3"/>
                <a:endCxn id="367" idx="1"/>
              </p:cNvCxnSpPr>
              <p:nvPr/>
            </p:nvCxnSpPr>
            <p:spPr>
              <a:xfrm>
                <a:off x="1268633" y="4602307"/>
                <a:ext cx="315035" cy="1214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77" name="Group 376"/>
          <p:cNvGrpSpPr/>
          <p:nvPr/>
        </p:nvGrpSpPr>
        <p:grpSpPr>
          <a:xfrm>
            <a:off x="6300192" y="2852936"/>
            <a:ext cx="360040" cy="216024"/>
            <a:chOff x="251520" y="4005064"/>
            <a:chExt cx="4680520" cy="1152128"/>
          </a:xfrm>
        </p:grpSpPr>
        <p:sp>
          <p:nvSpPr>
            <p:cNvPr id="378" name="Rectangle 377"/>
            <p:cNvSpPr/>
            <p:nvPr/>
          </p:nvSpPr>
          <p:spPr>
            <a:xfrm>
              <a:off x="251520" y="4005064"/>
              <a:ext cx="4680520" cy="115212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200"/>
            </a:p>
          </p:txBody>
        </p:sp>
        <p:grpSp>
          <p:nvGrpSpPr>
            <p:cNvPr id="379" name="Group 345"/>
            <p:cNvGrpSpPr/>
            <p:nvPr/>
          </p:nvGrpSpPr>
          <p:grpSpPr>
            <a:xfrm>
              <a:off x="323528" y="4161787"/>
              <a:ext cx="4536504" cy="936104"/>
              <a:chOff x="323528" y="4161787"/>
              <a:chExt cx="4536504" cy="936104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158366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sp>
            <p:nvSpPr>
              <p:cNvPr id="381" name="Rectangle 380"/>
              <p:cNvSpPr/>
              <p:nvPr/>
            </p:nvSpPr>
            <p:spPr>
              <a:xfrm>
                <a:off x="3914927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82" name="Rectangle 381"/>
              <p:cNvSpPr/>
              <p:nvPr/>
            </p:nvSpPr>
            <p:spPr>
              <a:xfrm>
                <a:off x="2654787" y="4161787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83" name="Rectangle 382"/>
              <p:cNvSpPr/>
              <p:nvPr/>
            </p:nvSpPr>
            <p:spPr>
              <a:xfrm>
                <a:off x="2654787" y="4767501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384" name="Straight Arrow Connector 383"/>
              <p:cNvCxnSpPr>
                <a:stCxn id="383" idx="3"/>
                <a:endCxn id="381" idx="2"/>
              </p:cNvCxnSpPr>
              <p:nvPr/>
            </p:nvCxnSpPr>
            <p:spPr>
              <a:xfrm flipV="1">
                <a:off x="3788913" y="4767501"/>
                <a:ext cx="598567" cy="165195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5" name="Straight Arrow Connector 384"/>
              <p:cNvCxnSpPr>
                <a:stCxn id="381" idx="0"/>
                <a:endCxn id="382" idx="3"/>
              </p:cNvCxnSpPr>
              <p:nvPr/>
            </p:nvCxnSpPr>
            <p:spPr>
              <a:xfrm rot="16200000" flipV="1">
                <a:off x="4033131" y="4082764"/>
                <a:ext cx="110130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6" name="Straight Arrow Connector 385"/>
              <p:cNvCxnSpPr>
                <a:stCxn id="382" idx="1"/>
                <a:endCxn id="380" idx="0"/>
              </p:cNvCxnSpPr>
              <p:nvPr/>
            </p:nvCxnSpPr>
            <p:spPr>
              <a:xfrm rot="10800000" flipV="1">
                <a:off x="2056221" y="4326982"/>
                <a:ext cx="598567" cy="110130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7" name="Straight Arrow Connector 386"/>
              <p:cNvCxnSpPr>
                <a:stCxn id="380" idx="2"/>
                <a:endCxn id="383" idx="1"/>
              </p:cNvCxnSpPr>
              <p:nvPr/>
            </p:nvCxnSpPr>
            <p:spPr>
              <a:xfrm rot="16200000" flipH="1">
                <a:off x="2272906" y="4550816"/>
                <a:ext cx="165195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8" name="Rectangle 387"/>
              <p:cNvSpPr/>
              <p:nvPr/>
            </p:nvSpPr>
            <p:spPr>
              <a:xfrm>
                <a:off x="32352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389" name="Straight Arrow Connector 388"/>
              <p:cNvCxnSpPr>
                <a:stCxn id="388" idx="3"/>
                <a:endCxn id="380" idx="1"/>
              </p:cNvCxnSpPr>
              <p:nvPr/>
            </p:nvCxnSpPr>
            <p:spPr>
              <a:xfrm>
                <a:off x="1268633" y="4602307"/>
                <a:ext cx="315035" cy="1214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0" name="Group 389"/>
          <p:cNvGrpSpPr/>
          <p:nvPr/>
        </p:nvGrpSpPr>
        <p:grpSpPr>
          <a:xfrm>
            <a:off x="6372200" y="2924944"/>
            <a:ext cx="360040" cy="216024"/>
            <a:chOff x="251520" y="4005064"/>
            <a:chExt cx="4680520" cy="1152128"/>
          </a:xfrm>
        </p:grpSpPr>
        <p:sp>
          <p:nvSpPr>
            <p:cNvPr id="391" name="Rectangle 390"/>
            <p:cNvSpPr/>
            <p:nvPr/>
          </p:nvSpPr>
          <p:spPr>
            <a:xfrm>
              <a:off x="251520" y="4005064"/>
              <a:ext cx="4680520" cy="115212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200"/>
            </a:p>
          </p:txBody>
        </p:sp>
        <p:grpSp>
          <p:nvGrpSpPr>
            <p:cNvPr id="392" name="Group 345"/>
            <p:cNvGrpSpPr/>
            <p:nvPr/>
          </p:nvGrpSpPr>
          <p:grpSpPr>
            <a:xfrm>
              <a:off x="323528" y="4161787"/>
              <a:ext cx="4536504" cy="936104"/>
              <a:chOff x="323528" y="4161787"/>
              <a:chExt cx="4536504" cy="936104"/>
            </a:xfrm>
          </p:grpSpPr>
          <p:sp>
            <p:nvSpPr>
              <p:cNvPr id="393" name="Rectangle 392"/>
              <p:cNvSpPr/>
              <p:nvPr/>
            </p:nvSpPr>
            <p:spPr>
              <a:xfrm>
                <a:off x="158366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sp>
            <p:nvSpPr>
              <p:cNvPr id="394" name="Rectangle 393"/>
              <p:cNvSpPr/>
              <p:nvPr/>
            </p:nvSpPr>
            <p:spPr>
              <a:xfrm>
                <a:off x="3914927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95" name="Rectangle 394"/>
              <p:cNvSpPr/>
              <p:nvPr/>
            </p:nvSpPr>
            <p:spPr>
              <a:xfrm>
                <a:off x="2654787" y="4161787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96" name="Rectangle 395"/>
              <p:cNvSpPr/>
              <p:nvPr/>
            </p:nvSpPr>
            <p:spPr>
              <a:xfrm>
                <a:off x="2654787" y="4767501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397" name="Straight Arrow Connector 396"/>
              <p:cNvCxnSpPr>
                <a:stCxn id="396" idx="3"/>
                <a:endCxn id="394" idx="2"/>
              </p:cNvCxnSpPr>
              <p:nvPr/>
            </p:nvCxnSpPr>
            <p:spPr>
              <a:xfrm flipV="1">
                <a:off x="3788913" y="4767501"/>
                <a:ext cx="598567" cy="165195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8" name="Straight Arrow Connector 397"/>
              <p:cNvCxnSpPr>
                <a:stCxn id="394" idx="0"/>
                <a:endCxn id="395" idx="3"/>
              </p:cNvCxnSpPr>
              <p:nvPr/>
            </p:nvCxnSpPr>
            <p:spPr>
              <a:xfrm rot="16200000" flipV="1">
                <a:off x="4033131" y="4082764"/>
                <a:ext cx="110130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9" name="Straight Arrow Connector 398"/>
              <p:cNvCxnSpPr>
                <a:stCxn id="395" idx="1"/>
                <a:endCxn id="393" idx="0"/>
              </p:cNvCxnSpPr>
              <p:nvPr/>
            </p:nvCxnSpPr>
            <p:spPr>
              <a:xfrm rot="10800000" flipV="1">
                <a:off x="2056221" y="4326982"/>
                <a:ext cx="598567" cy="110130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0" name="Straight Arrow Connector 399"/>
              <p:cNvCxnSpPr>
                <a:stCxn id="393" idx="2"/>
                <a:endCxn id="396" idx="1"/>
              </p:cNvCxnSpPr>
              <p:nvPr/>
            </p:nvCxnSpPr>
            <p:spPr>
              <a:xfrm rot="16200000" flipH="1">
                <a:off x="2272906" y="4550816"/>
                <a:ext cx="165195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01" name="Rectangle 400"/>
              <p:cNvSpPr/>
              <p:nvPr/>
            </p:nvSpPr>
            <p:spPr>
              <a:xfrm>
                <a:off x="32352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402" name="Straight Arrow Connector 401"/>
              <p:cNvCxnSpPr>
                <a:stCxn id="401" idx="3"/>
                <a:endCxn id="393" idx="1"/>
              </p:cNvCxnSpPr>
              <p:nvPr/>
            </p:nvCxnSpPr>
            <p:spPr>
              <a:xfrm>
                <a:off x="1268633" y="4602307"/>
                <a:ext cx="315035" cy="1214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6" name="Group 415"/>
          <p:cNvGrpSpPr/>
          <p:nvPr/>
        </p:nvGrpSpPr>
        <p:grpSpPr>
          <a:xfrm>
            <a:off x="7308304" y="2636912"/>
            <a:ext cx="504056" cy="432048"/>
            <a:chOff x="7524328" y="2564904"/>
            <a:chExt cx="504056" cy="432048"/>
          </a:xfrm>
        </p:grpSpPr>
        <p:sp>
          <p:nvSpPr>
            <p:cNvPr id="349" name="Rectangle 348"/>
            <p:cNvSpPr/>
            <p:nvPr/>
          </p:nvSpPr>
          <p:spPr>
            <a:xfrm>
              <a:off x="7524328" y="2564904"/>
              <a:ext cx="504056" cy="43204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grpSp>
          <p:nvGrpSpPr>
            <p:cNvPr id="403" name="Group 402"/>
            <p:cNvGrpSpPr/>
            <p:nvPr/>
          </p:nvGrpSpPr>
          <p:grpSpPr>
            <a:xfrm>
              <a:off x="7596336" y="2708920"/>
              <a:ext cx="360040" cy="216024"/>
              <a:chOff x="251520" y="4005064"/>
              <a:chExt cx="4680520" cy="1152128"/>
            </a:xfrm>
          </p:grpSpPr>
          <p:sp>
            <p:nvSpPr>
              <p:cNvPr id="404" name="Rectangle 403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405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406" name="Rectangle 405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407" name="Rectangle 406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08" name="Rectangle 407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09" name="Rectangle 408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10" name="Straight Arrow Connector 409"/>
                <p:cNvCxnSpPr>
                  <a:stCxn id="409" idx="3"/>
                  <a:endCxn id="407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1" name="Straight Arrow Connector 410"/>
                <p:cNvCxnSpPr>
                  <a:stCxn id="407" idx="0"/>
                  <a:endCxn id="408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2" name="Straight Arrow Connector 411"/>
                <p:cNvCxnSpPr>
                  <a:stCxn id="408" idx="1"/>
                  <a:endCxn id="406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3" name="Straight Arrow Connector 412"/>
                <p:cNvCxnSpPr>
                  <a:stCxn id="406" idx="2"/>
                  <a:endCxn id="409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14" name="Rectangle 413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15" name="Straight Arrow Connector 414"/>
                <p:cNvCxnSpPr>
                  <a:stCxn id="414" idx="3"/>
                  <a:endCxn id="406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17" name="Group 416"/>
          <p:cNvGrpSpPr/>
          <p:nvPr/>
        </p:nvGrpSpPr>
        <p:grpSpPr>
          <a:xfrm>
            <a:off x="7380312" y="2708920"/>
            <a:ext cx="504056" cy="432048"/>
            <a:chOff x="7524328" y="2564904"/>
            <a:chExt cx="504056" cy="432048"/>
          </a:xfrm>
        </p:grpSpPr>
        <p:sp>
          <p:nvSpPr>
            <p:cNvPr id="418" name="Rectangle 417"/>
            <p:cNvSpPr/>
            <p:nvPr/>
          </p:nvSpPr>
          <p:spPr>
            <a:xfrm>
              <a:off x="7524328" y="2564904"/>
              <a:ext cx="504056" cy="43204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grpSp>
          <p:nvGrpSpPr>
            <p:cNvPr id="419" name="Group 402"/>
            <p:cNvGrpSpPr/>
            <p:nvPr/>
          </p:nvGrpSpPr>
          <p:grpSpPr>
            <a:xfrm>
              <a:off x="7596336" y="2708920"/>
              <a:ext cx="360040" cy="216024"/>
              <a:chOff x="251520" y="4005064"/>
              <a:chExt cx="4680520" cy="1152128"/>
            </a:xfrm>
          </p:grpSpPr>
          <p:sp>
            <p:nvSpPr>
              <p:cNvPr id="420" name="Rectangle 419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421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422" name="Rectangle 421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423" name="Rectangle 422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24" name="Rectangle 423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25" name="Rectangle 424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26" name="Straight Arrow Connector 425"/>
                <p:cNvCxnSpPr>
                  <a:stCxn id="425" idx="3"/>
                  <a:endCxn id="423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7" name="Straight Arrow Connector 426"/>
                <p:cNvCxnSpPr>
                  <a:stCxn id="423" idx="0"/>
                  <a:endCxn id="424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Straight Arrow Connector 427"/>
                <p:cNvCxnSpPr>
                  <a:stCxn id="424" idx="1"/>
                  <a:endCxn id="422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9" name="Straight Arrow Connector 428"/>
                <p:cNvCxnSpPr>
                  <a:stCxn id="422" idx="2"/>
                  <a:endCxn id="425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30" name="Rectangle 429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31" name="Straight Arrow Connector 430"/>
                <p:cNvCxnSpPr>
                  <a:stCxn id="430" idx="3"/>
                  <a:endCxn id="422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32" name="Group 431"/>
          <p:cNvGrpSpPr/>
          <p:nvPr/>
        </p:nvGrpSpPr>
        <p:grpSpPr>
          <a:xfrm>
            <a:off x="7452320" y="2780928"/>
            <a:ext cx="504056" cy="432048"/>
            <a:chOff x="7524328" y="2564904"/>
            <a:chExt cx="504056" cy="432048"/>
          </a:xfrm>
        </p:grpSpPr>
        <p:sp>
          <p:nvSpPr>
            <p:cNvPr id="433" name="Rectangle 432"/>
            <p:cNvSpPr/>
            <p:nvPr/>
          </p:nvSpPr>
          <p:spPr>
            <a:xfrm>
              <a:off x="7524328" y="2564904"/>
              <a:ext cx="504056" cy="43204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grpSp>
          <p:nvGrpSpPr>
            <p:cNvPr id="434" name="Group 402"/>
            <p:cNvGrpSpPr/>
            <p:nvPr/>
          </p:nvGrpSpPr>
          <p:grpSpPr>
            <a:xfrm>
              <a:off x="7596336" y="2708920"/>
              <a:ext cx="360040" cy="216024"/>
              <a:chOff x="251520" y="4005064"/>
              <a:chExt cx="4680520" cy="1152128"/>
            </a:xfrm>
          </p:grpSpPr>
          <p:sp>
            <p:nvSpPr>
              <p:cNvPr id="435" name="Rectangle 434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436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437" name="Rectangle 436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438" name="Rectangle 437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39" name="Rectangle 438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40" name="Rectangle 439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41" name="Straight Arrow Connector 440"/>
                <p:cNvCxnSpPr>
                  <a:stCxn id="440" idx="3"/>
                  <a:endCxn id="438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2" name="Straight Arrow Connector 441"/>
                <p:cNvCxnSpPr>
                  <a:stCxn id="438" idx="0"/>
                  <a:endCxn id="439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3" name="Straight Arrow Connector 442"/>
                <p:cNvCxnSpPr>
                  <a:stCxn id="439" idx="1"/>
                  <a:endCxn id="437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4" name="Straight Arrow Connector 443"/>
                <p:cNvCxnSpPr>
                  <a:stCxn id="437" idx="2"/>
                  <a:endCxn id="440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45" name="Rectangle 444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46" name="Straight Arrow Connector 445"/>
                <p:cNvCxnSpPr>
                  <a:stCxn id="445" idx="3"/>
                  <a:endCxn id="437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47" name="Group 446"/>
          <p:cNvGrpSpPr/>
          <p:nvPr/>
        </p:nvGrpSpPr>
        <p:grpSpPr>
          <a:xfrm>
            <a:off x="7524328" y="2852936"/>
            <a:ext cx="504056" cy="432048"/>
            <a:chOff x="7524328" y="2564904"/>
            <a:chExt cx="504056" cy="432048"/>
          </a:xfrm>
        </p:grpSpPr>
        <p:sp>
          <p:nvSpPr>
            <p:cNvPr id="448" name="Rectangle 447"/>
            <p:cNvSpPr/>
            <p:nvPr/>
          </p:nvSpPr>
          <p:spPr>
            <a:xfrm>
              <a:off x="7524328" y="2564904"/>
              <a:ext cx="504056" cy="43204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grpSp>
          <p:nvGrpSpPr>
            <p:cNvPr id="449" name="Group 402"/>
            <p:cNvGrpSpPr/>
            <p:nvPr/>
          </p:nvGrpSpPr>
          <p:grpSpPr>
            <a:xfrm>
              <a:off x="7596336" y="2708920"/>
              <a:ext cx="360040" cy="216024"/>
              <a:chOff x="251520" y="4005064"/>
              <a:chExt cx="4680520" cy="1152128"/>
            </a:xfrm>
          </p:grpSpPr>
          <p:sp>
            <p:nvSpPr>
              <p:cNvPr id="450" name="Rectangle 449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451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452" name="Rectangle 451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453" name="Rectangle 452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54" name="Rectangle 453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55" name="Rectangle 454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56" name="Straight Arrow Connector 455"/>
                <p:cNvCxnSpPr>
                  <a:stCxn id="455" idx="3"/>
                  <a:endCxn id="453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7" name="Straight Arrow Connector 456"/>
                <p:cNvCxnSpPr>
                  <a:stCxn id="453" idx="0"/>
                  <a:endCxn id="454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8" name="Straight Arrow Connector 457"/>
                <p:cNvCxnSpPr>
                  <a:stCxn id="454" idx="1"/>
                  <a:endCxn id="452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9" name="Straight Arrow Connector 458"/>
                <p:cNvCxnSpPr>
                  <a:stCxn id="452" idx="2"/>
                  <a:endCxn id="455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60" name="Rectangle 459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61" name="Straight Arrow Connector 460"/>
                <p:cNvCxnSpPr>
                  <a:stCxn id="460" idx="3"/>
                  <a:endCxn id="452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647" name="Group 646"/>
          <p:cNvGrpSpPr/>
          <p:nvPr/>
        </p:nvGrpSpPr>
        <p:grpSpPr>
          <a:xfrm>
            <a:off x="7452320" y="5301208"/>
            <a:ext cx="378042" cy="275325"/>
            <a:chOff x="5415522" y="3517626"/>
            <a:chExt cx="432048" cy="360040"/>
          </a:xfrm>
        </p:grpSpPr>
        <p:sp>
          <p:nvSpPr>
            <p:cNvPr id="648" name="Rectangle 647"/>
            <p:cNvSpPr/>
            <p:nvPr/>
          </p:nvSpPr>
          <p:spPr>
            <a:xfrm>
              <a:off x="5415522" y="3517626"/>
              <a:ext cx="432048" cy="3600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sp>
          <p:nvSpPr>
            <p:cNvPr id="649" name="Oval 648"/>
            <p:cNvSpPr/>
            <p:nvPr/>
          </p:nvSpPr>
          <p:spPr>
            <a:xfrm>
              <a:off x="5580112" y="3645024"/>
              <a:ext cx="144016" cy="144016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</p:grpSp>
      <p:grpSp>
        <p:nvGrpSpPr>
          <p:cNvPr id="650" name="Group 649"/>
          <p:cNvGrpSpPr/>
          <p:nvPr/>
        </p:nvGrpSpPr>
        <p:grpSpPr>
          <a:xfrm>
            <a:off x="7524328" y="5373216"/>
            <a:ext cx="378042" cy="275325"/>
            <a:chOff x="5436096" y="3501007"/>
            <a:chExt cx="432048" cy="360040"/>
          </a:xfrm>
        </p:grpSpPr>
        <p:sp>
          <p:nvSpPr>
            <p:cNvPr id="651" name="Rectangle 650"/>
            <p:cNvSpPr/>
            <p:nvPr/>
          </p:nvSpPr>
          <p:spPr>
            <a:xfrm>
              <a:off x="5436096" y="3501007"/>
              <a:ext cx="432048" cy="3600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sp>
          <p:nvSpPr>
            <p:cNvPr id="652" name="Oval 651"/>
            <p:cNvSpPr/>
            <p:nvPr/>
          </p:nvSpPr>
          <p:spPr>
            <a:xfrm>
              <a:off x="5580112" y="3645024"/>
              <a:ext cx="144016" cy="144016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</p:grpSp>
      <p:grpSp>
        <p:nvGrpSpPr>
          <p:cNvPr id="653" name="Group 652"/>
          <p:cNvGrpSpPr/>
          <p:nvPr/>
        </p:nvGrpSpPr>
        <p:grpSpPr>
          <a:xfrm>
            <a:off x="7596336" y="5445224"/>
            <a:ext cx="378042" cy="275325"/>
            <a:chOff x="5436096" y="3501008"/>
            <a:chExt cx="432048" cy="360040"/>
          </a:xfrm>
        </p:grpSpPr>
        <p:sp>
          <p:nvSpPr>
            <p:cNvPr id="654" name="Rectangle 653"/>
            <p:cNvSpPr/>
            <p:nvPr/>
          </p:nvSpPr>
          <p:spPr>
            <a:xfrm>
              <a:off x="5436096" y="3501008"/>
              <a:ext cx="432048" cy="3600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sp>
          <p:nvSpPr>
            <p:cNvPr id="655" name="Oval 654"/>
            <p:cNvSpPr/>
            <p:nvPr/>
          </p:nvSpPr>
          <p:spPr>
            <a:xfrm>
              <a:off x="5580112" y="3645024"/>
              <a:ext cx="144016" cy="144016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</p:grpSp>
      <p:grpSp>
        <p:nvGrpSpPr>
          <p:cNvPr id="656" name="Group 655"/>
          <p:cNvGrpSpPr/>
          <p:nvPr/>
        </p:nvGrpSpPr>
        <p:grpSpPr>
          <a:xfrm>
            <a:off x="7668344" y="5517232"/>
            <a:ext cx="378042" cy="275325"/>
            <a:chOff x="5416933" y="3479081"/>
            <a:chExt cx="432048" cy="360040"/>
          </a:xfrm>
        </p:grpSpPr>
        <p:sp>
          <p:nvSpPr>
            <p:cNvPr id="657" name="Rectangle 656"/>
            <p:cNvSpPr/>
            <p:nvPr/>
          </p:nvSpPr>
          <p:spPr>
            <a:xfrm>
              <a:off x="5416933" y="3479081"/>
              <a:ext cx="432048" cy="3600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sp>
          <p:nvSpPr>
            <p:cNvPr id="658" name="Oval 657"/>
            <p:cNvSpPr/>
            <p:nvPr/>
          </p:nvSpPr>
          <p:spPr>
            <a:xfrm>
              <a:off x="5580112" y="3645024"/>
              <a:ext cx="144016" cy="144016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</p:grpSp>
      <p:grpSp>
        <p:nvGrpSpPr>
          <p:cNvPr id="659" name="Group 658"/>
          <p:cNvGrpSpPr/>
          <p:nvPr/>
        </p:nvGrpSpPr>
        <p:grpSpPr>
          <a:xfrm>
            <a:off x="7740352" y="5589240"/>
            <a:ext cx="378042" cy="275325"/>
            <a:chOff x="5436096" y="3501008"/>
            <a:chExt cx="432048" cy="360040"/>
          </a:xfrm>
        </p:grpSpPr>
        <p:sp>
          <p:nvSpPr>
            <p:cNvPr id="660" name="Rectangle 659"/>
            <p:cNvSpPr/>
            <p:nvPr/>
          </p:nvSpPr>
          <p:spPr>
            <a:xfrm>
              <a:off x="5436096" y="3501008"/>
              <a:ext cx="432048" cy="3600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sp>
          <p:nvSpPr>
            <p:cNvPr id="661" name="Oval 660"/>
            <p:cNvSpPr/>
            <p:nvPr/>
          </p:nvSpPr>
          <p:spPr>
            <a:xfrm>
              <a:off x="5580112" y="3645024"/>
              <a:ext cx="144016" cy="144016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</p:grpSp>
      <p:sp>
        <p:nvSpPr>
          <p:cNvPr id="662" name="Right Arrow 661"/>
          <p:cNvSpPr/>
          <p:nvPr/>
        </p:nvSpPr>
        <p:spPr>
          <a:xfrm>
            <a:off x="6876256" y="5445224"/>
            <a:ext cx="288032" cy="28803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63" name="Right Arrow 662"/>
          <p:cNvSpPr/>
          <p:nvPr/>
        </p:nvSpPr>
        <p:spPr>
          <a:xfrm>
            <a:off x="6876256" y="2780928"/>
            <a:ext cx="288032" cy="28803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sz="2000" dirty="0" err="1" smtClean="0"/>
              <a:t>Realization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92000" y="1728788"/>
            <a:ext cx="4644096" cy="4076700"/>
          </a:xfrm>
        </p:spPr>
        <p:txBody>
          <a:bodyPr/>
          <a:lstStyle/>
          <a:p>
            <a:r>
              <a:rPr lang="de-AT" dirty="0" smtClean="0"/>
              <a:t>Slave </a:t>
            </a:r>
            <a:r>
              <a:rPr lang="de-AT" dirty="0" smtClean="0"/>
              <a:t>Communication</a:t>
            </a:r>
            <a:endParaRPr lang="de-AT" dirty="0" smtClean="0"/>
          </a:p>
          <a:p>
            <a:pPr lvl="1"/>
            <a:r>
              <a:rPr lang="de-AT" dirty="0" err="1" smtClean="0"/>
              <a:t>Periodic</a:t>
            </a:r>
            <a:r>
              <a:rPr lang="de-AT" dirty="0" smtClean="0"/>
              <a:t> </a:t>
            </a:r>
            <a:r>
              <a:rPr lang="de-AT" dirty="0" err="1" smtClean="0"/>
              <a:t>message</a:t>
            </a:r>
            <a:r>
              <a:rPr lang="de-AT" dirty="0" smtClean="0"/>
              <a:t> </a:t>
            </a:r>
            <a:r>
              <a:rPr lang="de-AT" dirty="0" err="1" smtClean="0"/>
              <a:t>containing</a:t>
            </a:r>
            <a:r>
              <a:rPr lang="de-AT" dirty="0" smtClean="0"/>
              <a:t> </a:t>
            </a:r>
            <a:r>
              <a:rPr lang="de-AT" dirty="0" err="1" smtClean="0"/>
              <a:t>current</a:t>
            </a:r>
            <a:r>
              <a:rPr lang="de-AT" dirty="0" smtClean="0"/>
              <a:t> </a:t>
            </a:r>
            <a:r>
              <a:rPr lang="de-AT" dirty="0" err="1" smtClean="0"/>
              <a:t>status</a:t>
            </a:r>
            <a:r>
              <a:rPr lang="de-AT" dirty="0" smtClean="0"/>
              <a:t> (</a:t>
            </a:r>
            <a:r>
              <a:rPr lang="de-AT" dirty="0" err="1" smtClean="0"/>
              <a:t>progress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jobs</a:t>
            </a:r>
            <a:r>
              <a:rPr lang="de-AT" dirty="0" smtClean="0"/>
              <a:t>)</a:t>
            </a:r>
          </a:p>
          <a:p>
            <a:pPr lvl="1"/>
            <a:r>
              <a:rPr lang="de-AT" dirty="0" smtClean="0"/>
              <a:t>Communication </a:t>
            </a:r>
            <a:r>
              <a:rPr lang="de-AT" dirty="0" err="1" smtClean="0"/>
              <a:t>only</a:t>
            </a:r>
            <a:r>
              <a:rPr lang="de-AT" dirty="0" smtClean="0"/>
              <a:t> </a:t>
            </a:r>
            <a:r>
              <a:rPr lang="de-AT" dirty="0" err="1" smtClean="0"/>
              <a:t>initiated</a:t>
            </a:r>
            <a:r>
              <a:rPr lang="de-AT" dirty="0" smtClean="0"/>
              <a:t> </a:t>
            </a:r>
            <a:r>
              <a:rPr lang="de-AT" dirty="0" err="1" smtClean="0"/>
              <a:t>by</a:t>
            </a:r>
            <a:r>
              <a:rPr lang="de-AT" dirty="0" smtClean="0"/>
              <a:t> </a:t>
            </a:r>
            <a:r>
              <a:rPr lang="de-AT" dirty="0" err="1" smtClean="0"/>
              <a:t>slave</a:t>
            </a:r>
            <a:endParaRPr lang="de-AT" dirty="0" smtClean="0"/>
          </a:p>
          <a:p>
            <a:pPr lvl="1"/>
            <a:r>
              <a:rPr lang="de-AT" dirty="0" err="1" smtClean="0"/>
              <a:t>Avoid</a:t>
            </a:r>
            <a:r>
              <a:rPr lang="de-AT" dirty="0" smtClean="0"/>
              <a:t> </a:t>
            </a:r>
            <a:r>
              <a:rPr lang="de-AT" dirty="0" smtClean="0"/>
              <a:t>NAT </a:t>
            </a:r>
            <a:r>
              <a:rPr lang="de-AT" dirty="0" err="1" smtClean="0"/>
              <a:t>and</a:t>
            </a:r>
            <a:r>
              <a:rPr lang="de-AT" dirty="0" smtClean="0"/>
              <a:t> Firewalls </a:t>
            </a:r>
            <a:r>
              <a:rPr lang="de-AT" dirty="0" err="1" smtClean="0"/>
              <a:t>problems</a:t>
            </a:r>
            <a:endParaRPr lang="de-AT" dirty="0" smtClean="0"/>
          </a:p>
          <a:p>
            <a:pPr lvl="1"/>
            <a:r>
              <a:rPr lang="de-AT" dirty="0" smtClean="0"/>
              <a:t>Server </a:t>
            </a:r>
            <a:r>
              <a:rPr lang="de-AT" dirty="0" err="1" smtClean="0"/>
              <a:t>response</a:t>
            </a:r>
            <a:r>
              <a:rPr lang="de-AT" dirty="0" smtClean="0"/>
              <a:t> </a:t>
            </a:r>
            <a:r>
              <a:rPr lang="de-AT" dirty="0" err="1" smtClean="0"/>
              <a:t>contains</a:t>
            </a:r>
            <a:r>
              <a:rPr lang="de-AT" dirty="0" smtClean="0"/>
              <a:t> </a:t>
            </a:r>
            <a:r>
              <a:rPr lang="de-AT" dirty="0" err="1" smtClean="0"/>
              <a:t>next</a:t>
            </a:r>
            <a:r>
              <a:rPr lang="de-AT" dirty="0" smtClean="0"/>
              <a:t> </a:t>
            </a:r>
            <a:r>
              <a:rPr lang="de-AT" dirty="0" err="1" smtClean="0"/>
              <a:t>actions</a:t>
            </a:r>
            <a:endParaRPr lang="de-AT" dirty="0" smtClean="0"/>
          </a:p>
          <a:p>
            <a:pPr lvl="3"/>
            <a:r>
              <a:rPr lang="de-AT" dirty="0" err="1" smtClean="0"/>
              <a:t>CalculateJob</a:t>
            </a:r>
            <a:endParaRPr lang="de-AT" dirty="0" smtClean="0"/>
          </a:p>
          <a:p>
            <a:pPr lvl="3"/>
            <a:r>
              <a:rPr lang="de-AT" dirty="0" err="1" smtClean="0"/>
              <a:t>AbortJob</a:t>
            </a:r>
            <a:endParaRPr lang="de-AT" dirty="0" smtClean="0"/>
          </a:p>
          <a:p>
            <a:pPr lvl="3"/>
            <a:r>
              <a:rPr lang="de-AT" dirty="0" err="1" smtClean="0"/>
              <a:t>DoNothing</a:t>
            </a:r>
            <a:endParaRPr lang="de-AT" dirty="0" smtClean="0"/>
          </a:p>
          <a:p>
            <a:pPr lvl="1"/>
            <a:endParaRPr lang="de-AT" dirty="0"/>
          </a:p>
        </p:txBody>
      </p:sp>
      <p:pic>
        <p:nvPicPr>
          <p:cNvPr id="6144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63022"/>
            <a:ext cx="3816424" cy="563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PowerEdge M1000e"/>
          <p:cNvPicPr>
            <a:picLocks noChangeAspect="1" noChangeArrowheads="1"/>
          </p:cNvPicPr>
          <p:nvPr/>
        </p:nvPicPr>
        <p:blipFill>
          <a:blip r:embed="rId3" cstate="print"/>
          <a:srcRect l="49262"/>
          <a:stretch>
            <a:fillRect/>
          </a:stretch>
        </p:blipFill>
        <p:spPr bwMode="auto">
          <a:xfrm flipH="1">
            <a:off x="6317673" y="1988840"/>
            <a:ext cx="2826327" cy="244827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sz="2000" dirty="0" err="1" smtClean="0"/>
              <a:t>Deployment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Current</a:t>
            </a:r>
            <a:r>
              <a:rPr lang="de-AT" dirty="0" smtClean="0"/>
              <a:t> </a:t>
            </a:r>
            <a:r>
              <a:rPr lang="de-AT" dirty="0" err="1" smtClean="0"/>
              <a:t>Deployment</a:t>
            </a:r>
            <a:endParaRPr lang="de-AT" dirty="0" smtClean="0"/>
          </a:p>
          <a:p>
            <a:pPr lvl="1"/>
            <a:r>
              <a:rPr lang="de-AT" dirty="0" smtClean="0"/>
              <a:t>Blade System: Dell </a:t>
            </a:r>
            <a:r>
              <a:rPr lang="de-AT" dirty="0" err="1" smtClean="0"/>
              <a:t>PowerEdge</a:t>
            </a:r>
            <a:r>
              <a:rPr lang="de-AT" dirty="0" smtClean="0"/>
              <a:t> M1000e</a:t>
            </a:r>
          </a:p>
          <a:p>
            <a:pPr lvl="2"/>
            <a:r>
              <a:rPr lang="de-AT" dirty="0" smtClean="0"/>
              <a:t>28x Intel Xeon E5420, 2.5GHz = 112 Cores</a:t>
            </a:r>
          </a:p>
          <a:p>
            <a:pPr lvl="1"/>
            <a:r>
              <a:rPr lang="de-AT" dirty="0" err="1" smtClean="0"/>
              <a:t>Wulfpack</a:t>
            </a:r>
            <a:r>
              <a:rPr lang="de-AT" dirty="0" smtClean="0"/>
              <a:t> Cluster:</a:t>
            </a:r>
          </a:p>
          <a:p>
            <a:pPr lvl="2"/>
            <a:r>
              <a:rPr lang="de-AT" dirty="0" smtClean="0"/>
              <a:t>14x Intel Pentium 4, 2.8GHZ = 28 Cores</a:t>
            </a:r>
          </a:p>
          <a:p>
            <a:pPr lvl="1"/>
            <a:r>
              <a:rPr lang="de-AT" dirty="0" smtClean="0"/>
              <a:t>Laboratories (</a:t>
            </a:r>
            <a:r>
              <a:rPr lang="de-AT" dirty="0" err="1" smtClean="0"/>
              <a:t>at</a:t>
            </a:r>
            <a:r>
              <a:rPr lang="de-AT" dirty="0" smtClean="0"/>
              <a:t> </a:t>
            </a:r>
            <a:r>
              <a:rPr lang="de-AT" dirty="0" err="1" smtClean="0"/>
              <a:t>night</a:t>
            </a:r>
            <a:r>
              <a:rPr lang="de-AT" dirty="0" smtClean="0"/>
              <a:t>)</a:t>
            </a:r>
          </a:p>
          <a:p>
            <a:pPr lvl="2"/>
            <a:r>
              <a:rPr lang="de-AT" dirty="0" smtClean="0"/>
              <a:t>Lab1: 10x Intel Core 2 Duo, 2.8Ghz = 20 Cores</a:t>
            </a:r>
          </a:p>
          <a:p>
            <a:pPr lvl="2"/>
            <a:r>
              <a:rPr lang="de-AT" dirty="0" smtClean="0"/>
              <a:t>Lab2: 10x Intel Core i5 750, 2.66GHz = 40 Cores</a:t>
            </a:r>
          </a:p>
          <a:p>
            <a:r>
              <a:rPr lang="de-AT" dirty="0" smtClean="0"/>
              <a:t>Future </a:t>
            </a:r>
            <a:r>
              <a:rPr lang="de-AT" dirty="0" err="1" smtClean="0"/>
              <a:t>Deployment</a:t>
            </a:r>
            <a:endParaRPr lang="de-AT" dirty="0" smtClean="0"/>
          </a:p>
          <a:p>
            <a:pPr lvl="1"/>
            <a:r>
              <a:rPr lang="de-AT" dirty="0" smtClean="0"/>
              <a:t>More University Desktop Computers</a:t>
            </a:r>
          </a:p>
          <a:p>
            <a:pPr lvl="2"/>
            <a:r>
              <a:rPr lang="de-AT" dirty="0" err="1" smtClean="0"/>
              <a:t>Up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…</a:t>
            </a:r>
          </a:p>
          <a:p>
            <a:pPr lvl="1"/>
            <a:r>
              <a:rPr lang="de-AT" dirty="0" err="1" smtClean="0"/>
              <a:t>External</a:t>
            </a:r>
            <a:r>
              <a:rPr lang="de-AT" dirty="0" smtClean="0"/>
              <a:t> Companies</a:t>
            </a:r>
          </a:p>
          <a:p>
            <a:pPr lvl="1"/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68612" name="AutoShape 4" descr="Dell PowerEdge M1000e Serv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H OÖ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684</Words>
  <Application>Microsoft Office PowerPoint</Application>
  <PresentationFormat>On-screen Show (4:3)</PresentationFormat>
  <Paragraphs>163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FH OÖ</vt:lpstr>
      <vt:lpstr>Custom Design</vt:lpstr>
      <vt:lpstr>Heuristiclab Hive</vt:lpstr>
      <vt:lpstr>HeuristicLab Hive Motivation</vt:lpstr>
      <vt:lpstr>HeuristicLab Hive Existing Software</vt:lpstr>
      <vt:lpstr>HeuristicLab Hive Requirements</vt:lpstr>
      <vt:lpstr>HeuristicLab Hive Requirements</vt:lpstr>
      <vt:lpstr>HeuristicLab Hive Realization</vt:lpstr>
      <vt:lpstr>HeuristicLab Hive Realization</vt:lpstr>
      <vt:lpstr>HeuristicLab Hive Realization</vt:lpstr>
      <vt:lpstr>HeuristicLab Hive Deployment</vt:lpstr>
      <vt:lpstr>HeuristicLab Hive Current Applications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</dc:creator>
  <cp:lastModifiedBy>S0920454044</cp:lastModifiedBy>
  <cp:revision>492</cp:revision>
  <dcterms:created xsi:type="dcterms:W3CDTF">2009-09-21T07:23:09Z</dcterms:created>
  <dcterms:modified xsi:type="dcterms:W3CDTF">2011-05-23T13:28:47Z</dcterms:modified>
</cp:coreProperties>
</file>