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83" r:id="rId3"/>
    <p:sldId id="266" r:id="rId4"/>
    <p:sldId id="269" r:id="rId5"/>
    <p:sldId id="270" r:id="rId6"/>
    <p:sldId id="274" r:id="rId7"/>
    <p:sldId id="271" r:id="rId8"/>
    <p:sldId id="275" r:id="rId9"/>
    <p:sldId id="272" r:id="rId10"/>
    <p:sldId id="284" r:id="rId11"/>
    <p:sldId id="276" r:id="rId12"/>
    <p:sldId id="280" r:id="rId13"/>
    <p:sldId id="278" r:id="rId14"/>
    <p:sldId id="281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24.05.2011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Experimentation</a:t>
            </a:r>
            <a:r>
              <a:rPr lang="de-AT" baseline="0" dirty="0" smtClean="0"/>
              <a:t> </a:t>
            </a:r>
            <a:r>
              <a:rPr lang="de-AT" baseline="0" dirty="0" err="1" smtClean="0"/>
              <a:t>with</a:t>
            </a:r>
            <a:r>
              <a:rPr lang="de-AT" baseline="0" dirty="0" smtClean="0"/>
              <a:t> different </a:t>
            </a:r>
            <a:r>
              <a:rPr lang="de-AT" baseline="0" dirty="0" err="1" smtClean="0"/>
              <a:t>parameters</a:t>
            </a:r>
            <a:endParaRPr lang="de-AT" baseline="0" dirty="0" smtClean="0"/>
          </a:p>
          <a:p>
            <a:endParaRPr lang="de-AT" dirty="0" smtClean="0"/>
          </a:p>
          <a:p>
            <a:r>
              <a:rPr lang="de-AT" dirty="0" smtClean="0"/>
              <a:t>Peak</a:t>
            </a:r>
            <a:r>
              <a:rPr lang="de-AT" baseline="0" dirty="0" smtClean="0"/>
              <a:t> </a:t>
            </a:r>
            <a:r>
              <a:rPr lang="de-AT" baseline="0" dirty="0" err="1" smtClean="0"/>
              <a:t>times</a:t>
            </a:r>
            <a:endParaRPr lang="de-AT" baseline="0" dirty="0" smtClean="0"/>
          </a:p>
          <a:p>
            <a:endParaRPr lang="de-AT" dirty="0" smtClean="0"/>
          </a:p>
          <a:p>
            <a:r>
              <a:rPr lang="de-AT" dirty="0" err="1" smtClean="0"/>
              <a:t>Usage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university</a:t>
            </a:r>
            <a:r>
              <a:rPr lang="de-AT" dirty="0" smtClean="0"/>
              <a:t> </a:t>
            </a:r>
            <a:r>
              <a:rPr lang="de-AT" dirty="0" err="1" smtClean="0"/>
              <a:t>resources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several</a:t>
            </a:r>
            <a:r>
              <a:rPr lang="de-AT" baseline="0" dirty="0" smtClean="0"/>
              <a:t> open </a:t>
            </a:r>
            <a:r>
              <a:rPr lang="de-AT" baseline="0" dirty="0" err="1" smtClean="0"/>
              <a:t>source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frameworks</a:t>
            </a:r>
            <a:endParaRPr lang="de-AT" baseline="0" dirty="0" smtClean="0"/>
          </a:p>
          <a:p>
            <a:r>
              <a:rPr lang="de-AT" baseline="0" dirty="0" err="1" smtClean="0"/>
              <a:t>no</a:t>
            </a:r>
            <a:r>
              <a:rPr lang="de-AT" baseline="0" dirty="0" smtClean="0"/>
              <a:t> </a:t>
            </a:r>
            <a:r>
              <a:rPr lang="de-AT" baseline="0" dirty="0" err="1" smtClean="0"/>
              <a:t>c#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frameworks</a:t>
            </a:r>
            <a:endParaRPr lang="de-A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distributed computing of ``jobs'' - mainly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r>
              <a:rPr lang="en-US" dirty="0" smtClean="0"/>
              <a:t>% * open source c# distributed computing</a:t>
            </a:r>
          </a:p>
          <a:p>
            <a:r>
              <a:rPr lang="en-US" dirty="0" smtClean="0"/>
              <a:t>% * </a:t>
            </a:r>
            <a:r>
              <a:rPr lang="en-US" dirty="0" err="1" smtClean="0"/>
              <a:t>heterogenity</a:t>
            </a:r>
            <a:r>
              <a:rPr lang="en-US" dirty="0" smtClean="0"/>
              <a:t> - utilization of </a:t>
            </a:r>
            <a:r>
              <a:rPr lang="en-US" dirty="0" err="1" smtClean="0"/>
              <a:t>hpc</a:t>
            </a:r>
            <a:r>
              <a:rPr lang="en-US" dirty="0" smtClean="0"/>
              <a:t> infrastructure and desktop computers (multi core). also from other networks (bypass firewalls and </a:t>
            </a:r>
            <a:r>
              <a:rPr lang="en-US" dirty="0" err="1" smtClean="0"/>
              <a:t>nats</a:t>
            </a:r>
            <a:r>
              <a:rPr lang="en-US" dirty="0" smtClean="0"/>
              <a:t>) : because distribution time is not critical</a:t>
            </a:r>
          </a:p>
          <a:p>
            <a:r>
              <a:rPr lang="en-US" dirty="0" smtClean="0"/>
              <a:t>% * elasticity, slaves can be added/removed any time - for peak demand</a:t>
            </a:r>
          </a:p>
          <a:p>
            <a:r>
              <a:rPr lang="en-US" dirty="0" smtClean="0"/>
              <a:t>% * deployment of assemblies</a:t>
            </a:r>
          </a:p>
          <a:p>
            <a:r>
              <a:rPr lang="en-US" dirty="0" smtClean="0"/>
              <a:t>% * security - groups, encryption, sandboxing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distributed computing of ``jobs'' - mainly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r>
              <a:rPr lang="en-US" dirty="0" smtClean="0"/>
              <a:t>% * open source c# distributed computing</a:t>
            </a:r>
          </a:p>
          <a:p>
            <a:r>
              <a:rPr lang="en-US" dirty="0" smtClean="0"/>
              <a:t>% * </a:t>
            </a:r>
            <a:r>
              <a:rPr lang="en-US" dirty="0" err="1" smtClean="0"/>
              <a:t>heterogenity</a:t>
            </a:r>
            <a:r>
              <a:rPr lang="en-US" dirty="0" smtClean="0"/>
              <a:t> - utilization of </a:t>
            </a:r>
            <a:r>
              <a:rPr lang="en-US" dirty="0" err="1" smtClean="0"/>
              <a:t>hpc</a:t>
            </a:r>
            <a:r>
              <a:rPr lang="en-US" dirty="0" smtClean="0"/>
              <a:t> infrastructure and desktop computers (multi core). also from other networks (bypass firewalls and </a:t>
            </a:r>
            <a:r>
              <a:rPr lang="en-US" dirty="0" err="1" smtClean="0"/>
              <a:t>nats</a:t>
            </a:r>
            <a:r>
              <a:rPr lang="en-US" dirty="0" smtClean="0"/>
              <a:t>) : because distribution time is not critical</a:t>
            </a:r>
          </a:p>
          <a:p>
            <a:r>
              <a:rPr lang="en-US" dirty="0" smtClean="0"/>
              <a:t>% * elasticity, slaves can be added/removed any time - for peak demand</a:t>
            </a:r>
          </a:p>
          <a:p>
            <a:r>
              <a:rPr lang="en-US" dirty="0" smtClean="0"/>
              <a:t>% * deployment of assemblies</a:t>
            </a:r>
          </a:p>
          <a:p>
            <a:r>
              <a:rPr lang="en-US" dirty="0" smtClean="0"/>
              <a:t>% * security - groups, encryption, sandboxing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components: server, slave, client</a:t>
            </a:r>
          </a:p>
          <a:p>
            <a:r>
              <a:rPr lang="en-US" dirty="0" smtClean="0"/>
              <a:t>% * technologies</a:t>
            </a:r>
          </a:p>
          <a:p>
            <a:r>
              <a:rPr lang="en-US" dirty="0" smtClean="0"/>
              <a:t>% * job: </a:t>
            </a:r>
            <a:r>
              <a:rPr lang="en-US" dirty="0" err="1" smtClean="0"/>
              <a:t>IJob</a:t>
            </a:r>
            <a:r>
              <a:rPr lang="en-US" dirty="0" smtClean="0"/>
              <a:t>, Storable</a:t>
            </a:r>
          </a:p>
          <a:p>
            <a:r>
              <a:rPr lang="en-US" dirty="0" smtClean="0"/>
              <a:t>% * heartbeat mechanism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components: server, slave, client</a:t>
            </a:r>
          </a:p>
          <a:p>
            <a:r>
              <a:rPr lang="en-US" dirty="0" smtClean="0"/>
              <a:t>% * technologies</a:t>
            </a:r>
          </a:p>
          <a:p>
            <a:r>
              <a:rPr lang="en-US" dirty="0" smtClean="0"/>
              <a:t>% * job: </a:t>
            </a:r>
            <a:r>
              <a:rPr lang="en-US" dirty="0" err="1" smtClean="0"/>
              <a:t>IJob</a:t>
            </a:r>
            <a:r>
              <a:rPr lang="en-US" dirty="0" smtClean="0"/>
              <a:t>, Storable</a:t>
            </a:r>
          </a:p>
          <a:p>
            <a:r>
              <a:rPr lang="en-US" dirty="0" smtClean="0"/>
              <a:t>% * heartbeat mechanism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Möglichkeit zur</a:t>
            </a:r>
            <a:r>
              <a:rPr lang="de-AT" baseline="0" dirty="0" smtClean="0"/>
              <a:t> Ausweitung in die </a:t>
            </a:r>
            <a:r>
              <a:rPr lang="de-AT" baseline="0" dirty="0" err="1" smtClean="0"/>
              <a:t>Cloud</a:t>
            </a:r>
            <a:r>
              <a:rPr lang="de-AT" baseline="0" dirty="0" smtClean="0"/>
              <a:t> erwähnen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HPC Blade</a:t>
            </a:r>
          </a:p>
          <a:p>
            <a:r>
              <a:rPr lang="de-AT" dirty="0" smtClean="0"/>
              <a:t> * 12x8 Xeon </a:t>
            </a:r>
            <a:r>
              <a:rPr lang="de-AT" dirty="0" err="1" smtClean="0"/>
              <a:t>blubb</a:t>
            </a:r>
            <a:endParaRPr lang="de-AT" dirty="0" smtClean="0"/>
          </a:p>
          <a:p>
            <a:r>
              <a:rPr lang="de-AT" dirty="0" smtClean="0"/>
              <a:t>Desktop Computers (PLS3+PLS4)</a:t>
            </a:r>
          </a:p>
          <a:p>
            <a:r>
              <a:rPr lang="de-AT" dirty="0" smtClean="0"/>
              <a:t> * 10x2</a:t>
            </a:r>
            <a:r>
              <a:rPr lang="de-AT" baseline="0" dirty="0" smtClean="0"/>
              <a:t> Intel </a:t>
            </a:r>
            <a:r>
              <a:rPr lang="de-AT" baseline="0" dirty="0" err="1" smtClean="0"/>
              <a:t>blubb</a:t>
            </a:r>
            <a:r>
              <a:rPr lang="de-AT" baseline="0" dirty="0" smtClean="0"/>
              <a:t> (PLS3)</a:t>
            </a:r>
          </a:p>
          <a:p>
            <a:r>
              <a:rPr lang="de-AT" baseline="0" dirty="0" smtClean="0"/>
              <a:t> * 10x4 Intel </a:t>
            </a:r>
            <a:r>
              <a:rPr lang="de-AT" baseline="0" dirty="0" err="1" smtClean="0"/>
              <a:t>bla</a:t>
            </a:r>
            <a:r>
              <a:rPr lang="de-AT" baseline="0" dirty="0" smtClean="0"/>
              <a:t> (PLS4)</a:t>
            </a:r>
          </a:p>
          <a:p>
            <a:endParaRPr lang="de-AT" baseline="0" dirty="0" smtClean="0"/>
          </a:p>
          <a:p>
            <a:r>
              <a:rPr lang="de-AT" baseline="0" dirty="0" smtClean="0"/>
              <a:t>Goal (</a:t>
            </a:r>
            <a:r>
              <a:rPr lang="de-AT" baseline="0" dirty="0" err="1" smtClean="0"/>
              <a:t>future</a:t>
            </a:r>
            <a:r>
              <a:rPr lang="de-AT" baseline="0" dirty="0" smtClean="0"/>
              <a:t>)</a:t>
            </a:r>
          </a:p>
          <a:p>
            <a:r>
              <a:rPr lang="de-AT" baseline="0" dirty="0" smtClean="0"/>
              <a:t> * </a:t>
            </a:r>
            <a:r>
              <a:rPr lang="de-AT" baseline="0" dirty="0" err="1" smtClean="0"/>
              <a:t>whole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university</a:t>
            </a:r>
            <a:r>
              <a:rPr lang="de-AT" baseline="0" dirty="0" smtClean="0"/>
              <a:t> (=? </a:t>
            </a:r>
            <a:r>
              <a:rPr lang="de-AT" baseline="0" dirty="0" err="1" smtClean="0"/>
              <a:t>desktops</a:t>
            </a:r>
            <a:r>
              <a:rPr lang="de-AT" baseline="0" dirty="0" smtClean="0"/>
              <a:t>) </a:t>
            </a:r>
            <a:r>
              <a:rPr lang="de-AT" baseline="0" dirty="0" err="1" smtClean="0"/>
              <a:t>at</a:t>
            </a:r>
            <a:r>
              <a:rPr lang="de-AT" baseline="0" dirty="0" smtClean="0"/>
              <a:t> </a:t>
            </a:r>
            <a:r>
              <a:rPr lang="de-AT" baseline="0" dirty="0" err="1" smtClean="0"/>
              <a:t>night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eurocast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eurocast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eurocast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eurocast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eurocast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eurocast 2011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eurocast 2011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eurocast 2011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eurocast 2011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eurocast 2011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eurocast 2011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eurocast 2011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heuristiclab.com" TargetMode="External"/><Relationship Id="rId2" Type="http://schemas.openxmlformats.org/officeDocument/2006/relationships/hyperlink" Target="http://dev.heuristiclab.com/trac/hl/core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heal.heuristiclab.com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heuristiclab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3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://dev.heuristiclab.com/svn/hl/core/trun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773" y="5589240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smtClean="0"/>
              <a:t>Algorithm and Experiment Design</a:t>
            </a:r>
            <a:br>
              <a:rPr lang="en-US" smtClean="0"/>
            </a:br>
            <a:r>
              <a:rPr lang="en-US" smtClean="0"/>
              <a:t>with 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smtClean="0"/>
              <a:t>An Open Source Optimization Environment for</a:t>
            </a:r>
            <a:br>
              <a:rPr lang="en-US" smtClean="0"/>
            </a:br>
            <a:r>
              <a:rPr lang="en-US" smtClean="0"/>
              <a:t>Research and Education</a:t>
            </a:r>
            <a:endParaRPr lang="en-US" dirty="0" smtClean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smtClean="0">
                <a:solidFill>
                  <a:schemeClr val="tx1">
                    <a:tint val="75000"/>
                  </a:schemeClr>
                </a:solidFill>
              </a:rPr>
              <a:t>School of Informatics, Communications and Media, Campus Hagenberg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Upper</a:t>
            </a:r>
            <a:r>
              <a:rPr kumimoji="0" lang="en-US" sz="3200" b="0" i="0" u="none" strike="noStrike" kern="1200" cap="none" spc="0" normalizeH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Austria University of Applied Sciences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Demonstration</a:t>
            </a:r>
            <a:endParaRPr lang="de-AT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eurocast 2011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11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060848"/>
            <a:ext cx="4895035" cy="3240360"/>
          </a:xfrm>
          <a:prstGeom prst="rect">
            <a:avLst/>
          </a:prstGeom>
          <a:noFill/>
        </p:spPr>
      </p:pic>
      <p:pic>
        <p:nvPicPr>
          <p:cNvPr id="12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1303" y="2060848"/>
            <a:ext cx="4782697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Outline (invisible </a:t>
            </a:r>
            <a:r>
              <a:rPr lang="de-AT" dirty="0" err="1" smtClean="0"/>
              <a:t>slide</a:t>
            </a:r>
            <a:r>
              <a:rPr lang="de-AT" dirty="0" smtClean="0"/>
              <a:t>)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AT" dirty="0" smtClean="0"/>
              <a:t>save, </a:t>
            </a:r>
            <a:r>
              <a:rPr lang="de-AT" dirty="0" err="1" smtClean="0"/>
              <a:t>load</a:t>
            </a:r>
            <a:r>
              <a:rPr lang="de-AT" dirty="0" smtClean="0"/>
              <a:t> </a:t>
            </a:r>
            <a:r>
              <a:rPr lang="de-AT" dirty="0" err="1" smtClean="0"/>
              <a:t>items</a:t>
            </a:r>
            <a:endParaRPr lang="de-AT" dirty="0" smtClean="0"/>
          </a:p>
          <a:p>
            <a:r>
              <a:rPr lang="de-AT" dirty="0" err="1" smtClean="0"/>
              <a:t>start</a:t>
            </a:r>
            <a:r>
              <a:rPr lang="de-AT" dirty="0" smtClean="0"/>
              <a:t>, pause, </a:t>
            </a:r>
            <a:r>
              <a:rPr lang="de-AT" dirty="0" err="1" smtClean="0"/>
              <a:t>resume</a:t>
            </a:r>
            <a:r>
              <a:rPr lang="de-AT" dirty="0" smtClean="0"/>
              <a:t>, </a:t>
            </a:r>
            <a:r>
              <a:rPr lang="de-AT" dirty="0" err="1" smtClean="0"/>
              <a:t>stop</a:t>
            </a:r>
            <a:r>
              <a:rPr lang="de-AT" dirty="0" smtClean="0"/>
              <a:t> </a:t>
            </a:r>
            <a:r>
              <a:rPr lang="de-AT" dirty="0" err="1" smtClean="0"/>
              <a:t>algs</a:t>
            </a:r>
            <a:endParaRPr lang="de-AT" dirty="0" smtClean="0"/>
          </a:p>
          <a:p>
            <a:r>
              <a:rPr lang="de-AT" dirty="0" err="1" smtClean="0"/>
              <a:t>runs</a:t>
            </a:r>
            <a:endParaRPr lang="de-AT" dirty="0" smtClean="0"/>
          </a:p>
          <a:p>
            <a:r>
              <a:rPr lang="de-AT" dirty="0" err="1" smtClean="0"/>
              <a:t>analyzers</a:t>
            </a:r>
            <a:r>
              <a:rPr lang="de-AT" dirty="0" smtClean="0"/>
              <a:t> (</a:t>
            </a:r>
            <a:r>
              <a:rPr lang="de-AT" dirty="0" err="1" smtClean="0"/>
              <a:t>popdiv</a:t>
            </a:r>
            <a:r>
              <a:rPr lang="de-AT" dirty="0" smtClean="0"/>
              <a:t>, </a:t>
            </a:r>
            <a:r>
              <a:rPr lang="de-AT" dirty="0" err="1" smtClean="0"/>
              <a:t>afa</a:t>
            </a:r>
            <a:r>
              <a:rPr lang="de-AT" dirty="0" smtClean="0"/>
              <a:t>)</a:t>
            </a:r>
          </a:p>
          <a:p>
            <a:r>
              <a:rPr lang="de-AT" dirty="0" err="1" smtClean="0"/>
              <a:t>parallelization</a:t>
            </a:r>
            <a:r>
              <a:rPr lang="de-AT" dirty="0" smtClean="0"/>
              <a:t>, </a:t>
            </a:r>
            <a:r>
              <a:rPr lang="de-AT" dirty="0" err="1" smtClean="0"/>
              <a:t>engines</a:t>
            </a:r>
            <a:r>
              <a:rPr lang="de-AT" dirty="0" smtClean="0"/>
              <a:t> (</a:t>
            </a:r>
            <a:r>
              <a:rPr lang="de-AT" dirty="0" err="1" smtClean="0"/>
              <a:t>seq</a:t>
            </a:r>
            <a:r>
              <a:rPr lang="de-AT" dirty="0" smtClean="0"/>
              <a:t>, par, </a:t>
            </a:r>
            <a:r>
              <a:rPr lang="de-AT" dirty="0" err="1" smtClean="0"/>
              <a:t>debug</a:t>
            </a:r>
            <a:r>
              <a:rPr lang="de-AT" dirty="0" smtClean="0"/>
              <a:t>)</a:t>
            </a:r>
          </a:p>
          <a:p>
            <a:r>
              <a:rPr lang="de-AT" dirty="0" err="1" smtClean="0"/>
              <a:t>batch</a:t>
            </a:r>
            <a:r>
              <a:rPr lang="de-AT" dirty="0" smtClean="0"/>
              <a:t> </a:t>
            </a:r>
            <a:r>
              <a:rPr lang="de-AT" dirty="0" err="1" smtClean="0"/>
              <a:t>runs</a:t>
            </a:r>
            <a:r>
              <a:rPr lang="de-AT" dirty="0" smtClean="0"/>
              <a:t>, </a:t>
            </a:r>
            <a:r>
              <a:rPr lang="de-AT" dirty="0" err="1" smtClean="0"/>
              <a:t>experiments</a:t>
            </a:r>
            <a:r>
              <a:rPr lang="de-AT" dirty="0" smtClean="0"/>
              <a:t>, </a:t>
            </a:r>
            <a:r>
              <a:rPr lang="de-AT" dirty="0" err="1" smtClean="0"/>
              <a:t>experiment</a:t>
            </a:r>
            <a:r>
              <a:rPr lang="de-AT" dirty="0" smtClean="0"/>
              <a:t> </a:t>
            </a:r>
            <a:r>
              <a:rPr lang="de-AT" dirty="0" err="1" smtClean="0"/>
              <a:t>analysis</a:t>
            </a:r>
            <a:endParaRPr lang="de-AT" dirty="0" smtClean="0"/>
          </a:p>
          <a:p>
            <a:r>
              <a:rPr lang="de-AT" dirty="0" err="1" smtClean="0"/>
              <a:t>operator</a:t>
            </a:r>
            <a:r>
              <a:rPr lang="de-AT" dirty="0" smtClean="0"/>
              <a:t> </a:t>
            </a:r>
            <a:r>
              <a:rPr lang="de-AT" dirty="0" err="1" smtClean="0"/>
              <a:t>graphs</a:t>
            </a:r>
            <a:r>
              <a:rPr lang="de-AT" dirty="0" smtClean="0"/>
              <a:t>, </a:t>
            </a:r>
            <a:r>
              <a:rPr lang="de-AT" dirty="0" err="1" smtClean="0"/>
              <a:t>scopes</a:t>
            </a:r>
            <a:endParaRPr lang="de-AT" dirty="0" smtClean="0"/>
          </a:p>
          <a:p>
            <a:r>
              <a:rPr lang="de-AT" dirty="0" err="1" smtClean="0"/>
              <a:t>external</a:t>
            </a:r>
            <a:r>
              <a:rPr lang="de-AT" dirty="0" smtClean="0"/>
              <a:t> </a:t>
            </a:r>
            <a:r>
              <a:rPr lang="de-AT" dirty="0" err="1" smtClean="0"/>
              <a:t>evaluation</a:t>
            </a:r>
            <a:r>
              <a:rPr lang="de-AT" dirty="0" smtClean="0"/>
              <a:t>, </a:t>
            </a:r>
            <a:r>
              <a:rPr lang="de-AT" dirty="0" err="1" smtClean="0"/>
              <a:t>simopt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eurocast</a:t>
            </a:r>
            <a:r>
              <a:rPr lang="de-DE" dirty="0" smtClean="0"/>
              <a:t> 2011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Upcoming Features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</a:t>
            </a:r>
          </a:p>
          <a:p>
            <a:pPr lvl="1"/>
            <a:r>
              <a:rPr lang="en-US" dirty="0" smtClean="0"/>
              <a:t>parallel and distributed execution of algorithms and experiments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Optimization Knowledge Base (OKB)</a:t>
            </a:r>
          </a:p>
          <a:p>
            <a:pPr lvl="1"/>
            <a:r>
              <a:rPr lang="en-US" dirty="0" smtClean="0"/>
              <a:t>database to store algorithms, problems, parameters and results</a:t>
            </a:r>
          </a:p>
          <a:p>
            <a:pPr lvl="1"/>
            <a:r>
              <a:rPr lang="en-US" dirty="0" smtClean="0"/>
              <a:t>open for other frameworks</a:t>
            </a:r>
          </a:p>
          <a:p>
            <a:pPr lvl="1"/>
            <a:r>
              <a:rPr lang="en-US" dirty="0" smtClean="0"/>
              <a:t>analyze and store characteristics of problem instances and problem classes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Algorithms &amp; Problems</a:t>
            </a:r>
          </a:p>
          <a:p>
            <a:pPr lvl="1"/>
            <a:r>
              <a:rPr lang="en-US" dirty="0" smtClean="0"/>
              <a:t>steady-state genetic algorithm</a:t>
            </a:r>
          </a:p>
          <a:p>
            <a:pPr lvl="1"/>
            <a:r>
              <a:rPr lang="en-US" dirty="0" smtClean="0"/>
              <a:t>particle swarm optimization</a:t>
            </a:r>
          </a:p>
          <a:p>
            <a:pPr lvl="1"/>
            <a:r>
              <a:rPr lang="en-US" dirty="0" smtClean="0"/>
              <a:t>scheduling problems</a:t>
            </a:r>
          </a:p>
          <a:p>
            <a:pPr lvl="1"/>
            <a:r>
              <a:rPr lang="en-US" dirty="0" smtClean="0"/>
              <a:t>…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Have a look at the </a:t>
            </a:r>
            <a:r>
              <a:rPr lang="en-US" dirty="0" err="1" smtClean="0"/>
              <a:t>HeuristicLab</a:t>
            </a:r>
            <a:r>
              <a:rPr lang="en-US" dirty="0" smtClean="0"/>
              <a:t> roadmap</a:t>
            </a:r>
          </a:p>
          <a:p>
            <a:pPr lvl="1"/>
            <a:r>
              <a:rPr lang="en-US" dirty="0" smtClean="0">
                <a:hlinkClick r:id="rId2"/>
              </a:rPr>
              <a:t>http://dev.heuristiclab.com/trac/hl/core/roadmap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Any other ideas, requests or recommendations?</a:t>
            </a:r>
          </a:p>
          <a:p>
            <a:pPr lvl="1"/>
            <a:r>
              <a:rPr lang="en-US" dirty="0" smtClean="0"/>
              <a:t>please write an e-mail to </a:t>
            </a:r>
            <a:r>
              <a:rPr lang="en-US" dirty="0" smtClean="0">
                <a:hlinkClick r:id="rId3"/>
              </a:rPr>
              <a:t>support@heuristiclab.com</a:t>
            </a: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eurocast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Grafik 6" descr="pedge_m1000e_overview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91703" y="1537936"/>
            <a:ext cx="2172785" cy="954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439146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&amp; Contact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eurocast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62882"/>
            <a:ext cx="3945242" cy="3438408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Upper Austria University of Applied Sciences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4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511154"/>
            <a:ext cx="1534170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eurocast 2011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367171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mtClean="0">
                <a:hlinkClick r:id="rId2"/>
              </a:rPr>
              <a:t>http://dev.heuristiclab.com</a:t>
            </a:r>
            <a:endParaRPr lang="en-US" sz="4400" smtClean="0"/>
          </a:p>
          <a:p>
            <a:pPr algn="ctr"/>
            <a:endParaRPr lang="en-US" sz="4400" smtClean="0">
              <a:hlinkClick r:id="rId3"/>
            </a:endParaRPr>
          </a:p>
          <a:p>
            <a:pPr algn="ctr"/>
            <a:r>
              <a:rPr lang="en-US" sz="4400" smtClean="0">
                <a:hlinkClick r:id="rId3"/>
              </a:rPr>
              <a:t>support@heuristiclab.com</a:t>
            </a:r>
            <a:endParaRPr lang="en-US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Goals</a:t>
            </a:r>
          </a:p>
          <a:p>
            <a:r>
              <a:rPr lang="en-US" dirty="0" smtClean="0"/>
              <a:t>Realization</a:t>
            </a:r>
          </a:p>
          <a:p>
            <a:r>
              <a:rPr lang="de-AT" dirty="0" err="1" smtClean="0"/>
              <a:t>Deployment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smtClean="0"/>
              <a:t>Motivation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AT" sz="2400" dirty="0" err="1" smtClean="0"/>
              <a:t>Experimentation</a:t>
            </a:r>
            <a:r>
              <a:rPr lang="de-AT" sz="2400" dirty="0" smtClean="0"/>
              <a:t> </a:t>
            </a:r>
            <a:r>
              <a:rPr lang="de-AT" sz="2400" dirty="0" err="1" smtClean="0"/>
              <a:t>is</a:t>
            </a:r>
            <a:r>
              <a:rPr lang="de-AT" sz="2400" dirty="0" smtClean="0"/>
              <a:t> </a:t>
            </a:r>
            <a:r>
              <a:rPr lang="de-AT" sz="2400" dirty="0" err="1" smtClean="0"/>
              <a:t>runtime</a:t>
            </a:r>
            <a:r>
              <a:rPr lang="de-AT" sz="2400" dirty="0" smtClean="0"/>
              <a:t> </a:t>
            </a:r>
            <a:r>
              <a:rPr lang="de-AT" sz="2400" dirty="0" err="1" smtClean="0"/>
              <a:t>comsuming</a:t>
            </a:r>
            <a:endParaRPr lang="de-AT" sz="2400" dirty="0" smtClean="0"/>
          </a:p>
          <a:p>
            <a:pPr lvl="1"/>
            <a:r>
              <a:rPr lang="de-AT" sz="2000" dirty="0" err="1" smtClean="0"/>
              <a:t>Testing</a:t>
            </a:r>
            <a:r>
              <a:rPr lang="de-AT" sz="2000" dirty="0" smtClean="0"/>
              <a:t> different </a:t>
            </a:r>
            <a:r>
              <a:rPr lang="de-AT" sz="2000" dirty="0" err="1" smtClean="0"/>
              <a:t>optimization</a:t>
            </a:r>
            <a:r>
              <a:rPr lang="de-AT" sz="2000" dirty="0" smtClean="0"/>
              <a:t> </a:t>
            </a:r>
            <a:r>
              <a:rPr lang="de-AT" sz="2000" dirty="0" err="1" smtClean="0"/>
              <a:t>algorithms</a:t>
            </a:r>
            <a:r>
              <a:rPr lang="de-AT" sz="2000" dirty="0" smtClean="0"/>
              <a:t> </a:t>
            </a:r>
            <a:r>
              <a:rPr lang="de-AT" sz="2000" dirty="0" err="1" smtClean="0"/>
              <a:t>and</a:t>
            </a:r>
            <a:r>
              <a:rPr lang="de-AT" sz="2000" dirty="0" smtClean="0"/>
              <a:t> </a:t>
            </a:r>
            <a:r>
              <a:rPr lang="de-AT" sz="2000" dirty="0" err="1" smtClean="0"/>
              <a:t>parameters</a:t>
            </a:r>
            <a:r>
              <a:rPr lang="de-AT" sz="2000" dirty="0" smtClean="0"/>
              <a:t> </a:t>
            </a:r>
            <a:r>
              <a:rPr lang="de-AT" sz="2000" dirty="0" err="1" smtClean="0"/>
              <a:t>is</a:t>
            </a:r>
            <a:r>
              <a:rPr lang="de-AT" sz="2000" dirty="0" smtClean="0"/>
              <a:t> </a:t>
            </a:r>
            <a:r>
              <a:rPr lang="de-AT" sz="2000" dirty="0" err="1" smtClean="0"/>
              <a:t>runtime</a:t>
            </a:r>
            <a:r>
              <a:rPr lang="de-AT" sz="2000" dirty="0" smtClean="0"/>
              <a:t> </a:t>
            </a:r>
            <a:r>
              <a:rPr lang="de-AT" sz="2000" dirty="0" err="1" smtClean="0"/>
              <a:t>consuming</a:t>
            </a:r>
            <a:r>
              <a:rPr lang="de-AT" sz="2000" dirty="0" smtClean="0"/>
              <a:t>, but also </a:t>
            </a:r>
            <a:r>
              <a:rPr lang="de-AT" sz="2000" dirty="0" err="1" smtClean="0"/>
              <a:t>parallelizable</a:t>
            </a:r>
            <a:endParaRPr lang="de-AT" sz="2000" dirty="0" smtClean="0"/>
          </a:p>
          <a:p>
            <a:r>
              <a:rPr lang="de-AT" sz="2400" dirty="0" smtClean="0"/>
              <a:t>Peak time </a:t>
            </a:r>
            <a:r>
              <a:rPr lang="de-AT" sz="2400" dirty="0" err="1" smtClean="0"/>
              <a:t>demand</a:t>
            </a:r>
            <a:endParaRPr lang="de-AT" sz="2400" dirty="0" smtClean="0"/>
          </a:p>
          <a:p>
            <a:pPr lvl="1"/>
            <a:r>
              <a:rPr lang="de-AT" sz="2000" dirty="0" smtClean="0"/>
              <a:t>HPC </a:t>
            </a:r>
            <a:r>
              <a:rPr lang="de-AT" sz="2000" dirty="0" err="1" smtClean="0"/>
              <a:t>infrastructure</a:t>
            </a:r>
            <a:r>
              <a:rPr lang="de-AT" sz="2000" dirty="0" smtClean="0"/>
              <a:t> </a:t>
            </a:r>
            <a:r>
              <a:rPr lang="de-AT" sz="2000" dirty="0" err="1" smtClean="0"/>
              <a:t>is</a:t>
            </a:r>
            <a:r>
              <a:rPr lang="de-AT" sz="2000" dirty="0" smtClean="0"/>
              <a:t> </a:t>
            </a:r>
            <a:r>
              <a:rPr lang="de-AT" sz="2000" dirty="0" err="1" smtClean="0"/>
              <a:t>overloaded</a:t>
            </a:r>
            <a:r>
              <a:rPr lang="de-AT" sz="2000" dirty="0" smtClean="0"/>
              <a:t> </a:t>
            </a:r>
            <a:r>
              <a:rPr lang="de-AT" sz="2000" dirty="0" err="1" smtClean="0"/>
              <a:t>before</a:t>
            </a:r>
            <a:r>
              <a:rPr lang="de-AT" sz="2000" dirty="0" smtClean="0"/>
              <a:t> </a:t>
            </a:r>
            <a:r>
              <a:rPr lang="de-AT" sz="2000" dirty="0" err="1" smtClean="0"/>
              <a:t>conferences</a:t>
            </a:r>
            <a:endParaRPr lang="de-AT" sz="2000" dirty="0" smtClean="0"/>
          </a:p>
          <a:p>
            <a:r>
              <a:rPr lang="de-AT" sz="2400" dirty="0" smtClean="0"/>
              <a:t>Flexible </a:t>
            </a:r>
            <a:r>
              <a:rPr lang="de-AT" sz="2400" dirty="0" err="1" smtClean="0"/>
              <a:t>resource</a:t>
            </a:r>
            <a:r>
              <a:rPr lang="de-AT" sz="2400" dirty="0" smtClean="0"/>
              <a:t> </a:t>
            </a:r>
            <a:r>
              <a:rPr lang="de-AT" sz="2400" dirty="0" err="1" smtClean="0"/>
              <a:t>usage</a:t>
            </a:r>
            <a:endParaRPr lang="de-AT" sz="2400" dirty="0" smtClean="0"/>
          </a:p>
          <a:p>
            <a:pPr lvl="1"/>
            <a:r>
              <a:rPr lang="de-AT" sz="2000" dirty="0" err="1" smtClean="0"/>
              <a:t>No</a:t>
            </a:r>
            <a:r>
              <a:rPr lang="de-AT" sz="2000" dirty="0" smtClean="0"/>
              <a:t> </a:t>
            </a:r>
            <a:r>
              <a:rPr lang="de-AT" sz="2000" dirty="0" err="1" smtClean="0"/>
              <a:t>more</a:t>
            </a:r>
            <a:r>
              <a:rPr lang="de-AT" sz="2000" dirty="0" smtClean="0"/>
              <a:t> </a:t>
            </a:r>
            <a:r>
              <a:rPr lang="de-AT" sz="2000" dirty="0" err="1" smtClean="0"/>
              <a:t>reservations</a:t>
            </a:r>
            <a:r>
              <a:rPr lang="de-AT" sz="2000" dirty="0" smtClean="0"/>
              <a:t> </a:t>
            </a:r>
            <a:r>
              <a:rPr lang="de-AT" sz="2000" dirty="0" err="1" smtClean="0"/>
              <a:t>required</a:t>
            </a:r>
            <a:endParaRPr lang="de-AT" sz="2000" dirty="0" smtClean="0"/>
          </a:p>
          <a:p>
            <a:pPr lvl="1"/>
            <a:r>
              <a:rPr lang="de-AT" sz="2000" dirty="0" smtClean="0"/>
              <a:t>Resources </a:t>
            </a:r>
            <a:r>
              <a:rPr lang="de-AT" sz="2000" dirty="0" err="1" smtClean="0"/>
              <a:t>are</a:t>
            </a:r>
            <a:r>
              <a:rPr lang="de-AT" sz="2000" dirty="0" smtClean="0"/>
              <a:t> </a:t>
            </a:r>
            <a:r>
              <a:rPr lang="de-AT" sz="2000" dirty="0" err="1" smtClean="0"/>
              <a:t>used</a:t>
            </a:r>
            <a:r>
              <a:rPr lang="de-AT" sz="2000" dirty="0" smtClean="0"/>
              <a:t> </a:t>
            </a:r>
            <a:r>
              <a:rPr lang="de-AT" sz="2000" dirty="0" err="1" smtClean="0"/>
              <a:t>as</a:t>
            </a:r>
            <a:r>
              <a:rPr lang="de-AT" sz="2000" dirty="0" smtClean="0"/>
              <a:t> </a:t>
            </a:r>
            <a:r>
              <a:rPr lang="de-AT" sz="2000" dirty="0" err="1" smtClean="0"/>
              <a:t>long</a:t>
            </a:r>
            <a:r>
              <a:rPr lang="de-AT" sz="2000" dirty="0" smtClean="0"/>
              <a:t> </a:t>
            </a:r>
            <a:r>
              <a:rPr lang="de-AT" sz="2000" dirty="0" err="1" smtClean="0"/>
              <a:t>as</a:t>
            </a:r>
            <a:r>
              <a:rPr lang="de-AT" sz="2000" dirty="0" smtClean="0"/>
              <a:t> </a:t>
            </a:r>
            <a:r>
              <a:rPr lang="de-AT" sz="2000" dirty="0" err="1" smtClean="0"/>
              <a:t>they</a:t>
            </a:r>
            <a:r>
              <a:rPr lang="de-AT" sz="2000" dirty="0" smtClean="0"/>
              <a:t> </a:t>
            </a:r>
            <a:r>
              <a:rPr lang="de-AT" sz="2000" dirty="0" err="1" smtClean="0"/>
              <a:t>are</a:t>
            </a:r>
            <a:r>
              <a:rPr lang="de-AT" sz="2000" dirty="0" smtClean="0"/>
              <a:t> </a:t>
            </a:r>
            <a:r>
              <a:rPr lang="de-AT" sz="2000" dirty="0" err="1" smtClean="0"/>
              <a:t>needed</a:t>
            </a:r>
            <a:endParaRPr lang="de-AT" sz="2000" dirty="0" smtClean="0"/>
          </a:p>
          <a:p>
            <a:pPr lvl="1"/>
            <a:r>
              <a:rPr lang="de-AT" sz="2000" dirty="0" smtClean="0"/>
              <a:t>Multicore </a:t>
            </a:r>
            <a:r>
              <a:rPr lang="de-AT" sz="2000" dirty="0" err="1" smtClean="0"/>
              <a:t>resources</a:t>
            </a:r>
            <a:r>
              <a:rPr lang="de-AT" sz="2000" dirty="0" smtClean="0"/>
              <a:t> </a:t>
            </a:r>
            <a:r>
              <a:rPr lang="de-AT" sz="2000" dirty="0" err="1" smtClean="0"/>
              <a:t>can</a:t>
            </a:r>
            <a:r>
              <a:rPr lang="de-AT" sz="2000" dirty="0" smtClean="0"/>
              <a:t> </a:t>
            </a:r>
            <a:r>
              <a:rPr lang="de-AT" sz="2000" dirty="0" err="1" smtClean="0"/>
              <a:t>be</a:t>
            </a:r>
            <a:r>
              <a:rPr lang="de-AT" sz="2000" dirty="0" smtClean="0"/>
              <a:t> </a:t>
            </a:r>
            <a:r>
              <a:rPr lang="de-AT" sz="2000" dirty="0" err="1" smtClean="0"/>
              <a:t>shared</a:t>
            </a:r>
            <a:endParaRPr lang="de-AT" sz="2000" dirty="0" smtClean="0"/>
          </a:p>
          <a:p>
            <a:r>
              <a:rPr lang="de-AT" sz="2400" dirty="0" err="1" smtClean="0"/>
              <a:t>Utilization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</a:t>
            </a:r>
            <a:r>
              <a:rPr lang="de-AT" sz="2400" dirty="0" err="1" smtClean="0"/>
              <a:t>desktop</a:t>
            </a:r>
            <a:r>
              <a:rPr lang="de-AT" sz="2400" dirty="0" smtClean="0"/>
              <a:t> </a:t>
            </a:r>
            <a:r>
              <a:rPr lang="de-AT" sz="2400" dirty="0" err="1" smtClean="0"/>
              <a:t>computers</a:t>
            </a:r>
            <a:r>
              <a:rPr lang="de-AT" sz="2400" dirty="0" smtClean="0"/>
              <a:t> </a:t>
            </a:r>
            <a:r>
              <a:rPr lang="de-AT" sz="2400" dirty="0" err="1" smtClean="0"/>
              <a:t>at</a:t>
            </a:r>
            <a:r>
              <a:rPr lang="de-AT" sz="2400" dirty="0" smtClean="0"/>
              <a:t> University</a:t>
            </a:r>
          </a:p>
          <a:p>
            <a:pPr lvl="1"/>
            <a:r>
              <a:rPr lang="de-AT" sz="2000" dirty="0" err="1" smtClean="0"/>
              <a:t>Hundrets</a:t>
            </a:r>
            <a:r>
              <a:rPr lang="de-AT" sz="2000" dirty="0" smtClean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powerful </a:t>
            </a:r>
            <a:r>
              <a:rPr lang="de-AT" sz="2000" dirty="0" err="1" smtClean="0"/>
              <a:t>multicore</a:t>
            </a:r>
            <a:r>
              <a:rPr lang="de-AT" sz="2000" dirty="0" smtClean="0"/>
              <a:t> </a:t>
            </a:r>
            <a:r>
              <a:rPr lang="de-AT" sz="2000" dirty="0" err="1" smtClean="0"/>
              <a:t>desktop</a:t>
            </a:r>
            <a:r>
              <a:rPr lang="de-AT" sz="2000" dirty="0" smtClean="0"/>
              <a:t> </a:t>
            </a:r>
            <a:r>
              <a:rPr lang="de-AT" sz="2000" dirty="0" err="1" smtClean="0"/>
              <a:t>machines</a:t>
            </a:r>
            <a:r>
              <a:rPr lang="de-AT" sz="2000" dirty="0" smtClean="0"/>
              <a:t> </a:t>
            </a:r>
            <a:r>
              <a:rPr lang="de-AT" sz="2000" dirty="0" err="1" smtClean="0"/>
              <a:t>could</a:t>
            </a:r>
            <a:r>
              <a:rPr lang="de-AT" sz="2000" dirty="0" smtClean="0"/>
              <a:t> </a:t>
            </a:r>
            <a:r>
              <a:rPr lang="de-AT" sz="2000" dirty="0" err="1" smtClean="0"/>
              <a:t>be</a:t>
            </a:r>
            <a:r>
              <a:rPr lang="de-AT" sz="2000" dirty="0" smtClean="0"/>
              <a:t> </a:t>
            </a:r>
            <a:r>
              <a:rPr lang="de-AT" sz="2000" dirty="0" err="1" smtClean="0"/>
              <a:t>used</a:t>
            </a:r>
            <a:r>
              <a:rPr lang="de-AT" sz="2000" dirty="0" smtClean="0"/>
              <a:t> </a:t>
            </a:r>
            <a:r>
              <a:rPr lang="de-AT" sz="2000" dirty="0" err="1" smtClean="0"/>
              <a:t>at</a:t>
            </a:r>
            <a:r>
              <a:rPr lang="de-AT" sz="2000" dirty="0" smtClean="0"/>
              <a:t> </a:t>
            </a:r>
            <a:r>
              <a:rPr lang="de-AT" sz="2000" dirty="0" err="1" smtClean="0"/>
              <a:t>night</a:t>
            </a:r>
            <a:endParaRPr lang="de-AT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Existing</a:t>
            </a:r>
            <a:r>
              <a:rPr lang="de-AT" sz="2000" dirty="0" smtClean="0"/>
              <a:t> Software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AT" sz="2400" dirty="0" smtClean="0"/>
              <a:t>BOINC</a:t>
            </a:r>
          </a:p>
          <a:p>
            <a:pPr lvl="1"/>
            <a:r>
              <a:rPr lang="de-AT" sz="2000" dirty="0" smtClean="0"/>
              <a:t>C/C++, Open Source</a:t>
            </a:r>
          </a:p>
          <a:p>
            <a:pPr lvl="1"/>
            <a:r>
              <a:rPr lang="de-AT" sz="2000" dirty="0" err="1" smtClean="0"/>
              <a:t>No</a:t>
            </a:r>
            <a:r>
              <a:rPr lang="de-AT" sz="2000" dirty="0" smtClean="0"/>
              <a:t> </a:t>
            </a:r>
            <a:r>
              <a:rPr lang="de-AT" sz="2000" dirty="0" err="1" smtClean="0"/>
              <a:t>client</a:t>
            </a:r>
            <a:r>
              <a:rPr lang="de-AT" sz="2000" dirty="0" smtClean="0"/>
              <a:t> </a:t>
            </a:r>
            <a:r>
              <a:rPr lang="de-AT" sz="2000" dirty="0" err="1" smtClean="0"/>
              <a:t>groups</a:t>
            </a:r>
            <a:r>
              <a:rPr lang="de-AT" sz="2000" dirty="0" smtClean="0"/>
              <a:t>, not </a:t>
            </a:r>
            <a:r>
              <a:rPr lang="de-AT" sz="2000" dirty="0" err="1" smtClean="0"/>
              <a:t>timetables</a:t>
            </a:r>
            <a:endParaRPr lang="de-AT" sz="2000" dirty="0" smtClean="0"/>
          </a:p>
          <a:p>
            <a:r>
              <a:rPr lang="de-AT" sz="2400" dirty="0" err="1" smtClean="0"/>
              <a:t>Utilify</a:t>
            </a:r>
            <a:endParaRPr lang="de-AT" sz="2400" dirty="0" smtClean="0"/>
          </a:p>
          <a:p>
            <a:pPr lvl="1"/>
            <a:r>
              <a:rPr lang="de-AT" sz="2000" dirty="0" smtClean="0"/>
              <a:t>.NET, </a:t>
            </a:r>
            <a:r>
              <a:rPr lang="de-AT" sz="2000" dirty="0" err="1" smtClean="0"/>
              <a:t>Closed</a:t>
            </a:r>
            <a:r>
              <a:rPr lang="de-AT" sz="2000" dirty="0" smtClean="0"/>
              <a:t> Source</a:t>
            </a:r>
          </a:p>
          <a:p>
            <a:r>
              <a:rPr lang="de-AT" sz="2400" dirty="0" err="1" smtClean="0"/>
              <a:t>ParadisEO</a:t>
            </a:r>
            <a:endParaRPr lang="de-AT" sz="2400" dirty="0" smtClean="0"/>
          </a:p>
          <a:p>
            <a:pPr lvl="1"/>
            <a:r>
              <a:rPr lang="de-AT" sz="2000" dirty="0" smtClean="0"/>
              <a:t>C/C++, MPI, Open Source</a:t>
            </a:r>
          </a:p>
          <a:p>
            <a:pPr lvl="1"/>
            <a:r>
              <a:rPr lang="de-AT" sz="2000" dirty="0" err="1" smtClean="0"/>
              <a:t>Specialized</a:t>
            </a:r>
            <a:r>
              <a:rPr lang="de-AT" sz="2000" dirty="0" smtClean="0"/>
              <a:t> </a:t>
            </a:r>
            <a:r>
              <a:rPr lang="de-AT" sz="2000" dirty="0" err="1" smtClean="0"/>
              <a:t>for</a:t>
            </a:r>
            <a:r>
              <a:rPr lang="de-AT" sz="2000" dirty="0" smtClean="0"/>
              <a:t> </a:t>
            </a:r>
            <a:r>
              <a:rPr lang="de-AT" sz="2000" dirty="0" err="1" smtClean="0"/>
              <a:t>evolutionary</a:t>
            </a:r>
            <a:r>
              <a:rPr lang="de-AT" sz="2000" dirty="0" smtClean="0"/>
              <a:t> </a:t>
            </a:r>
            <a:r>
              <a:rPr lang="de-AT" sz="2000" dirty="0" err="1" smtClean="0"/>
              <a:t>algorithms</a:t>
            </a:r>
            <a:r>
              <a:rPr lang="de-AT" sz="2000" dirty="0" smtClean="0"/>
              <a:t> (not </a:t>
            </a:r>
            <a:r>
              <a:rPr lang="de-AT" sz="2000" dirty="0" err="1" smtClean="0"/>
              <a:t>generic</a:t>
            </a:r>
            <a:r>
              <a:rPr lang="de-AT" sz="2000" dirty="0" smtClean="0"/>
              <a:t>)</a:t>
            </a:r>
          </a:p>
          <a:p>
            <a:r>
              <a:rPr lang="de-AT" sz="2400" dirty="0" smtClean="0"/>
              <a:t>ECJ</a:t>
            </a:r>
          </a:p>
          <a:p>
            <a:pPr lvl="1"/>
            <a:r>
              <a:rPr lang="de-AT" sz="2000" dirty="0" smtClean="0"/>
              <a:t>Java, Open Source</a:t>
            </a:r>
          </a:p>
          <a:p>
            <a:pPr lvl="1"/>
            <a:r>
              <a:rPr lang="de-AT" sz="2000" dirty="0" err="1" smtClean="0"/>
              <a:t>Specialized</a:t>
            </a:r>
            <a:r>
              <a:rPr lang="de-AT" sz="2000" dirty="0" smtClean="0"/>
              <a:t> </a:t>
            </a:r>
            <a:r>
              <a:rPr lang="de-AT" sz="2000" dirty="0" err="1" smtClean="0"/>
              <a:t>for</a:t>
            </a:r>
            <a:r>
              <a:rPr lang="de-AT" sz="2000" dirty="0" smtClean="0"/>
              <a:t> </a:t>
            </a:r>
            <a:r>
              <a:rPr lang="de-AT" sz="2000" dirty="0" err="1" smtClean="0"/>
              <a:t>evolutionary</a:t>
            </a:r>
            <a:r>
              <a:rPr lang="de-AT" sz="2000" dirty="0" smtClean="0"/>
              <a:t> </a:t>
            </a:r>
            <a:r>
              <a:rPr lang="de-AT" sz="2000" dirty="0" err="1" smtClean="0"/>
              <a:t>algorithms</a:t>
            </a:r>
            <a:r>
              <a:rPr lang="de-AT" sz="2000" dirty="0" smtClean="0"/>
              <a:t> (not </a:t>
            </a:r>
            <a:r>
              <a:rPr lang="de-AT" sz="2000" dirty="0" err="1" smtClean="0"/>
              <a:t>generic</a:t>
            </a:r>
            <a:r>
              <a:rPr lang="de-AT" sz="2000" dirty="0" smtClean="0"/>
              <a:t>)</a:t>
            </a:r>
          </a:p>
          <a:p>
            <a:pPr lvl="1"/>
            <a:endParaRPr lang="de-AT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</a:t>
            </a:r>
            <a:br>
              <a:rPr lang="en-US" dirty="0" smtClean="0"/>
            </a:br>
            <a:r>
              <a:rPr lang="en-US" sz="2000" dirty="0" smtClean="0"/>
              <a:t>Requirements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Open source, .NET based</a:t>
            </a:r>
          </a:p>
          <a:p>
            <a:pPr lvl="1"/>
            <a:r>
              <a:rPr lang="en-US" dirty="0" smtClean="0"/>
              <a:t>Distributed execution of “jobs” </a:t>
            </a:r>
          </a:p>
          <a:p>
            <a:pPr lvl="2"/>
            <a:r>
              <a:rPr lang="en-US" dirty="0" smtClean="0"/>
              <a:t>not just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pPr lvl="1"/>
            <a:r>
              <a:rPr lang="en-US" dirty="0" smtClean="0"/>
              <a:t>Utilization of heterogeneous resources</a:t>
            </a:r>
          </a:p>
          <a:p>
            <a:pPr lvl="2"/>
            <a:r>
              <a:rPr lang="en-US" dirty="0" smtClean="0"/>
              <a:t>HPC infrastructure, desktop computers, …</a:t>
            </a:r>
          </a:p>
          <a:p>
            <a:pPr lvl="1"/>
            <a:r>
              <a:rPr lang="en-US" dirty="0" smtClean="0"/>
              <a:t>Elasticity</a:t>
            </a:r>
          </a:p>
          <a:p>
            <a:pPr lvl="2"/>
            <a:r>
              <a:rPr lang="en-US" dirty="0" smtClean="0"/>
              <a:t>adding and removing slaves any time</a:t>
            </a:r>
          </a:p>
          <a:p>
            <a:pPr lvl="2"/>
            <a:r>
              <a:rPr lang="en-US" dirty="0" smtClean="0"/>
              <a:t>to overcome peaks computational needs</a:t>
            </a:r>
          </a:p>
          <a:p>
            <a:pPr lvl="1"/>
            <a:r>
              <a:rPr lang="en-US" dirty="0" smtClean="0"/>
              <a:t>Time schedule</a:t>
            </a:r>
          </a:p>
          <a:p>
            <a:pPr lvl="2"/>
            <a:r>
              <a:rPr lang="en-US" dirty="0" smtClean="0"/>
              <a:t>to use resources only during the night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</a:t>
            </a:r>
            <a:br>
              <a:rPr lang="en-US" dirty="0" smtClean="0"/>
            </a:br>
            <a:r>
              <a:rPr lang="en-US" sz="2000" dirty="0" smtClean="0"/>
              <a:t>Requirements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Deployment of assemblies</a:t>
            </a:r>
          </a:p>
          <a:p>
            <a:pPr lvl="2"/>
            <a:r>
              <a:rPr lang="en-US" dirty="0" smtClean="0"/>
              <a:t>Jobs can specify assembly dependencies</a:t>
            </a:r>
          </a:p>
          <a:p>
            <a:pPr lvl="2"/>
            <a:r>
              <a:rPr lang="en-US" dirty="0" smtClean="0"/>
              <a:t>Slave loads assemblies into </a:t>
            </a:r>
            <a:r>
              <a:rPr lang="en-US" dirty="0" err="1" smtClean="0"/>
              <a:t>AppDomain</a:t>
            </a:r>
            <a:r>
              <a:rPr lang="en-US" dirty="0" smtClean="0"/>
              <a:t> for execution</a:t>
            </a:r>
          </a:p>
          <a:p>
            <a:pPr lvl="2"/>
            <a:r>
              <a:rPr lang="en-US" dirty="0" smtClean="0"/>
              <a:t>No need to update slaves with new versions of software</a:t>
            </a:r>
          </a:p>
          <a:p>
            <a:pPr lvl="1"/>
            <a:r>
              <a:rPr lang="en-US" dirty="0" smtClean="0"/>
              <a:t>Security</a:t>
            </a:r>
          </a:p>
          <a:p>
            <a:pPr lvl="2"/>
            <a:r>
              <a:rPr lang="en-US" dirty="0" smtClean="0"/>
              <a:t>Jobs can specify to be executed on specific slaves</a:t>
            </a:r>
          </a:p>
          <a:p>
            <a:pPr lvl="2"/>
            <a:r>
              <a:rPr lang="en-US" dirty="0" smtClean="0"/>
              <a:t>Encrypted communication</a:t>
            </a:r>
          </a:p>
          <a:p>
            <a:pPr lvl="2"/>
            <a:r>
              <a:rPr lang="en-US" dirty="0" smtClean="0"/>
              <a:t>Sandboxed job execution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3.3.3 released on February 5th, 2011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eurocast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9089" y="4437112"/>
            <a:ext cx="26193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12160" y="3284984"/>
            <a:ext cx="3024336" cy="13681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AT" dirty="0" smtClean="0"/>
              <a:t>IIS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Realization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6084168" y="3645024"/>
            <a:ext cx="2880320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Server</a:t>
            </a:r>
          </a:p>
        </p:txBody>
      </p:sp>
      <p:sp>
        <p:nvSpPr>
          <p:cNvPr id="6" name="Rectangle 5"/>
          <p:cNvSpPr/>
          <p:nvPr/>
        </p:nvSpPr>
        <p:spPr>
          <a:xfrm>
            <a:off x="6012160" y="2348880"/>
            <a:ext cx="1512168" cy="9361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Client</a:t>
            </a:r>
            <a:endParaRPr lang="de-AT" dirty="0"/>
          </a:p>
        </p:txBody>
      </p:sp>
      <p:sp>
        <p:nvSpPr>
          <p:cNvPr id="7" name="Rectangle 6"/>
          <p:cNvSpPr/>
          <p:nvPr/>
        </p:nvSpPr>
        <p:spPr>
          <a:xfrm>
            <a:off x="7524328" y="2348880"/>
            <a:ext cx="1512168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Slave</a:t>
            </a:r>
            <a:endParaRPr lang="de-AT" dirty="0"/>
          </a:p>
        </p:txBody>
      </p:sp>
      <p:sp>
        <p:nvSpPr>
          <p:cNvPr id="11" name="Flowchart: Magnetic Disk 10"/>
          <p:cNvSpPr/>
          <p:nvPr/>
        </p:nvSpPr>
        <p:spPr>
          <a:xfrm>
            <a:off x="6228184" y="4797152"/>
            <a:ext cx="2592288" cy="864096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DB</a:t>
            </a:r>
            <a:endParaRPr lang="de-AT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>
            <a:normAutofit fontScale="70000" lnSpcReduction="20000"/>
          </a:bodyPr>
          <a:lstStyle/>
          <a:p>
            <a:r>
              <a:rPr lang="de-AT" dirty="0" err="1" smtClean="0"/>
              <a:t>Hive</a:t>
            </a:r>
            <a:r>
              <a:rPr lang="de-AT" dirty="0" smtClean="0"/>
              <a:t> Client (</a:t>
            </a:r>
            <a:r>
              <a:rPr lang="de-AT" dirty="0" err="1" smtClean="0"/>
              <a:t>HeuristicLab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GUI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upload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control</a:t>
            </a:r>
            <a:r>
              <a:rPr lang="de-AT" dirty="0" smtClean="0"/>
              <a:t> </a:t>
            </a:r>
            <a:r>
              <a:rPr lang="de-AT" dirty="0" err="1" smtClean="0"/>
              <a:t>jobs</a:t>
            </a:r>
            <a:endParaRPr lang="de-AT" dirty="0" smtClean="0"/>
          </a:p>
          <a:p>
            <a:pPr lvl="1"/>
            <a:r>
              <a:rPr lang="de-AT" dirty="0" smtClean="0"/>
              <a:t>Administration </a:t>
            </a:r>
            <a:r>
              <a:rPr lang="de-AT" dirty="0" err="1" smtClean="0"/>
              <a:t>interface</a:t>
            </a:r>
            <a:endParaRPr lang="de-AT" dirty="0" smtClean="0"/>
          </a:p>
          <a:p>
            <a:pPr lvl="1"/>
            <a:endParaRPr lang="de-AT" dirty="0" smtClean="0"/>
          </a:p>
          <a:p>
            <a:r>
              <a:rPr lang="de-AT" dirty="0" err="1" smtClean="0"/>
              <a:t>Hive</a:t>
            </a:r>
            <a:r>
              <a:rPr lang="de-AT" dirty="0" smtClean="0"/>
              <a:t> Slave</a:t>
            </a:r>
          </a:p>
          <a:p>
            <a:pPr lvl="1"/>
            <a:r>
              <a:rPr lang="de-AT" dirty="0" smtClean="0"/>
              <a:t>Job </a:t>
            </a:r>
            <a:r>
              <a:rPr lang="de-AT" dirty="0" err="1" smtClean="0"/>
              <a:t>execution</a:t>
            </a:r>
            <a:r>
              <a:rPr lang="de-AT" dirty="0" smtClean="0"/>
              <a:t> (</a:t>
            </a:r>
            <a:r>
              <a:rPr lang="de-AT" dirty="0" err="1" smtClean="0"/>
              <a:t>sandboxed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management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caching</a:t>
            </a:r>
            <a:endParaRPr lang="de-AT" dirty="0" smtClean="0"/>
          </a:p>
          <a:p>
            <a:pPr lvl="1"/>
            <a:endParaRPr lang="de-AT" dirty="0" smtClean="0"/>
          </a:p>
          <a:p>
            <a:r>
              <a:rPr lang="de-AT" dirty="0" err="1" smtClean="0"/>
              <a:t>Hive</a:t>
            </a:r>
            <a:r>
              <a:rPr lang="de-AT" dirty="0" smtClean="0"/>
              <a:t> Server</a:t>
            </a:r>
          </a:p>
          <a:p>
            <a:pPr lvl="1"/>
            <a:r>
              <a:rPr lang="de-AT" dirty="0" smtClean="0"/>
              <a:t>Slave </a:t>
            </a:r>
            <a:r>
              <a:rPr lang="de-AT" dirty="0" err="1" smtClean="0"/>
              <a:t>management</a:t>
            </a:r>
            <a:r>
              <a:rPr lang="de-AT" dirty="0" smtClean="0"/>
              <a:t> (</a:t>
            </a:r>
            <a:r>
              <a:rPr lang="de-AT" dirty="0" err="1" smtClean="0"/>
              <a:t>detect</a:t>
            </a:r>
            <a:r>
              <a:rPr lang="de-AT" dirty="0" smtClean="0"/>
              <a:t> </a:t>
            </a:r>
            <a:r>
              <a:rPr lang="de-AT" dirty="0" err="1" smtClean="0"/>
              <a:t>dead</a:t>
            </a:r>
            <a:r>
              <a:rPr lang="de-AT" dirty="0" smtClean="0"/>
              <a:t> </a:t>
            </a:r>
            <a:r>
              <a:rPr lang="de-AT" dirty="0" err="1" smtClean="0"/>
              <a:t>slaves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Job </a:t>
            </a:r>
            <a:r>
              <a:rPr lang="de-AT" dirty="0" err="1" smtClean="0"/>
              <a:t>scheduling</a:t>
            </a:r>
            <a:r>
              <a:rPr lang="de-AT" dirty="0" smtClean="0"/>
              <a:t> (</a:t>
            </a:r>
            <a:r>
              <a:rPr lang="de-AT" dirty="0" err="1" smtClean="0"/>
              <a:t>rescheduling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dead</a:t>
            </a:r>
            <a:r>
              <a:rPr lang="de-AT" dirty="0" smtClean="0"/>
              <a:t> </a:t>
            </a:r>
            <a:r>
              <a:rPr lang="de-AT" dirty="0" err="1" smtClean="0"/>
              <a:t>jobs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Satisfy</a:t>
            </a:r>
            <a:r>
              <a:rPr lang="de-AT" dirty="0" smtClean="0"/>
              <a:t> </a:t>
            </a:r>
            <a:r>
              <a:rPr lang="de-AT" dirty="0" err="1" smtClean="0"/>
              <a:t>timetable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each</a:t>
            </a:r>
            <a:r>
              <a:rPr lang="de-AT" dirty="0" smtClean="0"/>
              <a:t> </a:t>
            </a:r>
            <a:r>
              <a:rPr lang="de-AT" dirty="0" err="1" smtClean="0"/>
              <a:t>slave</a:t>
            </a:r>
            <a:endParaRPr lang="de-AT" dirty="0" smtClean="0"/>
          </a:p>
          <a:p>
            <a:pPr>
              <a:buNone/>
            </a:pPr>
            <a:endParaRPr lang="de-AT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Realization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>
            <a:normAutofit/>
          </a:bodyPr>
          <a:lstStyle/>
          <a:p>
            <a:r>
              <a:rPr lang="de-AT" sz="2800" dirty="0" err="1" smtClean="0"/>
              <a:t>Two</a:t>
            </a:r>
            <a:r>
              <a:rPr lang="de-AT" sz="2800" dirty="0" smtClean="0"/>
              <a:t> </a:t>
            </a:r>
            <a:r>
              <a:rPr lang="de-AT" sz="2800" dirty="0" err="1" smtClean="0"/>
              <a:t>types</a:t>
            </a:r>
            <a:r>
              <a:rPr lang="de-AT" sz="2800" dirty="0" smtClean="0"/>
              <a:t> </a:t>
            </a:r>
            <a:r>
              <a:rPr lang="de-AT" sz="2800" dirty="0" err="1" smtClean="0"/>
              <a:t>of</a:t>
            </a:r>
            <a:r>
              <a:rPr lang="de-AT" sz="2800" dirty="0" smtClean="0"/>
              <a:t> </a:t>
            </a:r>
            <a:r>
              <a:rPr lang="de-AT" sz="2800" dirty="0" err="1" smtClean="0"/>
              <a:t>parallelization</a:t>
            </a:r>
            <a:r>
              <a:rPr lang="de-AT" sz="2800" dirty="0" smtClean="0"/>
              <a:t> in </a:t>
            </a:r>
            <a:r>
              <a:rPr lang="de-AT" sz="2800" dirty="0" err="1" smtClean="0"/>
              <a:t>HeuristicLab</a:t>
            </a:r>
            <a:endParaRPr lang="de-AT" sz="2800" dirty="0" smtClean="0"/>
          </a:p>
          <a:p>
            <a:pPr lvl="1"/>
            <a:r>
              <a:rPr lang="de-AT" sz="2400" dirty="0" err="1" smtClean="0"/>
              <a:t>Execution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separate </a:t>
            </a:r>
            <a:r>
              <a:rPr lang="de-AT" sz="2400" dirty="0" err="1" smtClean="0"/>
              <a:t>algorithm</a:t>
            </a:r>
            <a:r>
              <a:rPr lang="de-AT" sz="2400" dirty="0" smtClean="0"/>
              <a:t> </a:t>
            </a:r>
            <a:r>
              <a:rPr lang="de-AT" sz="2400" dirty="0" err="1" smtClean="0"/>
              <a:t>instances</a:t>
            </a:r>
            <a:endParaRPr lang="de-AT" sz="2400" dirty="0" smtClean="0"/>
          </a:p>
          <a:p>
            <a:pPr lvl="2"/>
            <a:r>
              <a:rPr lang="de-AT" sz="2000" dirty="0" err="1" smtClean="0"/>
              <a:t>Each</a:t>
            </a:r>
            <a:r>
              <a:rPr lang="de-AT" sz="2000" dirty="0" smtClean="0"/>
              <a:t> </a:t>
            </a:r>
            <a:r>
              <a:rPr lang="de-AT" sz="2000" dirty="0" err="1" smtClean="0"/>
              <a:t>algorithm</a:t>
            </a:r>
            <a:r>
              <a:rPr lang="de-AT" sz="2000" dirty="0" smtClean="0"/>
              <a:t> </a:t>
            </a:r>
            <a:r>
              <a:rPr lang="de-AT" sz="2000" dirty="0" err="1" smtClean="0"/>
              <a:t>is</a:t>
            </a:r>
            <a:r>
              <a:rPr lang="de-AT" sz="2000" dirty="0" smtClean="0"/>
              <a:t> a </a:t>
            </a:r>
            <a:r>
              <a:rPr lang="de-AT" sz="2000" dirty="0" err="1" smtClean="0"/>
              <a:t>job</a:t>
            </a:r>
            <a:endParaRPr lang="de-AT" sz="2000" dirty="0" smtClean="0"/>
          </a:p>
          <a:p>
            <a:pPr lvl="1">
              <a:buNone/>
            </a:pPr>
            <a:endParaRPr lang="de-AT" sz="2400" dirty="0" smtClean="0"/>
          </a:p>
          <a:p>
            <a:pPr lvl="1"/>
            <a:r>
              <a:rPr lang="de-AT" sz="2400" dirty="0" err="1" smtClean="0"/>
              <a:t>Execution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</a:t>
            </a:r>
            <a:r>
              <a:rPr lang="de-AT" sz="2400" dirty="0" err="1" smtClean="0"/>
              <a:t>one</a:t>
            </a:r>
            <a:r>
              <a:rPr lang="de-AT" sz="2400" dirty="0" smtClean="0"/>
              <a:t> </a:t>
            </a:r>
            <a:r>
              <a:rPr lang="de-AT" sz="2400" dirty="0" err="1" smtClean="0"/>
              <a:t>algorithm</a:t>
            </a:r>
            <a:r>
              <a:rPr lang="de-AT" sz="2400" dirty="0" smtClean="0"/>
              <a:t> in parallel (</a:t>
            </a:r>
            <a:r>
              <a:rPr lang="de-AT" sz="2400" dirty="0" err="1" smtClean="0"/>
              <a:t>HiveEngine</a:t>
            </a:r>
            <a:r>
              <a:rPr lang="de-AT" sz="2400" dirty="0" smtClean="0"/>
              <a:t>)</a:t>
            </a:r>
          </a:p>
          <a:p>
            <a:pPr lvl="2"/>
            <a:r>
              <a:rPr lang="de-AT" sz="2000" dirty="0" err="1" smtClean="0"/>
              <a:t>Each</a:t>
            </a:r>
            <a:r>
              <a:rPr lang="de-AT" sz="2000" dirty="0" smtClean="0"/>
              <a:t> </a:t>
            </a:r>
            <a:r>
              <a:rPr lang="de-AT" sz="2000" dirty="0" err="1" smtClean="0"/>
              <a:t>solution</a:t>
            </a:r>
            <a:r>
              <a:rPr lang="de-AT" sz="2000" dirty="0" smtClean="0"/>
              <a:t> </a:t>
            </a:r>
            <a:r>
              <a:rPr lang="de-AT" sz="2000" dirty="0" err="1" smtClean="0"/>
              <a:t>evaluation</a:t>
            </a:r>
            <a:r>
              <a:rPr lang="de-AT" sz="2000" dirty="0" smtClean="0"/>
              <a:t> </a:t>
            </a:r>
            <a:r>
              <a:rPr lang="de-AT" sz="2000" dirty="0" err="1" smtClean="0"/>
              <a:t>is</a:t>
            </a:r>
            <a:r>
              <a:rPr lang="de-AT" sz="2000" dirty="0" smtClean="0"/>
              <a:t> a </a:t>
            </a:r>
            <a:r>
              <a:rPr lang="de-AT" sz="2000" dirty="0" err="1" smtClean="0"/>
              <a:t>job</a:t>
            </a:r>
            <a:endParaRPr lang="de-AT" sz="2000" dirty="0" smtClean="0"/>
          </a:p>
          <a:p>
            <a:pPr>
              <a:buNone/>
            </a:pPr>
            <a:endParaRPr lang="de-AT" sz="2800" dirty="0"/>
          </a:p>
        </p:txBody>
      </p:sp>
      <p:sp>
        <p:nvSpPr>
          <p:cNvPr id="10" name="Rectangle 9"/>
          <p:cNvSpPr/>
          <p:nvPr/>
        </p:nvSpPr>
        <p:spPr>
          <a:xfrm>
            <a:off x="4211960" y="5157192"/>
            <a:ext cx="945105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Selection</a:t>
            </a:r>
            <a:endParaRPr lang="de-AT" sz="1200" dirty="0"/>
          </a:p>
        </p:txBody>
      </p:sp>
      <p:sp>
        <p:nvSpPr>
          <p:cNvPr id="12" name="Rectangle 11"/>
          <p:cNvSpPr/>
          <p:nvPr/>
        </p:nvSpPr>
        <p:spPr>
          <a:xfrm>
            <a:off x="4211960" y="6021288"/>
            <a:ext cx="945105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Mutation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292080" y="5589240"/>
            <a:ext cx="1134126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Evaluation</a:t>
            </a:r>
          </a:p>
          <a:p>
            <a:pPr algn="ctr"/>
            <a:r>
              <a:rPr lang="de-AT" sz="1000" dirty="0" smtClean="0"/>
              <a:t>Parallel=</a:t>
            </a:r>
            <a:r>
              <a:rPr lang="de-AT" sz="1000" dirty="0" err="1" smtClean="0"/>
              <a:t>true</a:t>
            </a:r>
            <a:endParaRPr lang="de-AT" sz="1000" dirty="0"/>
          </a:p>
        </p:txBody>
      </p:sp>
      <p:sp>
        <p:nvSpPr>
          <p:cNvPr id="15" name="Rectangle 14"/>
          <p:cNvSpPr/>
          <p:nvPr/>
        </p:nvSpPr>
        <p:spPr>
          <a:xfrm>
            <a:off x="2987824" y="5589240"/>
            <a:ext cx="1134126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Recombination</a:t>
            </a:r>
            <a:endParaRPr lang="de-AT" sz="1200" dirty="0"/>
          </a:p>
        </p:txBody>
      </p:sp>
      <p:cxnSp>
        <p:nvCxnSpPr>
          <p:cNvPr id="17" name="Straight Arrow Connector 16"/>
          <p:cNvCxnSpPr>
            <a:stCxn id="15" idx="2"/>
            <a:endCxn id="12" idx="1"/>
          </p:cNvCxnSpPr>
          <p:nvPr/>
        </p:nvCxnSpPr>
        <p:spPr>
          <a:xfrm rot="16200000" flipH="1">
            <a:off x="3749997" y="5724519"/>
            <a:ext cx="266853" cy="6570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3"/>
            <a:endCxn id="13" idx="2"/>
          </p:cNvCxnSpPr>
          <p:nvPr/>
        </p:nvCxnSpPr>
        <p:spPr>
          <a:xfrm flipV="1">
            <a:off x="5157065" y="5919630"/>
            <a:ext cx="702078" cy="2668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3" idx="0"/>
            <a:endCxn id="10" idx="3"/>
          </p:cNvCxnSpPr>
          <p:nvPr/>
        </p:nvCxnSpPr>
        <p:spPr>
          <a:xfrm rot="16200000" flipV="1">
            <a:off x="5374678" y="5104775"/>
            <a:ext cx="266853" cy="702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0" idx="1"/>
            <a:endCxn id="15" idx="0"/>
          </p:cNvCxnSpPr>
          <p:nvPr/>
        </p:nvCxnSpPr>
        <p:spPr>
          <a:xfrm rot="10800000" flipV="1">
            <a:off x="3554888" y="5322386"/>
            <a:ext cx="657073" cy="2668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 rot="5400000">
            <a:off x="6940322" y="5237142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56" name="Oval 55"/>
          <p:cNvSpPr/>
          <p:nvPr/>
        </p:nvSpPr>
        <p:spPr>
          <a:xfrm rot="5400000">
            <a:off x="6940322" y="5282147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57" name="Oval 56"/>
          <p:cNvSpPr/>
          <p:nvPr/>
        </p:nvSpPr>
        <p:spPr>
          <a:xfrm rot="5400000">
            <a:off x="6940322" y="5345154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1" name="Oval 60"/>
          <p:cNvSpPr/>
          <p:nvPr/>
        </p:nvSpPr>
        <p:spPr>
          <a:xfrm rot="5400000">
            <a:off x="6940322" y="5408161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2" name="Oval 61"/>
          <p:cNvSpPr/>
          <p:nvPr/>
        </p:nvSpPr>
        <p:spPr>
          <a:xfrm rot="5400000">
            <a:off x="6940322" y="5471168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3" name="Oval 62"/>
          <p:cNvSpPr/>
          <p:nvPr/>
        </p:nvSpPr>
        <p:spPr>
          <a:xfrm rot="5400000">
            <a:off x="6940322" y="5534175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58" name="Oval 57"/>
          <p:cNvSpPr/>
          <p:nvPr/>
        </p:nvSpPr>
        <p:spPr>
          <a:xfrm rot="5400000">
            <a:off x="6940322" y="5597182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59" name="Oval 58"/>
          <p:cNvSpPr/>
          <p:nvPr/>
        </p:nvSpPr>
        <p:spPr>
          <a:xfrm rot="5400000">
            <a:off x="6940322" y="5660189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0" name="Oval 59"/>
          <p:cNvSpPr/>
          <p:nvPr/>
        </p:nvSpPr>
        <p:spPr>
          <a:xfrm rot="5400000">
            <a:off x="6940322" y="5723196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4" name="Oval 63"/>
          <p:cNvSpPr/>
          <p:nvPr/>
        </p:nvSpPr>
        <p:spPr>
          <a:xfrm rot="5400000">
            <a:off x="6940322" y="5786203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5" name="Oval 64"/>
          <p:cNvSpPr/>
          <p:nvPr/>
        </p:nvSpPr>
        <p:spPr>
          <a:xfrm rot="5400000">
            <a:off x="6940322" y="5849210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6" name="Oval 65"/>
          <p:cNvSpPr/>
          <p:nvPr/>
        </p:nvSpPr>
        <p:spPr>
          <a:xfrm rot="5400000">
            <a:off x="6940322" y="5912217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7" name="Oval 66"/>
          <p:cNvSpPr/>
          <p:nvPr/>
        </p:nvSpPr>
        <p:spPr>
          <a:xfrm rot="5400000">
            <a:off x="6940322" y="5975224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8" name="Oval 67"/>
          <p:cNvSpPr/>
          <p:nvPr/>
        </p:nvSpPr>
        <p:spPr>
          <a:xfrm rot="5400000">
            <a:off x="6940322" y="6038231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9" name="Oval 68"/>
          <p:cNvSpPr/>
          <p:nvPr/>
        </p:nvSpPr>
        <p:spPr>
          <a:xfrm rot="5400000">
            <a:off x="6940322" y="6101238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70" name="Oval 69"/>
          <p:cNvSpPr/>
          <p:nvPr/>
        </p:nvSpPr>
        <p:spPr>
          <a:xfrm rot="5400000">
            <a:off x="6940322" y="6164245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cxnSp>
        <p:nvCxnSpPr>
          <p:cNvPr id="82" name="Straight Arrow Connector 81"/>
          <p:cNvCxnSpPr>
            <a:stCxn id="13" idx="3"/>
            <a:endCxn id="55" idx="4"/>
          </p:cNvCxnSpPr>
          <p:nvPr/>
        </p:nvCxnSpPr>
        <p:spPr>
          <a:xfrm flipV="1">
            <a:off x="6426206" y="5292207"/>
            <a:ext cx="522058" cy="462228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13" idx="3"/>
            <a:endCxn id="56" idx="4"/>
          </p:cNvCxnSpPr>
          <p:nvPr/>
        </p:nvCxnSpPr>
        <p:spPr>
          <a:xfrm flipV="1">
            <a:off x="6426206" y="5337212"/>
            <a:ext cx="522058" cy="417223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13" idx="3"/>
            <a:endCxn id="57" idx="4"/>
          </p:cNvCxnSpPr>
          <p:nvPr/>
        </p:nvCxnSpPr>
        <p:spPr>
          <a:xfrm flipV="1">
            <a:off x="6426206" y="5400219"/>
            <a:ext cx="522058" cy="354216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13" idx="3"/>
            <a:endCxn id="61" idx="4"/>
          </p:cNvCxnSpPr>
          <p:nvPr/>
        </p:nvCxnSpPr>
        <p:spPr>
          <a:xfrm flipV="1">
            <a:off x="6426206" y="5463226"/>
            <a:ext cx="522058" cy="291209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13" idx="3"/>
            <a:endCxn id="62" idx="4"/>
          </p:cNvCxnSpPr>
          <p:nvPr/>
        </p:nvCxnSpPr>
        <p:spPr>
          <a:xfrm flipV="1">
            <a:off x="6426206" y="5526233"/>
            <a:ext cx="522058" cy="228202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13" idx="3"/>
            <a:endCxn id="63" idx="4"/>
          </p:cNvCxnSpPr>
          <p:nvPr/>
        </p:nvCxnSpPr>
        <p:spPr>
          <a:xfrm flipV="1">
            <a:off x="6426206" y="5589240"/>
            <a:ext cx="522058" cy="165195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13" idx="3"/>
            <a:endCxn id="58" idx="4"/>
          </p:cNvCxnSpPr>
          <p:nvPr/>
        </p:nvCxnSpPr>
        <p:spPr>
          <a:xfrm flipV="1">
            <a:off x="6426206" y="5652247"/>
            <a:ext cx="522058" cy="102188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13" idx="3"/>
            <a:endCxn id="60" idx="4"/>
          </p:cNvCxnSpPr>
          <p:nvPr/>
        </p:nvCxnSpPr>
        <p:spPr>
          <a:xfrm>
            <a:off x="6426206" y="5754435"/>
            <a:ext cx="522058" cy="23826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13" idx="3"/>
            <a:endCxn id="64" idx="4"/>
          </p:cNvCxnSpPr>
          <p:nvPr/>
        </p:nvCxnSpPr>
        <p:spPr>
          <a:xfrm>
            <a:off x="6426206" y="5754435"/>
            <a:ext cx="522058" cy="86833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13" idx="3"/>
            <a:endCxn id="59" idx="4"/>
          </p:cNvCxnSpPr>
          <p:nvPr/>
        </p:nvCxnSpPr>
        <p:spPr>
          <a:xfrm flipV="1">
            <a:off x="6426206" y="5715254"/>
            <a:ext cx="522058" cy="39181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13" idx="3"/>
            <a:endCxn id="66" idx="4"/>
          </p:cNvCxnSpPr>
          <p:nvPr/>
        </p:nvCxnSpPr>
        <p:spPr>
          <a:xfrm>
            <a:off x="6426206" y="5754435"/>
            <a:ext cx="522058" cy="212847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13" idx="3"/>
            <a:endCxn id="65" idx="4"/>
          </p:cNvCxnSpPr>
          <p:nvPr/>
        </p:nvCxnSpPr>
        <p:spPr>
          <a:xfrm>
            <a:off x="6426206" y="5754435"/>
            <a:ext cx="522058" cy="149840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stCxn id="13" idx="3"/>
            <a:endCxn id="67" idx="4"/>
          </p:cNvCxnSpPr>
          <p:nvPr/>
        </p:nvCxnSpPr>
        <p:spPr>
          <a:xfrm>
            <a:off x="6426206" y="5754435"/>
            <a:ext cx="522058" cy="275854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13" idx="3"/>
            <a:endCxn id="68" idx="4"/>
          </p:cNvCxnSpPr>
          <p:nvPr/>
        </p:nvCxnSpPr>
        <p:spPr>
          <a:xfrm>
            <a:off x="6426206" y="5754435"/>
            <a:ext cx="522058" cy="338861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13" idx="3"/>
            <a:endCxn id="69" idx="4"/>
          </p:cNvCxnSpPr>
          <p:nvPr/>
        </p:nvCxnSpPr>
        <p:spPr>
          <a:xfrm>
            <a:off x="6426206" y="5754435"/>
            <a:ext cx="522058" cy="401868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13" idx="3"/>
            <a:endCxn id="70" idx="4"/>
          </p:cNvCxnSpPr>
          <p:nvPr/>
        </p:nvCxnSpPr>
        <p:spPr>
          <a:xfrm>
            <a:off x="6426206" y="5754435"/>
            <a:ext cx="522058" cy="464875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0" name="Rectangle 269"/>
          <p:cNvSpPr/>
          <p:nvPr/>
        </p:nvSpPr>
        <p:spPr>
          <a:xfrm>
            <a:off x="4211960" y="4653136"/>
            <a:ext cx="945105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Initialize</a:t>
            </a:r>
            <a:endParaRPr lang="de-AT" sz="1200" dirty="0"/>
          </a:p>
        </p:txBody>
      </p:sp>
      <p:cxnSp>
        <p:nvCxnSpPr>
          <p:cNvPr id="271" name="Straight Arrow Connector 270"/>
          <p:cNvCxnSpPr>
            <a:stCxn id="270" idx="2"/>
            <a:endCxn id="10" idx="0"/>
          </p:cNvCxnSpPr>
          <p:nvPr/>
        </p:nvCxnSpPr>
        <p:spPr>
          <a:xfrm rot="5400000">
            <a:off x="4597680" y="5070359"/>
            <a:ext cx="1736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" name="Group 350"/>
          <p:cNvGrpSpPr/>
          <p:nvPr/>
        </p:nvGrpSpPr>
        <p:grpSpPr>
          <a:xfrm>
            <a:off x="6660232" y="2852936"/>
            <a:ext cx="360040" cy="216024"/>
            <a:chOff x="251520" y="4005064"/>
            <a:chExt cx="4680520" cy="1152128"/>
          </a:xfrm>
        </p:grpSpPr>
        <p:sp>
          <p:nvSpPr>
            <p:cNvPr id="352" name="Rectangle 351"/>
            <p:cNvSpPr/>
            <p:nvPr/>
          </p:nvSpPr>
          <p:spPr>
            <a:xfrm>
              <a:off x="251520" y="4005064"/>
              <a:ext cx="4680520" cy="1152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200"/>
            </a:p>
          </p:txBody>
        </p:sp>
        <p:grpSp>
          <p:nvGrpSpPr>
            <p:cNvPr id="5" name="Group 345"/>
            <p:cNvGrpSpPr/>
            <p:nvPr/>
          </p:nvGrpSpPr>
          <p:grpSpPr>
            <a:xfrm>
              <a:off x="323528" y="4161787"/>
              <a:ext cx="4536504" cy="936104"/>
              <a:chOff x="323528" y="4161787"/>
              <a:chExt cx="4536504" cy="936104"/>
            </a:xfrm>
          </p:grpSpPr>
          <p:sp>
            <p:nvSpPr>
              <p:cNvPr id="354" name="Rectangle 353"/>
              <p:cNvSpPr/>
              <p:nvPr/>
            </p:nvSpPr>
            <p:spPr>
              <a:xfrm>
                <a:off x="158366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sp>
            <p:nvSpPr>
              <p:cNvPr id="355" name="Rectangle 354"/>
              <p:cNvSpPr/>
              <p:nvPr/>
            </p:nvSpPr>
            <p:spPr>
              <a:xfrm>
                <a:off x="3914927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56" name="Rectangle 355"/>
              <p:cNvSpPr/>
              <p:nvPr/>
            </p:nvSpPr>
            <p:spPr>
              <a:xfrm>
                <a:off x="2654787" y="4161787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57" name="Rectangle 356"/>
              <p:cNvSpPr/>
              <p:nvPr/>
            </p:nvSpPr>
            <p:spPr>
              <a:xfrm>
                <a:off x="2654787" y="4767501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58" name="Straight Arrow Connector 357"/>
              <p:cNvCxnSpPr>
                <a:stCxn id="357" idx="3"/>
                <a:endCxn id="355" idx="2"/>
              </p:cNvCxnSpPr>
              <p:nvPr/>
            </p:nvCxnSpPr>
            <p:spPr>
              <a:xfrm flipV="1">
                <a:off x="3788913" y="4767501"/>
                <a:ext cx="598567" cy="165195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9" name="Straight Arrow Connector 358"/>
              <p:cNvCxnSpPr>
                <a:stCxn id="355" idx="0"/>
                <a:endCxn id="356" idx="3"/>
              </p:cNvCxnSpPr>
              <p:nvPr/>
            </p:nvCxnSpPr>
            <p:spPr>
              <a:xfrm rot="16200000" flipV="1">
                <a:off x="4033131" y="4082764"/>
                <a:ext cx="110130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0" name="Straight Arrow Connector 359"/>
              <p:cNvCxnSpPr>
                <a:stCxn id="356" idx="1"/>
                <a:endCxn id="354" idx="0"/>
              </p:cNvCxnSpPr>
              <p:nvPr/>
            </p:nvCxnSpPr>
            <p:spPr>
              <a:xfrm rot="10800000" flipV="1">
                <a:off x="2056221" y="4326982"/>
                <a:ext cx="598567" cy="110130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1" name="Straight Arrow Connector 360"/>
              <p:cNvCxnSpPr>
                <a:stCxn id="354" idx="2"/>
                <a:endCxn id="357" idx="1"/>
              </p:cNvCxnSpPr>
              <p:nvPr/>
            </p:nvCxnSpPr>
            <p:spPr>
              <a:xfrm rot="16200000" flipH="1">
                <a:off x="2272906" y="4550816"/>
                <a:ext cx="165195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2" name="Rectangle 361"/>
              <p:cNvSpPr/>
              <p:nvPr/>
            </p:nvSpPr>
            <p:spPr>
              <a:xfrm>
                <a:off x="32352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63" name="Straight Arrow Connector 362"/>
              <p:cNvCxnSpPr>
                <a:stCxn id="362" idx="3"/>
                <a:endCxn id="354" idx="1"/>
              </p:cNvCxnSpPr>
              <p:nvPr/>
            </p:nvCxnSpPr>
            <p:spPr>
              <a:xfrm>
                <a:off x="1268633" y="4602307"/>
                <a:ext cx="315035" cy="1214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oup 363"/>
          <p:cNvGrpSpPr/>
          <p:nvPr/>
        </p:nvGrpSpPr>
        <p:grpSpPr>
          <a:xfrm>
            <a:off x="6732240" y="2924944"/>
            <a:ext cx="360040" cy="216024"/>
            <a:chOff x="251520" y="4005064"/>
            <a:chExt cx="4680520" cy="1152128"/>
          </a:xfrm>
        </p:grpSpPr>
        <p:sp>
          <p:nvSpPr>
            <p:cNvPr id="365" name="Rectangle 364"/>
            <p:cNvSpPr/>
            <p:nvPr/>
          </p:nvSpPr>
          <p:spPr>
            <a:xfrm>
              <a:off x="251520" y="4005064"/>
              <a:ext cx="4680520" cy="1152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200"/>
            </a:p>
          </p:txBody>
        </p:sp>
        <p:grpSp>
          <p:nvGrpSpPr>
            <p:cNvPr id="7" name="Group 345"/>
            <p:cNvGrpSpPr/>
            <p:nvPr/>
          </p:nvGrpSpPr>
          <p:grpSpPr>
            <a:xfrm>
              <a:off x="323528" y="4161787"/>
              <a:ext cx="4536504" cy="936104"/>
              <a:chOff x="323528" y="4161787"/>
              <a:chExt cx="4536504" cy="936104"/>
            </a:xfrm>
          </p:grpSpPr>
          <p:sp>
            <p:nvSpPr>
              <p:cNvPr id="367" name="Rectangle 366"/>
              <p:cNvSpPr/>
              <p:nvPr/>
            </p:nvSpPr>
            <p:spPr>
              <a:xfrm>
                <a:off x="158366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sp>
            <p:nvSpPr>
              <p:cNvPr id="368" name="Rectangle 367"/>
              <p:cNvSpPr/>
              <p:nvPr/>
            </p:nvSpPr>
            <p:spPr>
              <a:xfrm>
                <a:off x="3914927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69" name="Rectangle 368"/>
              <p:cNvSpPr/>
              <p:nvPr/>
            </p:nvSpPr>
            <p:spPr>
              <a:xfrm>
                <a:off x="2654787" y="4161787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70" name="Rectangle 369"/>
              <p:cNvSpPr/>
              <p:nvPr/>
            </p:nvSpPr>
            <p:spPr>
              <a:xfrm>
                <a:off x="2654787" y="4767501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71" name="Straight Arrow Connector 370"/>
              <p:cNvCxnSpPr>
                <a:stCxn id="370" idx="3"/>
                <a:endCxn id="368" idx="2"/>
              </p:cNvCxnSpPr>
              <p:nvPr/>
            </p:nvCxnSpPr>
            <p:spPr>
              <a:xfrm flipV="1">
                <a:off x="3788913" y="4767501"/>
                <a:ext cx="598567" cy="165195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2" name="Straight Arrow Connector 371"/>
              <p:cNvCxnSpPr>
                <a:stCxn id="368" idx="0"/>
                <a:endCxn id="369" idx="3"/>
              </p:cNvCxnSpPr>
              <p:nvPr/>
            </p:nvCxnSpPr>
            <p:spPr>
              <a:xfrm rot="16200000" flipV="1">
                <a:off x="4033131" y="4082764"/>
                <a:ext cx="110130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3" name="Straight Arrow Connector 372"/>
              <p:cNvCxnSpPr>
                <a:stCxn id="369" idx="1"/>
                <a:endCxn id="367" idx="0"/>
              </p:cNvCxnSpPr>
              <p:nvPr/>
            </p:nvCxnSpPr>
            <p:spPr>
              <a:xfrm rot="10800000" flipV="1">
                <a:off x="2056221" y="4326982"/>
                <a:ext cx="598567" cy="110130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4" name="Straight Arrow Connector 373"/>
              <p:cNvCxnSpPr>
                <a:stCxn id="367" idx="2"/>
                <a:endCxn id="370" idx="1"/>
              </p:cNvCxnSpPr>
              <p:nvPr/>
            </p:nvCxnSpPr>
            <p:spPr>
              <a:xfrm rot="16200000" flipH="1">
                <a:off x="2272906" y="4550816"/>
                <a:ext cx="165195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75" name="Rectangle 374"/>
              <p:cNvSpPr/>
              <p:nvPr/>
            </p:nvSpPr>
            <p:spPr>
              <a:xfrm>
                <a:off x="32352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76" name="Straight Arrow Connector 375"/>
              <p:cNvCxnSpPr>
                <a:stCxn id="375" idx="3"/>
                <a:endCxn id="367" idx="1"/>
              </p:cNvCxnSpPr>
              <p:nvPr/>
            </p:nvCxnSpPr>
            <p:spPr>
              <a:xfrm>
                <a:off x="1268633" y="4602307"/>
                <a:ext cx="315035" cy="1214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376"/>
          <p:cNvGrpSpPr/>
          <p:nvPr/>
        </p:nvGrpSpPr>
        <p:grpSpPr>
          <a:xfrm>
            <a:off x="6804248" y="2996952"/>
            <a:ext cx="360040" cy="216024"/>
            <a:chOff x="251520" y="4005064"/>
            <a:chExt cx="4680520" cy="1152128"/>
          </a:xfrm>
        </p:grpSpPr>
        <p:sp>
          <p:nvSpPr>
            <p:cNvPr id="378" name="Rectangle 377"/>
            <p:cNvSpPr/>
            <p:nvPr/>
          </p:nvSpPr>
          <p:spPr>
            <a:xfrm>
              <a:off x="251520" y="4005064"/>
              <a:ext cx="4680520" cy="1152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200"/>
            </a:p>
          </p:txBody>
        </p:sp>
        <p:grpSp>
          <p:nvGrpSpPr>
            <p:cNvPr id="9" name="Group 345"/>
            <p:cNvGrpSpPr/>
            <p:nvPr/>
          </p:nvGrpSpPr>
          <p:grpSpPr>
            <a:xfrm>
              <a:off x="323528" y="4161787"/>
              <a:ext cx="4536504" cy="936104"/>
              <a:chOff x="323528" y="4161787"/>
              <a:chExt cx="4536504" cy="936104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158366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sp>
            <p:nvSpPr>
              <p:cNvPr id="381" name="Rectangle 380"/>
              <p:cNvSpPr/>
              <p:nvPr/>
            </p:nvSpPr>
            <p:spPr>
              <a:xfrm>
                <a:off x="3914927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82" name="Rectangle 381"/>
              <p:cNvSpPr/>
              <p:nvPr/>
            </p:nvSpPr>
            <p:spPr>
              <a:xfrm>
                <a:off x="2654787" y="4161787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83" name="Rectangle 382"/>
              <p:cNvSpPr/>
              <p:nvPr/>
            </p:nvSpPr>
            <p:spPr>
              <a:xfrm>
                <a:off x="2654787" y="4767501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84" name="Straight Arrow Connector 383"/>
              <p:cNvCxnSpPr>
                <a:stCxn id="383" idx="3"/>
                <a:endCxn id="381" idx="2"/>
              </p:cNvCxnSpPr>
              <p:nvPr/>
            </p:nvCxnSpPr>
            <p:spPr>
              <a:xfrm flipV="1">
                <a:off x="3788913" y="4767501"/>
                <a:ext cx="598567" cy="165195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5" name="Straight Arrow Connector 384"/>
              <p:cNvCxnSpPr>
                <a:stCxn id="381" idx="0"/>
                <a:endCxn id="382" idx="3"/>
              </p:cNvCxnSpPr>
              <p:nvPr/>
            </p:nvCxnSpPr>
            <p:spPr>
              <a:xfrm rot="16200000" flipV="1">
                <a:off x="4033131" y="4082764"/>
                <a:ext cx="110130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6" name="Straight Arrow Connector 385"/>
              <p:cNvCxnSpPr>
                <a:stCxn id="382" idx="1"/>
                <a:endCxn id="380" idx="0"/>
              </p:cNvCxnSpPr>
              <p:nvPr/>
            </p:nvCxnSpPr>
            <p:spPr>
              <a:xfrm rot="10800000" flipV="1">
                <a:off x="2056221" y="4326982"/>
                <a:ext cx="598567" cy="110130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7" name="Straight Arrow Connector 386"/>
              <p:cNvCxnSpPr>
                <a:stCxn id="380" idx="2"/>
                <a:endCxn id="383" idx="1"/>
              </p:cNvCxnSpPr>
              <p:nvPr/>
            </p:nvCxnSpPr>
            <p:spPr>
              <a:xfrm rot="16200000" flipH="1">
                <a:off x="2272906" y="4550816"/>
                <a:ext cx="165195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8" name="Rectangle 387"/>
              <p:cNvSpPr/>
              <p:nvPr/>
            </p:nvSpPr>
            <p:spPr>
              <a:xfrm>
                <a:off x="32352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89" name="Straight Arrow Connector 388"/>
              <p:cNvCxnSpPr>
                <a:stCxn id="388" idx="3"/>
                <a:endCxn id="380" idx="1"/>
              </p:cNvCxnSpPr>
              <p:nvPr/>
            </p:nvCxnSpPr>
            <p:spPr>
              <a:xfrm>
                <a:off x="1268633" y="4602307"/>
                <a:ext cx="315035" cy="1214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Group 389"/>
          <p:cNvGrpSpPr/>
          <p:nvPr/>
        </p:nvGrpSpPr>
        <p:grpSpPr>
          <a:xfrm>
            <a:off x="6876256" y="3068960"/>
            <a:ext cx="360040" cy="216024"/>
            <a:chOff x="251520" y="4005064"/>
            <a:chExt cx="4680520" cy="1152128"/>
          </a:xfrm>
        </p:grpSpPr>
        <p:sp>
          <p:nvSpPr>
            <p:cNvPr id="391" name="Rectangle 390"/>
            <p:cNvSpPr/>
            <p:nvPr/>
          </p:nvSpPr>
          <p:spPr>
            <a:xfrm>
              <a:off x="251520" y="4005064"/>
              <a:ext cx="4680520" cy="1152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200"/>
            </a:p>
          </p:txBody>
        </p:sp>
        <p:grpSp>
          <p:nvGrpSpPr>
            <p:cNvPr id="16" name="Group 345"/>
            <p:cNvGrpSpPr/>
            <p:nvPr/>
          </p:nvGrpSpPr>
          <p:grpSpPr>
            <a:xfrm>
              <a:off x="323528" y="4161787"/>
              <a:ext cx="4536504" cy="936104"/>
              <a:chOff x="323528" y="4161787"/>
              <a:chExt cx="4536504" cy="936104"/>
            </a:xfrm>
          </p:grpSpPr>
          <p:sp>
            <p:nvSpPr>
              <p:cNvPr id="393" name="Rectangle 392"/>
              <p:cNvSpPr/>
              <p:nvPr/>
            </p:nvSpPr>
            <p:spPr>
              <a:xfrm>
                <a:off x="158366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sp>
            <p:nvSpPr>
              <p:cNvPr id="394" name="Rectangle 393"/>
              <p:cNvSpPr/>
              <p:nvPr/>
            </p:nvSpPr>
            <p:spPr>
              <a:xfrm>
                <a:off x="3914927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95" name="Rectangle 394"/>
              <p:cNvSpPr/>
              <p:nvPr/>
            </p:nvSpPr>
            <p:spPr>
              <a:xfrm>
                <a:off x="2654787" y="4161787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96" name="Rectangle 395"/>
              <p:cNvSpPr/>
              <p:nvPr/>
            </p:nvSpPr>
            <p:spPr>
              <a:xfrm>
                <a:off x="2654787" y="4767501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97" name="Straight Arrow Connector 396"/>
              <p:cNvCxnSpPr>
                <a:stCxn id="396" idx="3"/>
                <a:endCxn id="394" idx="2"/>
              </p:cNvCxnSpPr>
              <p:nvPr/>
            </p:nvCxnSpPr>
            <p:spPr>
              <a:xfrm flipV="1">
                <a:off x="3788913" y="4767501"/>
                <a:ext cx="598567" cy="165195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8" name="Straight Arrow Connector 397"/>
              <p:cNvCxnSpPr>
                <a:stCxn id="394" idx="0"/>
                <a:endCxn id="395" idx="3"/>
              </p:cNvCxnSpPr>
              <p:nvPr/>
            </p:nvCxnSpPr>
            <p:spPr>
              <a:xfrm rot="16200000" flipV="1">
                <a:off x="4033131" y="4082764"/>
                <a:ext cx="110130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9" name="Straight Arrow Connector 398"/>
              <p:cNvCxnSpPr>
                <a:stCxn id="395" idx="1"/>
                <a:endCxn id="393" idx="0"/>
              </p:cNvCxnSpPr>
              <p:nvPr/>
            </p:nvCxnSpPr>
            <p:spPr>
              <a:xfrm rot="10800000" flipV="1">
                <a:off x="2056221" y="4326982"/>
                <a:ext cx="598567" cy="110130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0" name="Straight Arrow Connector 399"/>
              <p:cNvCxnSpPr>
                <a:stCxn id="393" idx="2"/>
                <a:endCxn id="396" idx="1"/>
              </p:cNvCxnSpPr>
              <p:nvPr/>
            </p:nvCxnSpPr>
            <p:spPr>
              <a:xfrm rot="16200000" flipH="1">
                <a:off x="2272906" y="4550816"/>
                <a:ext cx="165195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1" name="Rectangle 400"/>
              <p:cNvSpPr/>
              <p:nvPr/>
            </p:nvSpPr>
            <p:spPr>
              <a:xfrm>
                <a:off x="32352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402" name="Straight Arrow Connector 401"/>
              <p:cNvCxnSpPr>
                <a:stCxn id="401" idx="3"/>
                <a:endCxn id="393" idx="1"/>
              </p:cNvCxnSpPr>
              <p:nvPr/>
            </p:nvCxnSpPr>
            <p:spPr>
              <a:xfrm>
                <a:off x="1268633" y="4602307"/>
                <a:ext cx="315035" cy="1214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Group 415"/>
          <p:cNvGrpSpPr/>
          <p:nvPr/>
        </p:nvGrpSpPr>
        <p:grpSpPr>
          <a:xfrm>
            <a:off x="7812360" y="2780928"/>
            <a:ext cx="504056" cy="432048"/>
            <a:chOff x="7524328" y="2564904"/>
            <a:chExt cx="504056" cy="432048"/>
          </a:xfrm>
        </p:grpSpPr>
        <p:sp>
          <p:nvSpPr>
            <p:cNvPr id="349" name="Rectangle 348"/>
            <p:cNvSpPr/>
            <p:nvPr/>
          </p:nvSpPr>
          <p:spPr>
            <a:xfrm>
              <a:off x="7524328" y="2564904"/>
              <a:ext cx="504056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grpSp>
          <p:nvGrpSpPr>
            <p:cNvPr id="22" name="Group 402"/>
            <p:cNvGrpSpPr/>
            <p:nvPr/>
          </p:nvGrpSpPr>
          <p:grpSpPr>
            <a:xfrm>
              <a:off x="7596336" y="2708920"/>
              <a:ext cx="360040" cy="216024"/>
              <a:chOff x="251520" y="4005064"/>
              <a:chExt cx="4680520" cy="1152128"/>
            </a:xfrm>
          </p:grpSpPr>
          <p:sp>
            <p:nvSpPr>
              <p:cNvPr id="404" name="Rectangle 403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23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406" name="Rectangle 405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407" name="Rectangle 406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08" name="Rectangle 407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09" name="Rectangle 408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10" name="Straight Arrow Connector 409"/>
                <p:cNvCxnSpPr>
                  <a:stCxn id="409" idx="3"/>
                  <a:endCxn id="407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Straight Arrow Connector 410"/>
                <p:cNvCxnSpPr>
                  <a:stCxn id="407" idx="0"/>
                  <a:endCxn id="408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Straight Arrow Connector 411"/>
                <p:cNvCxnSpPr>
                  <a:stCxn id="408" idx="1"/>
                  <a:endCxn id="406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Straight Arrow Connector 412"/>
                <p:cNvCxnSpPr>
                  <a:stCxn id="406" idx="2"/>
                  <a:endCxn id="409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14" name="Rectangle 413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15" name="Straight Arrow Connector 414"/>
                <p:cNvCxnSpPr>
                  <a:stCxn id="414" idx="3"/>
                  <a:endCxn id="406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4" name="Group 416"/>
          <p:cNvGrpSpPr/>
          <p:nvPr/>
        </p:nvGrpSpPr>
        <p:grpSpPr>
          <a:xfrm>
            <a:off x="7884368" y="2852936"/>
            <a:ext cx="504056" cy="432048"/>
            <a:chOff x="7524328" y="2564904"/>
            <a:chExt cx="504056" cy="432048"/>
          </a:xfrm>
        </p:grpSpPr>
        <p:sp>
          <p:nvSpPr>
            <p:cNvPr id="418" name="Rectangle 417"/>
            <p:cNvSpPr/>
            <p:nvPr/>
          </p:nvSpPr>
          <p:spPr>
            <a:xfrm>
              <a:off x="7524328" y="2564904"/>
              <a:ext cx="504056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grpSp>
          <p:nvGrpSpPr>
            <p:cNvPr id="25" name="Group 402"/>
            <p:cNvGrpSpPr/>
            <p:nvPr/>
          </p:nvGrpSpPr>
          <p:grpSpPr>
            <a:xfrm>
              <a:off x="7596336" y="2708920"/>
              <a:ext cx="360040" cy="216024"/>
              <a:chOff x="251520" y="4005064"/>
              <a:chExt cx="4680520" cy="1152128"/>
            </a:xfrm>
          </p:grpSpPr>
          <p:sp>
            <p:nvSpPr>
              <p:cNvPr id="420" name="Rectangle 419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26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422" name="Rectangle 421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423" name="Rectangle 422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24" name="Rectangle 423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25" name="Rectangle 424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26" name="Straight Arrow Connector 425"/>
                <p:cNvCxnSpPr>
                  <a:stCxn id="425" idx="3"/>
                  <a:endCxn id="423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7" name="Straight Arrow Connector 426"/>
                <p:cNvCxnSpPr>
                  <a:stCxn id="423" idx="0"/>
                  <a:endCxn id="424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Straight Arrow Connector 427"/>
                <p:cNvCxnSpPr>
                  <a:stCxn id="424" idx="1"/>
                  <a:endCxn id="422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Straight Arrow Connector 428"/>
                <p:cNvCxnSpPr>
                  <a:stCxn id="422" idx="2"/>
                  <a:endCxn id="425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30" name="Rectangle 429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31" name="Straight Arrow Connector 430"/>
                <p:cNvCxnSpPr>
                  <a:stCxn id="430" idx="3"/>
                  <a:endCxn id="422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7" name="Group 431"/>
          <p:cNvGrpSpPr/>
          <p:nvPr/>
        </p:nvGrpSpPr>
        <p:grpSpPr>
          <a:xfrm>
            <a:off x="7956376" y="2924944"/>
            <a:ext cx="504056" cy="432048"/>
            <a:chOff x="7524328" y="2564904"/>
            <a:chExt cx="504056" cy="432048"/>
          </a:xfrm>
        </p:grpSpPr>
        <p:sp>
          <p:nvSpPr>
            <p:cNvPr id="433" name="Rectangle 432"/>
            <p:cNvSpPr/>
            <p:nvPr/>
          </p:nvSpPr>
          <p:spPr>
            <a:xfrm>
              <a:off x="7524328" y="2564904"/>
              <a:ext cx="504056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grpSp>
          <p:nvGrpSpPr>
            <p:cNvPr id="28" name="Group 402"/>
            <p:cNvGrpSpPr/>
            <p:nvPr/>
          </p:nvGrpSpPr>
          <p:grpSpPr>
            <a:xfrm>
              <a:off x="7596336" y="2708920"/>
              <a:ext cx="360040" cy="216024"/>
              <a:chOff x="251520" y="4005064"/>
              <a:chExt cx="4680520" cy="1152128"/>
            </a:xfrm>
          </p:grpSpPr>
          <p:sp>
            <p:nvSpPr>
              <p:cNvPr id="435" name="Rectangle 434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29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437" name="Rectangle 436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438" name="Rectangle 437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39" name="Rectangle 438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40" name="Rectangle 439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41" name="Straight Arrow Connector 440"/>
                <p:cNvCxnSpPr>
                  <a:stCxn id="440" idx="3"/>
                  <a:endCxn id="438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2" name="Straight Arrow Connector 441"/>
                <p:cNvCxnSpPr>
                  <a:stCxn id="438" idx="0"/>
                  <a:endCxn id="439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3" name="Straight Arrow Connector 442"/>
                <p:cNvCxnSpPr>
                  <a:stCxn id="439" idx="1"/>
                  <a:endCxn id="437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4" name="Straight Arrow Connector 443"/>
                <p:cNvCxnSpPr>
                  <a:stCxn id="437" idx="2"/>
                  <a:endCxn id="440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45" name="Rectangle 444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46" name="Straight Arrow Connector 445"/>
                <p:cNvCxnSpPr>
                  <a:stCxn id="445" idx="3"/>
                  <a:endCxn id="437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0" name="Group 446"/>
          <p:cNvGrpSpPr/>
          <p:nvPr/>
        </p:nvGrpSpPr>
        <p:grpSpPr>
          <a:xfrm>
            <a:off x="8028384" y="2996952"/>
            <a:ext cx="504056" cy="432048"/>
            <a:chOff x="7524328" y="2564904"/>
            <a:chExt cx="504056" cy="432048"/>
          </a:xfrm>
        </p:grpSpPr>
        <p:sp>
          <p:nvSpPr>
            <p:cNvPr id="448" name="Rectangle 447"/>
            <p:cNvSpPr/>
            <p:nvPr/>
          </p:nvSpPr>
          <p:spPr>
            <a:xfrm>
              <a:off x="7524328" y="2564904"/>
              <a:ext cx="504056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grpSp>
          <p:nvGrpSpPr>
            <p:cNvPr id="31" name="Group 402"/>
            <p:cNvGrpSpPr/>
            <p:nvPr/>
          </p:nvGrpSpPr>
          <p:grpSpPr>
            <a:xfrm>
              <a:off x="7596336" y="2708920"/>
              <a:ext cx="360040" cy="216024"/>
              <a:chOff x="251520" y="4005064"/>
              <a:chExt cx="4680520" cy="1152128"/>
            </a:xfrm>
          </p:grpSpPr>
          <p:sp>
            <p:nvSpPr>
              <p:cNvPr id="450" name="Rectangle 449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32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452" name="Rectangle 451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453" name="Rectangle 452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54" name="Rectangle 453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55" name="Rectangle 454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56" name="Straight Arrow Connector 455"/>
                <p:cNvCxnSpPr>
                  <a:stCxn id="455" idx="3"/>
                  <a:endCxn id="453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Straight Arrow Connector 456"/>
                <p:cNvCxnSpPr>
                  <a:stCxn id="453" idx="0"/>
                  <a:endCxn id="454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Straight Arrow Connector 457"/>
                <p:cNvCxnSpPr>
                  <a:stCxn id="454" idx="1"/>
                  <a:endCxn id="452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9" name="Straight Arrow Connector 458"/>
                <p:cNvCxnSpPr>
                  <a:stCxn id="452" idx="2"/>
                  <a:endCxn id="455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60" name="Rectangle 459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61" name="Straight Arrow Connector 460"/>
                <p:cNvCxnSpPr>
                  <a:stCxn id="460" idx="3"/>
                  <a:endCxn id="452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3" name="Group 646"/>
          <p:cNvGrpSpPr/>
          <p:nvPr/>
        </p:nvGrpSpPr>
        <p:grpSpPr>
          <a:xfrm>
            <a:off x="7884368" y="5517232"/>
            <a:ext cx="378042" cy="275325"/>
            <a:chOff x="5415522" y="3517626"/>
            <a:chExt cx="432048" cy="360040"/>
          </a:xfrm>
        </p:grpSpPr>
        <p:sp>
          <p:nvSpPr>
            <p:cNvPr id="648" name="Rectangle 647"/>
            <p:cNvSpPr/>
            <p:nvPr/>
          </p:nvSpPr>
          <p:spPr>
            <a:xfrm>
              <a:off x="5415522" y="3517626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49" name="Oval 648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grpSp>
        <p:nvGrpSpPr>
          <p:cNvPr id="34" name="Group 649"/>
          <p:cNvGrpSpPr/>
          <p:nvPr/>
        </p:nvGrpSpPr>
        <p:grpSpPr>
          <a:xfrm>
            <a:off x="7956376" y="5589240"/>
            <a:ext cx="378042" cy="275325"/>
            <a:chOff x="5436096" y="3501007"/>
            <a:chExt cx="432048" cy="360040"/>
          </a:xfrm>
        </p:grpSpPr>
        <p:sp>
          <p:nvSpPr>
            <p:cNvPr id="651" name="Rectangle 650"/>
            <p:cNvSpPr/>
            <p:nvPr/>
          </p:nvSpPr>
          <p:spPr>
            <a:xfrm>
              <a:off x="5436096" y="3501007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52" name="Oval 651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grpSp>
        <p:nvGrpSpPr>
          <p:cNvPr id="35" name="Group 652"/>
          <p:cNvGrpSpPr/>
          <p:nvPr/>
        </p:nvGrpSpPr>
        <p:grpSpPr>
          <a:xfrm>
            <a:off x="8028384" y="5661248"/>
            <a:ext cx="378042" cy="275325"/>
            <a:chOff x="5436096" y="3501008"/>
            <a:chExt cx="432048" cy="360040"/>
          </a:xfrm>
        </p:grpSpPr>
        <p:sp>
          <p:nvSpPr>
            <p:cNvPr id="654" name="Rectangle 653"/>
            <p:cNvSpPr/>
            <p:nvPr/>
          </p:nvSpPr>
          <p:spPr>
            <a:xfrm>
              <a:off x="5436096" y="3501008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55" name="Oval 654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grpSp>
        <p:nvGrpSpPr>
          <p:cNvPr id="36" name="Group 655"/>
          <p:cNvGrpSpPr/>
          <p:nvPr/>
        </p:nvGrpSpPr>
        <p:grpSpPr>
          <a:xfrm>
            <a:off x="8100392" y="5733256"/>
            <a:ext cx="378042" cy="275325"/>
            <a:chOff x="5416933" y="3479081"/>
            <a:chExt cx="432048" cy="360040"/>
          </a:xfrm>
        </p:grpSpPr>
        <p:sp>
          <p:nvSpPr>
            <p:cNvPr id="657" name="Rectangle 656"/>
            <p:cNvSpPr/>
            <p:nvPr/>
          </p:nvSpPr>
          <p:spPr>
            <a:xfrm>
              <a:off x="5416933" y="3479081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58" name="Oval 657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grpSp>
        <p:nvGrpSpPr>
          <p:cNvPr id="37" name="Group 658"/>
          <p:cNvGrpSpPr/>
          <p:nvPr/>
        </p:nvGrpSpPr>
        <p:grpSpPr>
          <a:xfrm>
            <a:off x="8172400" y="5805264"/>
            <a:ext cx="378042" cy="275325"/>
            <a:chOff x="5436096" y="3501008"/>
            <a:chExt cx="432048" cy="360040"/>
          </a:xfrm>
        </p:grpSpPr>
        <p:sp>
          <p:nvSpPr>
            <p:cNvPr id="660" name="Rectangle 659"/>
            <p:cNvSpPr/>
            <p:nvPr/>
          </p:nvSpPr>
          <p:spPr>
            <a:xfrm>
              <a:off x="5436096" y="3501008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61" name="Oval 660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sp>
        <p:nvSpPr>
          <p:cNvPr id="662" name="Right Arrow 661"/>
          <p:cNvSpPr/>
          <p:nvPr/>
        </p:nvSpPr>
        <p:spPr>
          <a:xfrm>
            <a:off x="7308304" y="5661248"/>
            <a:ext cx="288032" cy="2880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63" name="Right Arrow 662"/>
          <p:cNvSpPr/>
          <p:nvPr/>
        </p:nvSpPr>
        <p:spPr>
          <a:xfrm>
            <a:off x="7380312" y="2924944"/>
            <a:ext cx="288032" cy="2880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Realization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4572088" cy="4076700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Slave Communication</a:t>
            </a:r>
          </a:p>
          <a:p>
            <a:pPr lvl="1"/>
            <a:r>
              <a:rPr lang="de-AT" dirty="0" err="1" smtClean="0"/>
              <a:t>Periodic</a:t>
            </a:r>
            <a:r>
              <a:rPr lang="de-AT" dirty="0" smtClean="0"/>
              <a:t> </a:t>
            </a:r>
            <a:r>
              <a:rPr lang="de-AT" dirty="0" err="1" smtClean="0"/>
              <a:t>message</a:t>
            </a:r>
            <a:r>
              <a:rPr lang="de-AT" dirty="0" smtClean="0"/>
              <a:t> </a:t>
            </a:r>
            <a:r>
              <a:rPr lang="de-AT" dirty="0" err="1" smtClean="0"/>
              <a:t>containing</a:t>
            </a:r>
            <a:r>
              <a:rPr lang="de-AT" dirty="0" smtClean="0"/>
              <a:t> </a:t>
            </a:r>
            <a:r>
              <a:rPr lang="de-AT" dirty="0" err="1" smtClean="0"/>
              <a:t>current</a:t>
            </a:r>
            <a:r>
              <a:rPr lang="de-AT" dirty="0" smtClean="0"/>
              <a:t> </a:t>
            </a:r>
            <a:r>
              <a:rPr lang="de-AT" dirty="0" err="1" smtClean="0"/>
              <a:t>status</a:t>
            </a:r>
            <a:r>
              <a:rPr lang="de-AT" dirty="0" smtClean="0"/>
              <a:t> (</a:t>
            </a:r>
            <a:r>
              <a:rPr lang="de-AT" dirty="0" err="1" smtClean="0"/>
              <a:t>progress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jobs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Communication </a:t>
            </a:r>
            <a:r>
              <a:rPr lang="de-AT" dirty="0" err="1" smtClean="0"/>
              <a:t>only</a:t>
            </a:r>
            <a:r>
              <a:rPr lang="de-AT" dirty="0" smtClean="0"/>
              <a:t> </a:t>
            </a:r>
            <a:r>
              <a:rPr lang="de-AT" dirty="0" err="1" smtClean="0"/>
              <a:t>initiated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</a:t>
            </a:r>
            <a:r>
              <a:rPr lang="de-AT" dirty="0" err="1" smtClean="0"/>
              <a:t>slave</a:t>
            </a:r>
            <a:endParaRPr lang="de-AT" dirty="0" smtClean="0"/>
          </a:p>
          <a:p>
            <a:pPr lvl="1"/>
            <a:r>
              <a:rPr lang="de-AT" dirty="0" err="1" smtClean="0"/>
              <a:t>Avoid</a:t>
            </a:r>
            <a:r>
              <a:rPr lang="de-AT" dirty="0" smtClean="0"/>
              <a:t> NAT </a:t>
            </a:r>
            <a:r>
              <a:rPr lang="de-AT" dirty="0" err="1" smtClean="0"/>
              <a:t>and</a:t>
            </a:r>
            <a:r>
              <a:rPr lang="de-AT" dirty="0" smtClean="0"/>
              <a:t> Firewalls </a:t>
            </a:r>
            <a:r>
              <a:rPr lang="de-AT" dirty="0" err="1" smtClean="0"/>
              <a:t>problems</a:t>
            </a:r>
            <a:endParaRPr lang="de-AT" dirty="0" smtClean="0"/>
          </a:p>
          <a:p>
            <a:pPr lvl="1"/>
            <a:r>
              <a:rPr lang="de-AT" dirty="0" smtClean="0"/>
              <a:t>Server </a:t>
            </a:r>
            <a:r>
              <a:rPr lang="de-AT" dirty="0" err="1" smtClean="0"/>
              <a:t>response</a:t>
            </a:r>
            <a:r>
              <a:rPr lang="de-AT" dirty="0" smtClean="0"/>
              <a:t> </a:t>
            </a:r>
            <a:r>
              <a:rPr lang="de-AT" dirty="0" err="1" smtClean="0"/>
              <a:t>contains</a:t>
            </a:r>
            <a:r>
              <a:rPr lang="de-AT" dirty="0" smtClean="0"/>
              <a:t> </a:t>
            </a:r>
            <a:r>
              <a:rPr lang="de-AT" dirty="0" err="1" smtClean="0"/>
              <a:t>next</a:t>
            </a:r>
            <a:r>
              <a:rPr lang="de-AT" dirty="0" smtClean="0"/>
              <a:t> </a:t>
            </a:r>
            <a:r>
              <a:rPr lang="de-AT" dirty="0" err="1" smtClean="0"/>
              <a:t>actions</a:t>
            </a:r>
            <a:endParaRPr lang="de-AT" dirty="0" smtClean="0"/>
          </a:p>
          <a:p>
            <a:pPr lvl="2"/>
            <a:r>
              <a:rPr lang="de-AT" dirty="0" err="1" smtClean="0"/>
              <a:t>CalculateJob</a:t>
            </a:r>
            <a:endParaRPr lang="de-AT" dirty="0" smtClean="0"/>
          </a:p>
          <a:p>
            <a:pPr lvl="2"/>
            <a:r>
              <a:rPr lang="de-AT" dirty="0" err="1" smtClean="0"/>
              <a:t>AbortJob</a:t>
            </a:r>
            <a:endParaRPr lang="de-AT" dirty="0" smtClean="0"/>
          </a:p>
          <a:p>
            <a:pPr lvl="2"/>
            <a:r>
              <a:rPr lang="de-AT" dirty="0" err="1" smtClean="0"/>
              <a:t>DoNothing</a:t>
            </a:r>
            <a:endParaRPr lang="de-AT" dirty="0" smtClean="0"/>
          </a:p>
          <a:p>
            <a:pPr lvl="1"/>
            <a:endParaRPr lang="de-AT" dirty="0"/>
          </a:p>
        </p:txBody>
      </p:sp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556792"/>
            <a:ext cx="346550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PowerEdge M1000e"/>
          <p:cNvPicPr>
            <a:picLocks noChangeAspect="1" noChangeArrowheads="1"/>
          </p:cNvPicPr>
          <p:nvPr/>
        </p:nvPicPr>
        <p:blipFill>
          <a:blip r:embed="rId3" cstate="print"/>
          <a:srcRect l="49262"/>
          <a:stretch>
            <a:fillRect/>
          </a:stretch>
        </p:blipFill>
        <p:spPr bwMode="auto">
          <a:xfrm flipH="1">
            <a:off x="6317673" y="1988840"/>
            <a:ext cx="2826327" cy="24482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Deployment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AT" dirty="0" err="1" smtClean="0"/>
              <a:t>Current</a:t>
            </a:r>
            <a:r>
              <a:rPr lang="de-AT" dirty="0" smtClean="0"/>
              <a:t> </a:t>
            </a:r>
            <a:r>
              <a:rPr lang="de-AT" dirty="0" err="1" smtClean="0"/>
              <a:t>Deployment</a:t>
            </a:r>
            <a:endParaRPr lang="de-AT" dirty="0" smtClean="0"/>
          </a:p>
          <a:p>
            <a:pPr lvl="1"/>
            <a:r>
              <a:rPr lang="de-AT" dirty="0" smtClean="0"/>
              <a:t>Blade System: Dell </a:t>
            </a:r>
            <a:r>
              <a:rPr lang="de-AT" dirty="0" err="1" smtClean="0"/>
              <a:t>PowerEdge</a:t>
            </a:r>
            <a:r>
              <a:rPr lang="de-AT" dirty="0" smtClean="0"/>
              <a:t> M1000e</a:t>
            </a:r>
          </a:p>
          <a:p>
            <a:pPr lvl="2"/>
            <a:r>
              <a:rPr lang="de-AT" dirty="0" smtClean="0"/>
              <a:t>28x Intel Xeon E5420, 2.5GHz = 112 Cores</a:t>
            </a:r>
          </a:p>
          <a:p>
            <a:pPr lvl="1"/>
            <a:r>
              <a:rPr lang="de-AT" dirty="0" err="1" smtClean="0"/>
              <a:t>Wulfpack</a:t>
            </a:r>
            <a:r>
              <a:rPr lang="de-AT" dirty="0" smtClean="0"/>
              <a:t> Cluster:</a:t>
            </a:r>
          </a:p>
          <a:p>
            <a:pPr lvl="2"/>
            <a:r>
              <a:rPr lang="de-AT" dirty="0" smtClean="0"/>
              <a:t>14x Intel Pentium 4, 2.8GHZ = 28 Cores</a:t>
            </a:r>
          </a:p>
          <a:p>
            <a:pPr lvl="1"/>
            <a:r>
              <a:rPr lang="de-AT" dirty="0" smtClean="0"/>
              <a:t>Laboratories (</a:t>
            </a:r>
            <a:r>
              <a:rPr lang="de-AT" dirty="0" err="1" smtClean="0"/>
              <a:t>at</a:t>
            </a:r>
            <a:r>
              <a:rPr lang="de-AT" dirty="0" smtClean="0"/>
              <a:t> </a:t>
            </a:r>
            <a:r>
              <a:rPr lang="de-AT" dirty="0" err="1" smtClean="0"/>
              <a:t>night</a:t>
            </a:r>
            <a:r>
              <a:rPr lang="de-AT" dirty="0" smtClean="0"/>
              <a:t>)</a:t>
            </a:r>
          </a:p>
          <a:p>
            <a:pPr lvl="2"/>
            <a:r>
              <a:rPr lang="de-AT" dirty="0" smtClean="0"/>
              <a:t>Lab1: 10x Intel Core 2 Duo, 2.8Ghz = 20 Cores</a:t>
            </a:r>
          </a:p>
          <a:p>
            <a:pPr lvl="2"/>
            <a:r>
              <a:rPr lang="de-AT" dirty="0" smtClean="0"/>
              <a:t>Lab2: 10x Intel Core i5 750, 2.66GHz = 40 Cores</a:t>
            </a:r>
          </a:p>
          <a:p>
            <a:r>
              <a:rPr lang="de-AT" dirty="0" smtClean="0"/>
              <a:t>Future </a:t>
            </a:r>
            <a:r>
              <a:rPr lang="de-AT" dirty="0" err="1" smtClean="0"/>
              <a:t>Deployment</a:t>
            </a:r>
            <a:endParaRPr lang="de-AT" dirty="0" smtClean="0"/>
          </a:p>
          <a:p>
            <a:pPr lvl="1"/>
            <a:r>
              <a:rPr lang="de-AT" dirty="0" smtClean="0"/>
              <a:t>More University Desktop Computers</a:t>
            </a:r>
          </a:p>
          <a:p>
            <a:pPr lvl="2"/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…</a:t>
            </a:r>
          </a:p>
          <a:p>
            <a:pPr lvl="1"/>
            <a:r>
              <a:rPr lang="de-AT" dirty="0" err="1" smtClean="0"/>
              <a:t>External</a:t>
            </a:r>
            <a:r>
              <a:rPr lang="de-AT" dirty="0" smtClean="0"/>
              <a:t> Companies</a:t>
            </a:r>
          </a:p>
          <a:p>
            <a:pPr lvl="1"/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sp>
        <p:nvSpPr>
          <p:cNvPr id="68612" name="AutoShape 4" descr="Dell PowerEdge M1000e Serv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Current</a:t>
            </a:r>
            <a:r>
              <a:rPr lang="de-AT" sz="2000" dirty="0" smtClean="0"/>
              <a:t> </a:t>
            </a:r>
            <a:r>
              <a:rPr lang="de-AT" sz="2000" dirty="0" err="1" smtClean="0"/>
              <a:t>Applications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AT" dirty="0" err="1" smtClean="0"/>
              <a:t>Experimentation</a:t>
            </a:r>
            <a:r>
              <a:rPr lang="de-AT" dirty="0" smtClean="0"/>
              <a:t> / Research</a:t>
            </a:r>
          </a:p>
          <a:p>
            <a:pPr lvl="1"/>
            <a:r>
              <a:rPr lang="de-AT" dirty="0" err="1" smtClean="0"/>
              <a:t>Execution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different </a:t>
            </a:r>
            <a:r>
              <a:rPr lang="de-AT" dirty="0" err="1" smtClean="0"/>
              <a:t>instances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an </a:t>
            </a:r>
            <a:r>
              <a:rPr lang="de-AT" dirty="0" err="1" smtClean="0"/>
              <a:t>algorithm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different </a:t>
            </a:r>
            <a:r>
              <a:rPr lang="de-AT" dirty="0" err="1" smtClean="0"/>
              <a:t>parameters</a:t>
            </a:r>
            <a:endParaRPr lang="de-AT" dirty="0" smtClean="0"/>
          </a:p>
          <a:p>
            <a:pPr lvl="1"/>
            <a:r>
              <a:rPr lang="de-AT" dirty="0" err="1" smtClean="0"/>
              <a:t>Heavily</a:t>
            </a:r>
            <a:r>
              <a:rPr lang="de-AT" dirty="0" smtClean="0"/>
              <a:t> </a:t>
            </a:r>
            <a:r>
              <a:rPr lang="de-AT" dirty="0" err="1" smtClean="0"/>
              <a:t>used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HEAL </a:t>
            </a:r>
            <a:r>
              <a:rPr lang="de-AT" dirty="0" err="1" smtClean="0"/>
              <a:t>researchers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speed</a:t>
            </a:r>
            <a:r>
              <a:rPr lang="de-AT" dirty="0" smtClean="0"/>
              <a:t> 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tests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 smtClean="0"/>
              <a:t>Meta-</a:t>
            </a:r>
            <a:r>
              <a:rPr lang="de-AT" dirty="0" err="1" smtClean="0"/>
              <a:t>Optimization</a:t>
            </a:r>
            <a:endParaRPr lang="de-AT" dirty="0" smtClean="0"/>
          </a:p>
          <a:p>
            <a:pPr lvl="1"/>
            <a:r>
              <a:rPr lang="de-AT" dirty="0" smtClean="0"/>
              <a:t>Special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r>
              <a:rPr lang="de-AT" dirty="0" smtClean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pPr lvl="1"/>
            <a:r>
              <a:rPr lang="de-AT" dirty="0" err="1" smtClean="0"/>
              <a:t>Very</a:t>
            </a:r>
            <a:r>
              <a:rPr lang="de-AT" dirty="0" smtClean="0"/>
              <a:t> expensive </a:t>
            </a:r>
            <a:r>
              <a:rPr lang="de-AT" dirty="0" err="1" smtClean="0"/>
              <a:t>solution</a:t>
            </a:r>
            <a:r>
              <a:rPr lang="de-AT" dirty="0" smtClean="0"/>
              <a:t> </a:t>
            </a:r>
            <a:r>
              <a:rPr lang="de-AT" dirty="0" err="1" smtClean="0"/>
              <a:t>evaluation</a:t>
            </a:r>
            <a:r>
              <a:rPr lang="de-AT" dirty="0" smtClean="0"/>
              <a:t> (</a:t>
            </a:r>
            <a:r>
              <a:rPr lang="de-AT" dirty="0" err="1" smtClean="0"/>
              <a:t>usage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HiveEngine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Ongoing</a:t>
            </a:r>
            <a:r>
              <a:rPr lang="de-AT" dirty="0" smtClean="0"/>
              <a:t> </a:t>
            </a:r>
            <a:r>
              <a:rPr lang="de-AT" dirty="0" err="1" smtClean="0"/>
              <a:t>master</a:t>
            </a:r>
            <a:r>
              <a:rPr lang="de-AT" dirty="0" smtClean="0"/>
              <a:t> </a:t>
            </a:r>
            <a:r>
              <a:rPr lang="de-AT" dirty="0" err="1" smtClean="0"/>
              <a:t>thesis</a:t>
            </a:r>
            <a:endParaRPr lang="de-AT" dirty="0" smtClean="0"/>
          </a:p>
          <a:p>
            <a:pPr lvl="2"/>
            <a:r>
              <a:rPr lang="de-AT" dirty="0" smtClean="0"/>
              <a:t>Time on </a:t>
            </a:r>
            <a:r>
              <a:rPr lang="de-AT" dirty="0" err="1" smtClean="0"/>
              <a:t>Hive</a:t>
            </a:r>
            <a:r>
              <a:rPr lang="de-AT" dirty="0" smtClean="0"/>
              <a:t>: 1598,26 </a:t>
            </a:r>
            <a:r>
              <a:rPr lang="de-AT" dirty="0" err="1" smtClean="0"/>
              <a:t>days</a:t>
            </a:r>
            <a:r>
              <a:rPr lang="de-AT" dirty="0" smtClean="0"/>
              <a:t> (4 </a:t>
            </a:r>
            <a:r>
              <a:rPr lang="de-AT" dirty="0" err="1" smtClean="0"/>
              <a:t>years</a:t>
            </a:r>
            <a:r>
              <a:rPr lang="de-AT" dirty="0" smtClean="0"/>
              <a:t>, 4 </a:t>
            </a:r>
            <a:r>
              <a:rPr lang="de-AT" dirty="0" err="1" smtClean="0"/>
              <a:t>months</a:t>
            </a:r>
            <a:r>
              <a:rPr lang="de-AT" dirty="0" smtClean="0"/>
              <a:t>, 16 </a:t>
            </a:r>
            <a:r>
              <a:rPr lang="de-AT" dirty="0" err="1" smtClean="0"/>
              <a:t>days</a:t>
            </a:r>
            <a:r>
              <a:rPr lang="de-AT" dirty="0" smtClean="0"/>
              <a:t>)</a:t>
            </a:r>
            <a:br>
              <a:rPr lang="de-AT" dirty="0" smtClean="0"/>
            </a:br>
            <a:r>
              <a:rPr lang="de-AT" dirty="0" err="1" smtClean="0"/>
              <a:t>during</a:t>
            </a:r>
            <a:r>
              <a:rPr lang="de-AT" dirty="0" smtClean="0"/>
              <a:t> ~5 </a:t>
            </a:r>
            <a:r>
              <a:rPr lang="de-AT" dirty="0" err="1" smtClean="0"/>
              <a:t>weeks</a:t>
            </a:r>
            <a:endParaRPr lang="de-AT" dirty="0" smtClean="0"/>
          </a:p>
          <a:p>
            <a:pPr lvl="2"/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3.3.3</a:t>
            </a:r>
          </a:p>
          <a:p>
            <a:pPr lvl="2"/>
            <a:r>
              <a:rPr lang="en-US" dirty="0" smtClean="0"/>
              <a:t>released on February 5th, 2011</a:t>
            </a:r>
          </a:p>
          <a:p>
            <a:pPr lvl="1"/>
            <a:r>
              <a:rPr lang="en-US" dirty="0" smtClean="0"/>
              <a:t>daily trunk build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3.3.3 tag</a:t>
            </a:r>
          </a:p>
          <a:p>
            <a:pPr lvl="2"/>
            <a:r>
              <a:rPr lang="en-US" dirty="0" smtClean="0">
                <a:hlinkClick r:id="rId3"/>
              </a:rPr>
              <a:t>http://dev.heuristiclab.com/svn/hl/core/tags/3.3.3</a:t>
            </a:r>
            <a:endParaRPr lang="en-US" dirty="0" smtClean="0"/>
          </a:p>
          <a:p>
            <a:pPr lvl="1"/>
            <a:r>
              <a:rPr lang="en-US" dirty="0" smtClean="0"/>
              <a:t>current development trunk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http://dev.heuristiclab.com/svn/hl/core/trunk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eurocast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smtClean="0"/>
              <a:t>HeuristicLab consists of many assemblies</a:t>
            </a:r>
          </a:p>
          <a:p>
            <a:pPr lvl="1"/>
            <a:r>
              <a:rPr lang="en-US" smtClean="0"/>
              <a:t>74 plugins in HeuristicLab 3.3.3</a:t>
            </a:r>
          </a:p>
          <a:p>
            <a:pPr lvl="1"/>
            <a:r>
              <a:rPr lang="en-US" smtClean="0"/>
              <a:t>plugins can be loaded or unloaded at runtime</a:t>
            </a:r>
          </a:p>
          <a:p>
            <a:pPr lvl="1"/>
            <a:r>
              <a:rPr lang="en-US" smtClean="0"/>
              <a:t>plugins can be updated via internet</a:t>
            </a:r>
          </a:p>
          <a:p>
            <a:pPr lvl="1"/>
            <a:r>
              <a:rPr lang="en-US" smtClean="0"/>
              <a:t>application plugins provide GUI frontends</a:t>
            </a:r>
          </a:p>
          <a:p>
            <a:pPr lvl="3"/>
            <a:endParaRPr lang="en-US" smtClean="0"/>
          </a:p>
          <a:p>
            <a:r>
              <a:rPr lang="en-US" smtClean="0"/>
              <a:t>Extensibility</a:t>
            </a:r>
          </a:p>
          <a:p>
            <a:pPr lvl="1"/>
            <a:r>
              <a:rPr lang="en-US" smtClean="0"/>
              <a:t>developing and deploying new plugins is easy</a:t>
            </a:r>
          </a:p>
          <a:p>
            <a:pPr lvl="1"/>
            <a:r>
              <a:rPr lang="en-US" smtClean="0"/>
              <a:t>dependencies are explicitly defined, automatically checked and resolved</a:t>
            </a:r>
          </a:p>
          <a:p>
            <a:pPr lvl="1"/>
            <a:r>
              <a:rPr lang="en-US" smtClean="0"/>
              <a:t>automatic discovery of interface implementations (service locator pattern)</a:t>
            </a:r>
          </a:p>
          <a:p>
            <a:pPr lvl="3"/>
            <a:endParaRPr lang="en-US" smtClean="0"/>
          </a:p>
          <a:p>
            <a:r>
              <a:rPr lang="en-US" smtClean="0"/>
              <a:t>Plugin Manager</a:t>
            </a:r>
          </a:p>
          <a:p>
            <a:pPr lvl="1"/>
            <a:r>
              <a:rPr lang="en-US" smtClean="0"/>
              <a:t>GUI to check, install, update or delete plugins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eurocast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68756"/>
            <a:ext cx="2520279" cy="189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890" y="1916832"/>
            <a:ext cx="1779542" cy="1919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eurocast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468" y="1412776"/>
            <a:ext cx="6447064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691680" y="4581128"/>
            <a:ext cx="5976664" cy="1224136"/>
          </a:xfrm>
          <a:prstGeom prst="roundRect">
            <a:avLst>
              <a:gd name="adj" fmla="val 12459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(default), moved (shift key) or referenced (alt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eurocast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eurocast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4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9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Abgerundetes Rechteck 9"/>
          <p:cNvSpPr/>
          <p:nvPr/>
        </p:nvSpPr>
        <p:spPr>
          <a:xfrm>
            <a:off x="1584100" y="2852936"/>
            <a:ext cx="5796211" cy="3024336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691679" y="3717031"/>
            <a:ext cx="5584883" cy="2052703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419872" y="4005064"/>
            <a:ext cx="3600400" cy="165618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515932" y="4869160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or reference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eurocast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Available Algorithms &amp; Problems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Algorithms</a:t>
            </a:r>
            <a:endParaRPr lang="en-US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mtClean="0"/>
              <a:t>Genetic Algorithm</a:t>
            </a:r>
          </a:p>
          <a:p>
            <a:r>
              <a:rPr lang="en-US" smtClean="0"/>
              <a:t>Island Genetic Algorithm</a:t>
            </a:r>
          </a:p>
          <a:p>
            <a:r>
              <a:rPr lang="en-US" smtClean="0"/>
              <a:t>Offspring Selection Genetic Algorithm</a:t>
            </a:r>
          </a:p>
          <a:p>
            <a:r>
              <a:rPr lang="en-US" smtClean="0"/>
              <a:t>Island Offspring Selection Genetic Alg.</a:t>
            </a:r>
          </a:p>
          <a:p>
            <a:r>
              <a:rPr lang="en-US" smtClean="0"/>
              <a:t>SASEGASA</a:t>
            </a:r>
          </a:p>
          <a:p>
            <a:r>
              <a:rPr lang="en-US" smtClean="0"/>
              <a:t>Evolution Strategy</a:t>
            </a:r>
          </a:p>
          <a:p>
            <a:r>
              <a:rPr lang="en-US" smtClean="0"/>
              <a:t>NSGA-II</a:t>
            </a:r>
          </a:p>
          <a:p>
            <a:r>
              <a:rPr lang="en-US" smtClean="0"/>
              <a:t>Local Search</a:t>
            </a:r>
          </a:p>
          <a:p>
            <a:r>
              <a:rPr lang="en-US" smtClean="0"/>
              <a:t>Simulated Annealing</a:t>
            </a:r>
          </a:p>
          <a:p>
            <a:r>
              <a:rPr lang="en-US" smtClean="0"/>
              <a:t>Tabu Search</a:t>
            </a:r>
          </a:p>
          <a:p>
            <a:r>
              <a:rPr lang="en-US" smtClean="0"/>
              <a:t>Linear Regression</a:t>
            </a:r>
          </a:p>
          <a:p>
            <a:r>
              <a:rPr lang="en-US" smtClean="0"/>
              <a:t>Support Vector Machine</a:t>
            </a:r>
          </a:p>
          <a:p>
            <a:r>
              <a:rPr lang="en-US" smtClean="0"/>
              <a:t>User-Defined Algorithm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Problems</a:t>
            </a:r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2633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Single-Objective Test Function</a:t>
            </a:r>
          </a:p>
          <a:p>
            <a:r>
              <a:rPr lang="en-US" dirty="0" smtClean="0"/>
              <a:t>Traveling Salesman Problem</a:t>
            </a:r>
          </a:p>
          <a:p>
            <a:r>
              <a:rPr lang="en-US" dirty="0" smtClean="0"/>
              <a:t>Vehicle Routing Problem</a:t>
            </a:r>
          </a:p>
          <a:p>
            <a:r>
              <a:rPr lang="en-US" dirty="0" smtClean="0"/>
              <a:t>Knapsack</a:t>
            </a:r>
          </a:p>
          <a:p>
            <a:r>
              <a:rPr lang="en-US" dirty="0" err="1" smtClean="0"/>
              <a:t>OneMax</a:t>
            </a:r>
            <a:endParaRPr lang="en-US" dirty="0" smtClean="0"/>
          </a:p>
          <a:p>
            <a:r>
              <a:rPr lang="en-US" dirty="0" smtClean="0"/>
              <a:t>Data Analysis</a:t>
            </a:r>
          </a:p>
          <a:p>
            <a:r>
              <a:rPr lang="en-US" dirty="0" smtClean="0"/>
              <a:t>Symbolic Regression</a:t>
            </a:r>
          </a:p>
          <a:p>
            <a:r>
              <a:rPr lang="en-US" dirty="0" smtClean="0"/>
              <a:t>Classification</a:t>
            </a:r>
          </a:p>
          <a:p>
            <a:r>
              <a:rPr lang="en-US" dirty="0" smtClean="0"/>
              <a:t>Artificial Ant</a:t>
            </a:r>
          </a:p>
          <a:p>
            <a:r>
              <a:rPr lang="en-US" dirty="0" smtClean="0"/>
              <a:t>External Evaluation Problem</a:t>
            </a:r>
          </a:p>
          <a:p>
            <a:r>
              <a:rPr lang="en-US" dirty="0" smtClean="0"/>
              <a:t>User-Defined Problem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eurocast 2011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1466</Words>
  <Application>Microsoft Office PowerPoint</Application>
  <PresentationFormat>On-screen Show (4:3)</PresentationFormat>
  <Paragraphs>368</Paragraphs>
  <Slides>24</Slides>
  <Notes>8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Larissa-Design</vt:lpstr>
      <vt:lpstr>Algorithm and Experiment Design with HeuristicLab</vt:lpstr>
      <vt:lpstr>Introduction</vt:lpstr>
      <vt:lpstr>Where to get HeuristicLab?</vt:lpstr>
      <vt:lpstr>Plugin Infrastructure</vt:lpstr>
      <vt:lpstr>HeuristicLab Optimizer</vt:lpstr>
      <vt:lpstr>Graphical User Interface</vt:lpstr>
      <vt:lpstr>Graphical User Interface</vt:lpstr>
      <vt:lpstr>Graphical User Interface</vt:lpstr>
      <vt:lpstr>Available Algorithms &amp; Problems</vt:lpstr>
      <vt:lpstr>Demonstration</vt:lpstr>
      <vt:lpstr>Outline (invisible slide)</vt:lpstr>
      <vt:lpstr>Upcoming Features</vt:lpstr>
      <vt:lpstr>Team &amp; Contact</vt:lpstr>
      <vt:lpstr>Questions &amp; Answers</vt:lpstr>
      <vt:lpstr>Heuristiclab Hive</vt:lpstr>
      <vt:lpstr>HeuristicLab Hive Motivation</vt:lpstr>
      <vt:lpstr>HeuristicLab Hive Existing Software</vt:lpstr>
      <vt:lpstr>HeuristicLab Hive Requirements</vt:lpstr>
      <vt:lpstr>HeuristicLab Hive Requirements</vt:lpstr>
      <vt:lpstr>HeuristicLab Hive Realization</vt:lpstr>
      <vt:lpstr>HeuristicLab Hive Realization</vt:lpstr>
      <vt:lpstr>HeuristicLab Hive Realization</vt:lpstr>
      <vt:lpstr>HeuristicLab Hive Deployment</vt:lpstr>
      <vt:lpstr>HeuristicLab Hive Current Applications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Wagner Stefan</dc:creator>
  <cp:lastModifiedBy>S0920454044</cp:lastModifiedBy>
  <cp:revision>86</cp:revision>
  <dcterms:created xsi:type="dcterms:W3CDTF">2011-02-08T10:23:16Z</dcterms:created>
  <dcterms:modified xsi:type="dcterms:W3CDTF">2011-05-24T12:47:57Z</dcterms:modified>
</cp:coreProperties>
</file>