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5"/>
  </p:notesMasterIdLst>
  <p:sldIdLst>
    <p:sldId id="256" r:id="rId2"/>
    <p:sldId id="286" r:id="rId3"/>
    <p:sldId id="287" r:id="rId4"/>
    <p:sldId id="288" r:id="rId5"/>
    <p:sldId id="289" r:id="rId6"/>
    <p:sldId id="294" r:id="rId7"/>
    <p:sldId id="296" r:id="rId8"/>
    <p:sldId id="290" r:id="rId9"/>
    <p:sldId id="291" r:id="rId10"/>
    <p:sldId id="302" r:id="rId11"/>
    <p:sldId id="292" r:id="rId12"/>
    <p:sldId id="303" r:id="rId13"/>
    <p:sldId id="307" r:id="rId14"/>
    <p:sldId id="304" r:id="rId15"/>
    <p:sldId id="308" r:id="rId16"/>
    <p:sldId id="305" r:id="rId17"/>
    <p:sldId id="306" r:id="rId18"/>
    <p:sldId id="298" r:id="rId19"/>
    <p:sldId id="301" r:id="rId20"/>
    <p:sldId id="300" r:id="rId21"/>
    <p:sldId id="299" r:id="rId22"/>
    <p:sldId id="297" r:id="rId23"/>
    <p:sldId id="295" r:id="rId2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18" autoAdjust="0"/>
  </p:normalViewPr>
  <p:slideViewPr>
    <p:cSldViewPr>
      <p:cViewPr varScale="1">
        <p:scale>
          <a:sx n="84" d="100"/>
          <a:sy n="84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2C991F-963F-4A7F-BB63-2DEF573A8A06}" type="datetimeFigureOut">
              <a:rPr lang="de-AT"/>
              <a:pPr>
                <a:defRPr/>
              </a:pPr>
              <a:t>07.06.2011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FA562D-8BCB-4E3E-9A26-88D2DE2102A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Experimentation with different parameters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Peak times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Usage of university resources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CB1AC2-1FA8-4DD5-B721-87F52161B189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FBF93F5-92A5-4E8C-B220-CE946ACC3099}" type="slidenum">
              <a:rPr lang="de-DE" sz="1200">
                <a:latin typeface="+mn-lt"/>
              </a:rPr>
              <a:pPr algn="r">
                <a:defRPr/>
              </a:pPr>
              <a:t>12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2FE7C56-E086-4FB5-AC70-B6413C79586B}" type="slidenum">
              <a:rPr lang="de-DE" sz="1200">
                <a:latin typeface="+mn-lt"/>
              </a:rPr>
              <a:pPr algn="r">
                <a:defRPr/>
              </a:pPr>
              <a:t>13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6921E0C-DE19-4937-90DF-9055850D790B}" type="slidenum">
              <a:rPr lang="de-DE" sz="1200">
                <a:latin typeface="+mn-lt"/>
              </a:rPr>
              <a:pPr algn="r">
                <a:defRPr/>
              </a:pPr>
              <a:t>14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B933C91-E31F-4F6D-8883-446AA1BBFAC6}" type="slidenum">
              <a:rPr lang="de-DE" sz="1200">
                <a:latin typeface="+mn-lt"/>
              </a:rPr>
              <a:pPr algn="r">
                <a:defRPr/>
              </a:pPr>
              <a:t>15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8090A8D-737F-45F7-A4BF-E13C5F911459}" type="slidenum">
              <a:rPr lang="de-DE" sz="1200">
                <a:latin typeface="+mn-lt"/>
              </a:rPr>
              <a:pPr algn="r">
                <a:defRPr/>
              </a:pPr>
              <a:t>16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1C33BA8-852E-4082-974D-DEC52A722DB4}" type="slidenum">
              <a:rPr lang="de-DE" sz="1200">
                <a:latin typeface="+mn-lt"/>
              </a:rPr>
              <a:pPr algn="r">
                <a:defRPr/>
              </a:pPr>
              <a:t>17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BB65FB5-3DB0-4F56-9295-F94DA51B153A}" type="slidenum">
              <a:rPr lang="de-DE" sz="1200">
                <a:latin typeface="+mn-lt"/>
              </a:rPr>
              <a:pPr algn="r">
                <a:defRPr/>
              </a:pPr>
              <a:t>18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375FBA1-A0E7-4717-9DE0-6DA849FC99E6}" type="slidenum">
              <a:rPr lang="de-DE" sz="1200">
                <a:latin typeface="+mn-lt"/>
              </a:rPr>
              <a:pPr algn="r">
                <a:defRPr/>
              </a:pPr>
              <a:t>19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C702FEE-11EE-4096-90FC-F666F7EAB0FE}" type="slidenum">
              <a:rPr lang="de-DE" sz="1200">
                <a:latin typeface="+mn-lt"/>
              </a:rPr>
              <a:pPr algn="r">
                <a:defRPr/>
              </a:pPr>
              <a:t>20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EFB74A9-8DDE-45B5-A030-BABAB99081AF}" type="slidenum">
              <a:rPr lang="de-DE" sz="1200">
                <a:latin typeface="+mn-lt"/>
              </a:rPr>
              <a:pPr algn="r">
                <a:defRPr/>
              </a:pPr>
              <a:t>21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168497-C755-4CB3-B4CD-A064465FE55B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7E8CD90-6C56-491A-A036-8AC09D8452C8}" type="slidenum">
              <a:rPr lang="de-DE" sz="1200">
                <a:latin typeface="+mn-lt"/>
              </a:rPr>
              <a:pPr algn="r">
                <a:defRPr/>
              </a:pPr>
              <a:t>22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1DDD5F-4BBF-41C9-A28D-7187B2CD92E4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AFE8B8-25B5-4C8F-AF51-6E4D5E9B120A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89ABEA3-A4C8-49D7-AF92-1ADEB0583396}" type="slidenum">
              <a:rPr lang="de-DE" sz="1200">
                <a:latin typeface="+mn-lt"/>
              </a:rPr>
              <a:pPr algn="r">
                <a:defRPr/>
              </a:pPr>
              <a:t>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components: server, slave, client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technologies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job: IJob, Storable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heartbeat mechanism</a:t>
            </a:r>
            <a:endParaRPr lang="de-AT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C91E8A-6CCB-4A10-97BC-523989E17A39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components: server, slave, client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technologies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job: IJob, Storable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heartbeat mechanism</a:t>
            </a:r>
            <a:endParaRPr lang="de-AT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AF12CB-F093-40F6-909E-91BAE887DE9A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2D86C2F-5E25-4AAF-A62F-D34994E04136}" type="slidenum">
              <a:rPr lang="de-DE" sz="1200">
                <a:latin typeface="+mn-lt"/>
              </a:rPr>
              <a:pPr algn="r">
                <a:defRPr/>
              </a:pPr>
              <a:t>10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Möglichkeit zur Ausweitung in die Cloud erwähnen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4FC0C7-D1B3-4BBD-AFDA-9F35EAB2E004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FA53A-ACB5-4CE9-9F71-A5BDBEC72F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D0C8-F42E-441C-BFC9-3E0C0C4EB0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26BE-37BB-4232-B731-6CB56DCFE2F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792E-01AC-4549-B346-958054B4D71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B3F3-CC77-41C4-99FD-589C395A71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315F6-259D-4A73-980C-C2EFE1FE942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3CA7F-CDC8-451D-BFED-1F67D4DB667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5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AE70-5E7C-48AA-A367-5DE93F4E4C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596E9-CE20-42E7-BE58-D9C2D9DE57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B76E8-202A-4C9A-8641-0C06ADA5E1B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6E90-8F83-4B83-939A-49A3291B5E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12088" y="166688"/>
            <a:ext cx="117157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2418E-D29F-473A-A844-57812FC35AE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525" y="5589588"/>
            <a:ext cx="3084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el 1"/>
          <p:cNvSpPr>
            <a:spLocks noGrp="1"/>
          </p:cNvSpPr>
          <p:nvPr>
            <p:ph type="ctrTitle" idx="4294967295"/>
          </p:nvPr>
        </p:nvSpPr>
        <p:spPr>
          <a:xfrm>
            <a:off x="0" y="1814513"/>
            <a:ext cx="9144000" cy="1470025"/>
          </a:xfrm>
        </p:spPr>
        <p:txBody>
          <a:bodyPr/>
          <a:lstStyle/>
          <a:p>
            <a:pPr eaLnBrk="1" hangingPunct="1"/>
            <a:r>
              <a:rPr lang="en-US" smtClean="0"/>
              <a:t>HeuristicLab Hive</a:t>
            </a:r>
          </a:p>
        </p:txBody>
      </p:sp>
      <p:sp>
        <p:nvSpPr>
          <p:cNvPr id="14339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454400"/>
            <a:ext cx="9144000" cy="7667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3600" smtClean="0">
                <a:solidFill>
                  <a:srgbClr val="898989"/>
                </a:solidFill>
              </a:rPr>
              <a:t>Deep Dive</a:t>
            </a:r>
          </a:p>
        </p:txBody>
      </p:sp>
      <p:sp>
        <p:nvSpPr>
          <p:cNvPr id="14340" name="Untertitel 2"/>
          <p:cNvSpPr txBox="1">
            <a:spLocks/>
          </p:cNvSpPr>
          <p:nvPr/>
        </p:nvSpPr>
        <p:spPr bwMode="auto">
          <a:xfrm>
            <a:off x="0" y="4437063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500">
                <a:solidFill>
                  <a:srgbClr val="898989"/>
                </a:solidFill>
                <a:latin typeface="Calibri" pitchFamily="34" charset="0"/>
              </a:rPr>
              <a:t>C. Neumüller, A. Scheibenpflug</a:t>
            </a:r>
          </a:p>
        </p:txBody>
      </p:sp>
      <p:pic>
        <p:nvPicPr>
          <p:cNvPr id="14341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38138"/>
            <a:ext cx="6096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0938" y="5589588"/>
            <a:ext cx="17621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6613" y="5732463"/>
            <a:ext cx="28321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Server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Heartbeats, Scheduling, ...</a:t>
            </a:r>
          </a:p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C4F4E3D-CDDB-4E8A-862D-C359A76D1CFE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 err="1"/>
              <a:t>HeuristicLab</a:t>
            </a:r>
            <a:r>
              <a:rPr lang="de-AT" kern="1200" dirty="0"/>
              <a:t> </a:t>
            </a:r>
            <a:r>
              <a:rPr lang="de-AT" kern="1200" dirty="0" err="1"/>
              <a:t>Hive</a:t>
            </a:r>
            <a:r>
              <a:rPr lang="de-AT" kern="1200" dirty="0"/>
              <a:t> Communication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792163" y="1728788"/>
            <a:ext cx="4572000" cy="40767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/>
              <a:t>Slave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periodic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messages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containing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current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status</a:t>
            </a:r>
            <a:r>
              <a:rPr lang="de-AT" kern="1200" dirty="0">
                <a:ea typeface="+mn-ea"/>
                <a:cs typeface="+mn-cs"/>
              </a:rPr>
              <a:t> (</a:t>
            </a:r>
            <a:r>
              <a:rPr lang="de-AT" kern="1200" dirty="0" err="1">
                <a:ea typeface="+mn-ea"/>
                <a:cs typeface="+mn-cs"/>
              </a:rPr>
              <a:t>progress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of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jobs</a:t>
            </a:r>
            <a:r>
              <a:rPr lang="de-AT" kern="1200" dirty="0">
                <a:ea typeface="+mn-ea"/>
                <a:cs typeface="+mn-cs"/>
              </a:rPr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communication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initiated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only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by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slaves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avoid</a:t>
            </a:r>
            <a:r>
              <a:rPr lang="de-AT" kern="1200" dirty="0">
                <a:ea typeface="+mn-ea"/>
                <a:cs typeface="+mn-cs"/>
              </a:rPr>
              <a:t> NAT </a:t>
            </a:r>
            <a:r>
              <a:rPr lang="de-AT" kern="1200" dirty="0" err="1">
                <a:ea typeface="+mn-ea"/>
                <a:cs typeface="+mn-cs"/>
              </a:rPr>
              <a:t>and</a:t>
            </a:r>
            <a:r>
              <a:rPr lang="de-AT" kern="1200" dirty="0">
                <a:ea typeface="+mn-ea"/>
                <a:cs typeface="+mn-cs"/>
              </a:rPr>
              <a:t> Firewalls </a:t>
            </a:r>
            <a:r>
              <a:rPr lang="de-AT" kern="1200" dirty="0" err="1">
                <a:ea typeface="+mn-ea"/>
                <a:cs typeface="+mn-cs"/>
              </a:rPr>
              <a:t>problems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server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response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next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actions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CalculateJob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AbortJob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DoNothing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kern="1200" dirty="0">
                <a:ea typeface="+mn-ea"/>
                <a:cs typeface="+mn-cs"/>
              </a:rPr>
              <a:t>…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de-AT" kern="1200" dirty="0">
              <a:ea typeface="+mn-ea"/>
              <a:cs typeface="+mn-cs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484313"/>
            <a:ext cx="331787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D0A23-678B-410D-B8A9-F9F67399ADF5}" type="slidenum">
              <a:rPr lang="de-DE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Executes jobs from the Hive server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Components: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Core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Windows Service 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Console 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Slave TrayIcon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Sits in the taskbar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Communicates with Windows Service through pipes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Shows some statistics and current state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Installers for Windows Service and Slave TrayIcon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48D3A27-CCD2-42DE-967E-D9EB17E17215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Slave sends heartbeats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If schedule, free cores and state permits, jobs are fetched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Plugins for jobs are fetched and cached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Working directory and AppDomain for job is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 is executed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Jobs can be paused, stopped, aborted…or they fail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Slave updates job states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And uploads results if everything worked fine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 is killed and working directory deleted</a:t>
            </a:r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43011D-31CA-4D62-A438-7202774BA36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F8C0485-356F-4D8D-9F50-BC77C1F1B21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Sandboxing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Switch between Privileged and Unprivileged Sandboxing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Differences .NET Security Model Version pre 4 and 4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AppDomains can be trusted or untrusted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Assemblies can be trusted or untrusted (mixed AppDomains)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override security critical code (inheritance)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call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MarshallByRefObject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GetTypes() on security critical code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So everything has to be not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Problems with UI libraries, PluginInfrastructure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743A2B6-A0C6-443B-B738-8B50FD7D8E6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States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mtClean="0"/>
              <a:t>Offline  </a:t>
            </a:r>
            <a:r>
              <a:rPr lang="de-DE" sz="2600" smtClean="0"/>
              <a:t>// not connected to Hive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Idle </a:t>
            </a:r>
            <a:r>
              <a:rPr lang="de-DE" sz="2600" smtClean="0"/>
              <a:t>// slave has no jobs to calculate</a:t>
            </a:r>
            <a:r>
              <a:rPr lang="de-DE" smtClean="0"/>
              <a:t>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Busy </a:t>
            </a:r>
            <a:r>
              <a:rPr lang="de-DE" sz="2600" smtClean="0"/>
              <a:t>// jobs are currently running on slave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Asleep </a:t>
            </a:r>
            <a:r>
              <a:rPr lang="de-DE" sz="2600" smtClean="0"/>
              <a:t>// we are not accepting jobs at the moment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NoService </a:t>
            </a:r>
            <a:r>
              <a:rPr lang="de-DE" sz="2600" smtClean="0"/>
              <a:t>// the slave windows service is currently not running</a:t>
            </a:r>
            <a:endParaRPr lang="en-US" sz="26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C47E092-6DE0-48B7-A592-BC57E0EC877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Demo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0178C6A-E1CB-44B5-ACAA-DFAB850907A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Administration UI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690306-AA55-4F5C-BD96-302C2390D99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282427-1D23-4CFC-B071-5D18C5F9DEB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/>
              <a:t>Motivation </a:t>
            </a:r>
            <a:r>
              <a:rPr lang="de-AT" kern="1200" dirty="0" err="1"/>
              <a:t>for</a:t>
            </a:r>
            <a:r>
              <a:rPr lang="de-AT" kern="1200" dirty="0"/>
              <a:t> </a:t>
            </a:r>
            <a:r>
              <a:rPr lang="de-AT" kern="1200" dirty="0" err="1"/>
              <a:t>HeuristicLab</a:t>
            </a:r>
            <a:r>
              <a:rPr lang="de-AT" kern="1200" dirty="0"/>
              <a:t> </a:t>
            </a:r>
            <a:r>
              <a:rPr lang="de-AT" kern="1200" dirty="0" err="1"/>
              <a:t>Hive</a:t>
            </a:r>
            <a:endParaRPr lang="de-AT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Experiments are very runtime consuming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many different optimization algorithms and parameter settings have to be executed and analyzed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very runtime consuming task, but parallelizable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Peak time demands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HPC infrastructure is overloaded before conference deadlines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Flexible resource usage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avoid explicit reservations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resources are used as long as they are needed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multicore resources can be shared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Utilize desktop computers of FH OÖ and research partners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hundreds of powerful multicore desktop machines can be used during the night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F56116-9661-40DF-A41F-B159610E7A1A}" type="slidenum">
              <a:rPr lang="de-DE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E0EB14D-4B8A-4701-B0A3-388A4AFCA47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Statistics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30CC9EE-067F-4FCE-8725-22F443326FF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Future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C134EE7-22DE-4607-8600-183A2C96923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End of dive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Thanks for your attention!</a:t>
            </a:r>
            <a:endParaRPr lang="en-US" sz="31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60BB050-8D07-4FFC-A5B3-6148F13FE35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Other Frameworks/Technologies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BOINC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C/C++, open source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no client groups, no timetables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Utilify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.NET, closed source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ParadisEO/ECJ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specialized for evolutionary algorithms (not generic)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MPI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No user management (except Unix users)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No job scheduling, no control over jobs (no pause, resume)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More a library than an integrated parallelization environment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Suited for highly parallel applications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A4DB9-6BAE-493B-A4EB-5E2372D5EA59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Open source, based on .NET and C#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Distributed execution of arbitrary jobs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not only </a:t>
            </a:r>
            <a:r>
              <a:rPr lang="en-US" kern="1200" dirty="0" err="1">
                <a:ea typeface="+mn-ea"/>
                <a:cs typeface="+mn-cs"/>
              </a:rPr>
              <a:t>HeuristicLab</a:t>
            </a:r>
            <a:r>
              <a:rPr lang="en-US" kern="1200" dirty="0">
                <a:ea typeface="+mn-ea"/>
                <a:cs typeface="+mn-cs"/>
              </a:rPr>
              <a:t> algorithms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Utilization of heterogeneous resources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HPC infrastructure, desktop computers, …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Scalability and Elasticity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add or remove slaves at any time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helps to overcome demand peaks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Time schedule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use some resources only during the night, in the holidays, …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7BB662-65BD-45E9-80F3-E74946A3459E}" type="slidenum">
              <a:rPr lang="de-DE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Deployment of assemblies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assembly dependencies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slave loads assemblies into </a:t>
            </a:r>
            <a:r>
              <a:rPr lang="en-US" kern="1200" dirty="0" err="1">
                <a:ea typeface="+mn-ea"/>
                <a:cs typeface="+mn-cs"/>
              </a:rPr>
              <a:t>AppDomain</a:t>
            </a:r>
            <a:r>
              <a:rPr lang="en-US" kern="1200" dirty="0">
                <a:ea typeface="+mn-ea"/>
                <a:cs typeface="+mn-cs"/>
              </a:rPr>
              <a:t> for execution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 need to update slaves with new versions of software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Security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to be executed only on specific slaves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encrypted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sandboxed job execution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89361-10C0-49F5-BB48-DBE51D51CE62}" type="slidenum">
              <a:rPr lang="de-DE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err="1"/>
              <a:t>Metaheuristic</a:t>
            </a:r>
            <a:r>
              <a:rPr lang="en-US" kern="1200" dirty="0"/>
              <a:t> Optimization Experiments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execution of different instances of an algorithm with different parameter settings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intensively used by HEAL researchers to speed up tests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Meta-Optimization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special parameter optimization algorithm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very expensive solution evaluation (done by </a:t>
            </a:r>
            <a:r>
              <a:rPr lang="en-US" kern="1200" dirty="0" err="1">
                <a:ea typeface="+mn-ea"/>
                <a:cs typeface="+mn-cs"/>
              </a:rPr>
              <a:t>HiveEngine</a:t>
            </a:r>
            <a:r>
              <a:rPr lang="en-US" kern="1200" dirty="0">
                <a:ea typeface="+mn-ea"/>
                <a:cs typeface="+mn-cs"/>
              </a:rPr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ongoing master thesis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>
                <a:ea typeface="+mn-ea"/>
                <a:cs typeface="+mn-cs"/>
              </a:rPr>
              <a:t>time on Hive: 1598,26 days (4 years, 4 months, 16 days)</a:t>
            </a:r>
            <a:br>
              <a:rPr lang="en-US" kern="1200" dirty="0">
                <a:ea typeface="+mn-ea"/>
                <a:cs typeface="+mn-cs"/>
              </a:rPr>
            </a:br>
            <a:r>
              <a:rPr lang="en-US" kern="1200" dirty="0">
                <a:ea typeface="+mn-ea"/>
                <a:cs typeface="+mn-cs"/>
              </a:rPr>
              <a:t>during approx. 5 weeks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DCB908-E405-4D28-ADF5-E8DD85BCF11A}" type="slidenum">
              <a:rPr lang="de-DE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Changes since last presentation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5" name="Date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C846BE-9A35-46F7-99C0-800709E1B3A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1863" y="3284538"/>
            <a:ext cx="3024187" cy="13684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IIS</a:t>
            </a:r>
          </a:p>
        </p:txBody>
      </p:sp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Components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6084888" y="3644900"/>
            <a:ext cx="2879725" cy="936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Hive</a:t>
            </a:r>
            <a:r>
              <a:rPr lang="de-AT" dirty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1863" y="2349500"/>
            <a:ext cx="1512887" cy="9350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Hive</a:t>
            </a:r>
            <a:r>
              <a:rPr lang="de-AT" dirty="0"/>
              <a:t> Client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7524750" y="2349500"/>
            <a:ext cx="1511300" cy="9350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Hive</a:t>
            </a:r>
            <a:r>
              <a:rPr lang="de-AT" dirty="0"/>
              <a:t> Slave</a:t>
            </a:r>
          </a:p>
        </p:txBody>
      </p:sp>
      <p:sp>
        <p:nvSpPr>
          <p:cNvPr id="11" name="Flowchart: Magnetic Disk 10"/>
          <p:cNvSpPr/>
          <p:nvPr/>
        </p:nvSpPr>
        <p:spPr>
          <a:xfrm>
            <a:off x="6227763" y="4797425"/>
            <a:ext cx="2592387" cy="863600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DB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792163" y="1728788"/>
            <a:ext cx="7400925" cy="40767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Hive Client (</a:t>
            </a:r>
            <a:r>
              <a:rPr lang="en-US" kern="1200" dirty="0" err="1"/>
              <a:t>HeuristicLab</a:t>
            </a:r>
            <a:r>
              <a:rPr lang="en-US" kern="1200" dirty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GUI to upload and control jobs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administration interface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Hive Slave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 execution (sandboxed)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plugin management and caching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Hive Server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slave management (detect dead slaves)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 scheduling (rescheduling of dead jobs)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controls timetable for each slave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kern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7539D-2B3A-491E-B1CE-94FB83418578}" type="slidenum">
              <a:rPr lang="de-DE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Components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>
          <a:xfrm>
            <a:off x="792163" y="1728788"/>
            <a:ext cx="7400925" cy="4076700"/>
          </a:xfrm>
        </p:spPr>
        <p:txBody>
          <a:bodyPr/>
          <a:lstStyle/>
          <a:p>
            <a:pPr eaLnBrk="1" hangingPunct="1"/>
            <a:r>
              <a:rPr lang="en-US" sz="2800" smtClean="0"/>
              <a:t>Two different ways of parallelization using HeuristicLab Hive</a:t>
            </a:r>
          </a:p>
          <a:p>
            <a:pPr lvl="1" eaLnBrk="1" hangingPunct="1"/>
            <a:r>
              <a:rPr lang="en-US" sz="2400" smtClean="0"/>
              <a:t>execution of separate algorithm instances</a:t>
            </a:r>
          </a:p>
          <a:p>
            <a:pPr lvl="2" eaLnBrk="1" hangingPunct="1"/>
            <a:r>
              <a:rPr lang="en-US" sz="2000" smtClean="0"/>
              <a:t>each algorithm is a job</a:t>
            </a:r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/>
            <a:r>
              <a:rPr lang="en-US" sz="2400" smtClean="0"/>
              <a:t>execution of one algorithm in parallel (HiveEngine)</a:t>
            </a:r>
          </a:p>
          <a:p>
            <a:pPr lvl="2" eaLnBrk="1" hangingPunct="1"/>
            <a:r>
              <a:rPr lang="en-US" sz="2000" smtClean="0"/>
              <a:t>each solution evaluation is a job</a:t>
            </a:r>
          </a:p>
          <a:p>
            <a:pPr eaLnBrk="1" hangingPunct="1">
              <a:buFont typeface="Arial" charset="0"/>
              <a:buNone/>
            </a:pPr>
            <a:endParaRPr lang="en-US" sz="2800" smtClean="0"/>
          </a:p>
        </p:txBody>
      </p:sp>
      <p:grpSp>
        <p:nvGrpSpPr>
          <p:cNvPr id="25603" name="Group 450"/>
          <p:cNvGrpSpPr>
            <a:grpSpLocks/>
          </p:cNvGrpSpPr>
          <p:nvPr/>
        </p:nvGrpSpPr>
        <p:grpSpPr bwMode="auto">
          <a:xfrm>
            <a:off x="2987675" y="4868863"/>
            <a:ext cx="5562600" cy="1698625"/>
            <a:chOff x="2987824" y="4653136"/>
            <a:chExt cx="5562618" cy="1698542"/>
          </a:xfrm>
        </p:grpSpPr>
        <p:sp>
          <p:nvSpPr>
            <p:cNvPr id="10" name="Rectangle 9"/>
            <p:cNvSpPr/>
            <p:nvPr/>
          </p:nvSpPr>
          <p:spPr>
            <a:xfrm>
              <a:off x="4211791" y="5157936"/>
              <a:ext cx="944565" cy="33018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200" dirty="0" err="1"/>
                <a:t>Selection</a:t>
              </a:r>
              <a:endParaRPr lang="de-AT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211791" y="6021494"/>
              <a:ext cx="944565" cy="33018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200" dirty="0"/>
                <a:t>Mutation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91294" y="5589715"/>
              <a:ext cx="1135066" cy="33018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200" dirty="0"/>
                <a:t>Evaluation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000" dirty="0"/>
                <a:t>Parallel=</a:t>
              </a:r>
              <a:r>
                <a:rPr lang="de-AT" sz="1000" dirty="0" err="1"/>
                <a:t>true</a:t>
              </a:r>
              <a:endParaRPr lang="de-AT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87824" y="5589715"/>
              <a:ext cx="1133479" cy="33018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200" dirty="0" err="1"/>
                <a:t>Recombination</a:t>
              </a:r>
              <a:endParaRPr lang="de-AT" sz="1200" dirty="0"/>
            </a:p>
          </p:txBody>
        </p:sp>
        <p:cxnSp>
          <p:nvCxnSpPr>
            <p:cNvPr id="17" name="Straight Arrow Connector 16"/>
            <p:cNvCxnSpPr>
              <a:stCxn id="15" idx="2"/>
              <a:endCxn id="12" idx="1"/>
            </p:cNvCxnSpPr>
            <p:nvPr/>
          </p:nvCxnSpPr>
          <p:spPr>
            <a:xfrm rot="16200000" flipH="1">
              <a:off x="3749834" y="5724629"/>
              <a:ext cx="266687" cy="65722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  <a:endCxn id="13" idx="2"/>
            </p:cNvCxnSpPr>
            <p:nvPr/>
          </p:nvCxnSpPr>
          <p:spPr>
            <a:xfrm flipV="1">
              <a:off x="5156356" y="5919899"/>
              <a:ext cx="703265" cy="2666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3" idx="0"/>
              <a:endCxn id="10" idx="3"/>
            </p:cNvCxnSpPr>
            <p:nvPr/>
          </p:nvCxnSpPr>
          <p:spPr>
            <a:xfrm rot="16200000" flipV="1">
              <a:off x="5374646" y="5104739"/>
              <a:ext cx="266687" cy="7032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1"/>
              <a:endCxn id="15" idx="0"/>
            </p:cNvCxnSpPr>
            <p:nvPr/>
          </p:nvCxnSpPr>
          <p:spPr>
            <a:xfrm rot="10800000" flipV="1">
              <a:off x="3554564" y="5323028"/>
              <a:ext cx="657227" cy="26668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rot="5400000">
              <a:off x="6940715" y="5237305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6939922" y="5282545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6940715" y="5345249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6940715" y="5408746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6939922" y="5471449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6940716" y="5534152"/>
              <a:ext cx="125406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6940716" y="5597649"/>
              <a:ext cx="125406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6939922" y="5660352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6940715" y="5723056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6940715" y="5786553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6939922" y="5849256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6939922" y="5912753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6940716" y="5975456"/>
              <a:ext cx="125406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6940716" y="6038952"/>
              <a:ext cx="125406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6939922" y="6101655"/>
              <a:ext cx="126994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6940715" y="6164359"/>
              <a:ext cx="125407" cy="10953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sz="1600"/>
            </a:p>
          </p:txBody>
        </p:sp>
        <p:cxnSp>
          <p:nvCxnSpPr>
            <p:cNvPr id="82" name="Straight Arrow Connector 81"/>
            <p:cNvCxnSpPr>
              <a:stCxn id="13" idx="3"/>
              <a:endCxn id="55" idx="4"/>
            </p:cNvCxnSpPr>
            <p:nvPr/>
          </p:nvCxnSpPr>
          <p:spPr>
            <a:xfrm flipV="1">
              <a:off x="6426360" y="5292867"/>
              <a:ext cx="522290" cy="461940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13" idx="3"/>
              <a:endCxn id="56" idx="4"/>
            </p:cNvCxnSpPr>
            <p:nvPr/>
          </p:nvCxnSpPr>
          <p:spPr>
            <a:xfrm flipV="1">
              <a:off x="6426360" y="5337315"/>
              <a:ext cx="522290" cy="41749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13" idx="3"/>
              <a:endCxn id="57" idx="4"/>
            </p:cNvCxnSpPr>
            <p:nvPr/>
          </p:nvCxnSpPr>
          <p:spPr>
            <a:xfrm flipV="1">
              <a:off x="6426360" y="5400811"/>
              <a:ext cx="522290" cy="35399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13" idx="3"/>
              <a:endCxn id="61" idx="4"/>
            </p:cNvCxnSpPr>
            <p:nvPr/>
          </p:nvCxnSpPr>
          <p:spPr>
            <a:xfrm flipV="1">
              <a:off x="6426360" y="5462721"/>
              <a:ext cx="522290" cy="29208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13" idx="3"/>
              <a:endCxn id="62" idx="4"/>
            </p:cNvCxnSpPr>
            <p:nvPr/>
          </p:nvCxnSpPr>
          <p:spPr>
            <a:xfrm flipV="1">
              <a:off x="6426360" y="5526218"/>
              <a:ext cx="522290" cy="228589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13" idx="3"/>
              <a:endCxn id="63" idx="4"/>
            </p:cNvCxnSpPr>
            <p:nvPr/>
          </p:nvCxnSpPr>
          <p:spPr>
            <a:xfrm flipV="1">
              <a:off x="6426360" y="5589715"/>
              <a:ext cx="522290" cy="165092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stCxn id="13" idx="3"/>
              <a:endCxn id="58" idx="4"/>
            </p:cNvCxnSpPr>
            <p:nvPr/>
          </p:nvCxnSpPr>
          <p:spPr>
            <a:xfrm flipV="1">
              <a:off x="6426360" y="5651624"/>
              <a:ext cx="522290" cy="10318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13" idx="3"/>
              <a:endCxn id="60" idx="4"/>
            </p:cNvCxnSpPr>
            <p:nvPr/>
          </p:nvCxnSpPr>
          <p:spPr>
            <a:xfrm>
              <a:off x="6426360" y="5754807"/>
              <a:ext cx="522290" cy="2381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3" idx="3"/>
              <a:endCxn id="64" idx="4"/>
            </p:cNvCxnSpPr>
            <p:nvPr/>
          </p:nvCxnSpPr>
          <p:spPr>
            <a:xfrm>
              <a:off x="6426360" y="5754807"/>
              <a:ext cx="522290" cy="8572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3" idx="3"/>
              <a:endCxn id="59" idx="4"/>
            </p:cNvCxnSpPr>
            <p:nvPr/>
          </p:nvCxnSpPr>
          <p:spPr>
            <a:xfrm flipV="1">
              <a:off x="6426360" y="5715121"/>
              <a:ext cx="522290" cy="3968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13" idx="3"/>
              <a:endCxn id="66" idx="4"/>
            </p:cNvCxnSpPr>
            <p:nvPr/>
          </p:nvCxnSpPr>
          <p:spPr>
            <a:xfrm>
              <a:off x="6426360" y="5754807"/>
              <a:ext cx="522290" cy="21271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stCxn id="13" idx="3"/>
              <a:endCxn id="65" idx="4"/>
            </p:cNvCxnSpPr>
            <p:nvPr/>
          </p:nvCxnSpPr>
          <p:spPr>
            <a:xfrm>
              <a:off x="6426360" y="5754807"/>
              <a:ext cx="522290" cy="14921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3" idx="3"/>
              <a:endCxn id="67" idx="4"/>
            </p:cNvCxnSpPr>
            <p:nvPr/>
          </p:nvCxnSpPr>
          <p:spPr>
            <a:xfrm>
              <a:off x="6426360" y="5754807"/>
              <a:ext cx="522290" cy="276212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3" idx="3"/>
              <a:endCxn id="68" idx="4"/>
            </p:cNvCxnSpPr>
            <p:nvPr/>
          </p:nvCxnSpPr>
          <p:spPr>
            <a:xfrm>
              <a:off x="6426360" y="5754807"/>
              <a:ext cx="522290" cy="338120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3" idx="3"/>
              <a:endCxn id="69" idx="4"/>
            </p:cNvCxnSpPr>
            <p:nvPr/>
          </p:nvCxnSpPr>
          <p:spPr>
            <a:xfrm>
              <a:off x="6426360" y="5754807"/>
              <a:ext cx="522290" cy="401617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3" idx="3"/>
              <a:endCxn id="70" idx="4"/>
            </p:cNvCxnSpPr>
            <p:nvPr/>
          </p:nvCxnSpPr>
          <p:spPr>
            <a:xfrm>
              <a:off x="6426360" y="5754807"/>
              <a:ext cx="522290" cy="465114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0" name="Rectangle 269"/>
            <p:cNvSpPr/>
            <p:nvPr/>
          </p:nvSpPr>
          <p:spPr>
            <a:xfrm>
              <a:off x="4211791" y="4653136"/>
              <a:ext cx="944565" cy="33018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AT" sz="1200" dirty="0"/>
                <a:t>Initialize</a:t>
              </a:r>
            </a:p>
          </p:txBody>
        </p:sp>
        <p:cxnSp>
          <p:nvCxnSpPr>
            <p:cNvPr id="271" name="Straight Arrow Connector 270"/>
            <p:cNvCxnSpPr>
              <a:stCxn id="270" idx="2"/>
              <a:endCxn id="10" idx="0"/>
            </p:cNvCxnSpPr>
            <p:nvPr/>
          </p:nvCxnSpPr>
          <p:spPr>
            <a:xfrm rot="5400000">
              <a:off x="4597559" y="5070628"/>
              <a:ext cx="17303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25763" name="Group 646"/>
            <p:cNvGrpSpPr>
              <a:grpSpLocks/>
            </p:cNvGrpSpPr>
            <p:nvPr/>
          </p:nvGrpSpPr>
          <p:grpSpPr bwMode="auto">
            <a:xfrm>
              <a:off x="7884368" y="5517232"/>
              <a:ext cx="378042" cy="275325"/>
              <a:chOff x="5415522" y="3517626"/>
              <a:chExt cx="432048" cy="360040"/>
            </a:xfrm>
          </p:grpSpPr>
          <p:sp>
            <p:nvSpPr>
              <p:cNvPr id="648" name="Rectangle 647"/>
              <p:cNvSpPr/>
              <p:nvPr/>
            </p:nvSpPr>
            <p:spPr>
              <a:xfrm>
                <a:off x="5414747" y="3516922"/>
                <a:ext cx="433616" cy="36120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sp>
            <p:nvSpPr>
              <p:cNvPr id="649" name="Oval 648"/>
              <p:cNvSpPr/>
              <p:nvPr/>
            </p:nvSpPr>
            <p:spPr>
              <a:xfrm>
                <a:off x="5579848" y="3645626"/>
                <a:ext cx="145143" cy="143234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1600"/>
              </a:p>
            </p:txBody>
          </p:sp>
        </p:grpSp>
        <p:grpSp>
          <p:nvGrpSpPr>
            <p:cNvPr id="25764" name="Group 649"/>
            <p:cNvGrpSpPr>
              <a:grpSpLocks/>
            </p:cNvGrpSpPr>
            <p:nvPr/>
          </p:nvGrpSpPr>
          <p:grpSpPr bwMode="auto">
            <a:xfrm>
              <a:off x="7956376" y="5589240"/>
              <a:ext cx="378042" cy="275325"/>
              <a:chOff x="5436096" y="3501007"/>
              <a:chExt cx="432048" cy="360040"/>
            </a:xfrm>
          </p:grpSpPr>
          <p:sp>
            <p:nvSpPr>
              <p:cNvPr id="651" name="Rectangle 650"/>
              <p:cNvSpPr/>
              <p:nvPr/>
            </p:nvSpPr>
            <p:spPr>
              <a:xfrm>
                <a:off x="5436483" y="3501628"/>
                <a:ext cx="431801" cy="35912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sp>
            <p:nvSpPr>
              <p:cNvPr id="652" name="Oval 651"/>
              <p:cNvSpPr/>
              <p:nvPr/>
            </p:nvSpPr>
            <p:spPr>
              <a:xfrm>
                <a:off x="5579813" y="3644862"/>
                <a:ext cx="145143" cy="143235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1600"/>
              </a:p>
            </p:txBody>
          </p:sp>
        </p:grpSp>
        <p:grpSp>
          <p:nvGrpSpPr>
            <p:cNvPr id="25765" name="Group 652"/>
            <p:cNvGrpSpPr>
              <a:grpSpLocks/>
            </p:cNvGrpSpPr>
            <p:nvPr/>
          </p:nvGrpSpPr>
          <p:grpSpPr bwMode="auto">
            <a:xfrm>
              <a:off x="8028384" y="5661248"/>
              <a:ext cx="378042" cy="275325"/>
              <a:chOff x="5436096" y="3501008"/>
              <a:chExt cx="432048" cy="360040"/>
            </a:xfrm>
          </p:grpSpPr>
          <p:sp>
            <p:nvSpPr>
              <p:cNvPr id="654" name="Rectangle 653"/>
              <p:cNvSpPr/>
              <p:nvPr/>
            </p:nvSpPr>
            <p:spPr>
              <a:xfrm>
                <a:off x="5435832" y="3500879"/>
                <a:ext cx="431801" cy="36120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sp>
            <p:nvSpPr>
              <p:cNvPr id="655" name="Oval 654"/>
              <p:cNvSpPr/>
              <p:nvPr/>
            </p:nvSpPr>
            <p:spPr>
              <a:xfrm>
                <a:off x="5579160" y="3646189"/>
                <a:ext cx="145143" cy="143235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1600"/>
              </a:p>
            </p:txBody>
          </p:sp>
        </p:grpSp>
        <p:grpSp>
          <p:nvGrpSpPr>
            <p:cNvPr id="25766" name="Group 655"/>
            <p:cNvGrpSpPr>
              <a:grpSpLocks/>
            </p:cNvGrpSpPr>
            <p:nvPr/>
          </p:nvGrpSpPr>
          <p:grpSpPr bwMode="auto">
            <a:xfrm>
              <a:off x="8100392" y="5733256"/>
              <a:ext cx="378042" cy="275325"/>
              <a:chOff x="5416933" y="3479081"/>
              <a:chExt cx="432048" cy="360040"/>
            </a:xfrm>
          </p:grpSpPr>
          <p:sp>
            <p:nvSpPr>
              <p:cNvPr id="657" name="Rectangle 656"/>
              <p:cNvSpPr/>
              <p:nvPr/>
            </p:nvSpPr>
            <p:spPr>
              <a:xfrm>
                <a:off x="5417832" y="3478201"/>
                <a:ext cx="431801" cy="36120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sp>
            <p:nvSpPr>
              <p:cNvPr id="658" name="Oval 657"/>
              <p:cNvSpPr/>
              <p:nvPr/>
            </p:nvSpPr>
            <p:spPr>
              <a:xfrm>
                <a:off x="5581119" y="3644270"/>
                <a:ext cx="143328" cy="145310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1600"/>
              </a:p>
            </p:txBody>
          </p:sp>
        </p:grpSp>
        <p:grpSp>
          <p:nvGrpSpPr>
            <p:cNvPr id="25767" name="Group 658"/>
            <p:cNvGrpSpPr>
              <a:grpSpLocks/>
            </p:cNvGrpSpPr>
            <p:nvPr/>
          </p:nvGrpSpPr>
          <p:grpSpPr bwMode="auto">
            <a:xfrm>
              <a:off x="8172400" y="5805264"/>
              <a:ext cx="378042" cy="275325"/>
              <a:chOff x="5436096" y="3501008"/>
              <a:chExt cx="432048" cy="360040"/>
            </a:xfrm>
          </p:grpSpPr>
          <p:sp>
            <p:nvSpPr>
              <p:cNvPr id="660" name="Rectangle 659"/>
              <p:cNvSpPr/>
              <p:nvPr/>
            </p:nvSpPr>
            <p:spPr>
              <a:xfrm>
                <a:off x="5436343" y="3501454"/>
                <a:ext cx="431801" cy="35912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5579672" y="3644688"/>
                <a:ext cx="145143" cy="143235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1600"/>
              </a:p>
            </p:txBody>
          </p:sp>
        </p:grpSp>
        <p:sp>
          <p:nvSpPr>
            <p:cNvPr id="662" name="Right Arrow 661"/>
            <p:cNvSpPr/>
            <p:nvPr/>
          </p:nvSpPr>
          <p:spPr>
            <a:xfrm>
              <a:off x="7309013" y="5661149"/>
              <a:ext cx="287339" cy="288911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</p:grpSp>
      <p:grpSp>
        <p:nvGrpSpPr>
          <p:cNvPr id="25604" name="Group 448"/>
          <p:cNvGrpSpPr>
            <a:grpSpLocks/>
          </p:cNvGrpSpPr>
          <p:nvPr/>
        </p:nvGrpSpPr>
        <p:grpSpPr bwMode="auto">
          <a:xfrm>
            <a:off x="6659563" y="3068638"/>
            <a:ext cx="1873250" cy="647700"/>
            <a:chOff x="6660232" y="2780928"/>
            <a:chExt cx="1872208" cy="648072"/>
          </a:xfrm>
        </p:grpSpPr>
        <p:grpSp>
          <p:nvGrpSpPr>
            <p:cNvPr id="25608" name="Group 350"/>
            <p:cNvGrpSpPr>
              <a:grpSpLocks/>
            </p:cNvGrpSpPr>
            <p:nvPr/>
          </p:nvGrpSpPr>
          <p:grpSpPr bwMode="auto">
            <a:xfrm>
              <a:off x="6660232" y="2852936"/>
              <a:ext cx="360040" cy="216024"/>
              <a:chOff x="251520" y="4005064"/>
              <a:chExt cx="4680520" cy="1152128"/>
            </a:xfrm>
          </p:grpSpPr>
          <p:sp>
            <p:nvSpPr>
              <p:cNvPr id="352" name="Rectangle 351"/>
              <p:cNvSpPr/>
              <p:nvPr/>
            </p:nvSpPr>
            <p:spPr>
              <a:xfrm>
                <a:off x="251520" y="4002236"/>
                <a:ext cx="4682105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200"/>
              </a:p>
            </p:txBody>
          </p:sp>
          <p:grpSp>
            <p:nvGrpSpPr>
              <p:cNvPr id="25710" name="Group 345"/>
              <p:cNvGrpSpPr>
                <a:grpSpLocks/>
              </p:cNvGrpSpPr>
              <p:nvPr/>
            </p:nvGrpSpPr>
            <p:grpSpPr bwMode="auto"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54" name="Rectangle 353"/>
                <p:cNvSpPr/>
                <p:nvPr/>
              </p:nvSpPr>
              <p:spPr>
                <a:xfrm>
                  <a:off x="1571588" y="4425810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>
                  <a:off x="3922954" y="4425810"/>
                  <a:ext cx="96941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>
                  <a:off x="2664760" y="4146253"/>
                  <a:ext cx="1134438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57" name="Rectangle 356"/>
                <p:cNvSpPr/>
                <p:nvPr/>
              </p:nvSpPr>
              <p:spPr>
                <a:xfrm>
                  <a:off x="2664760" y="4756202"/>
                  <a:ext cx="1134438" cy="338861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58" name="Straight Arrow Connector 357"/>
                <p:cNvCxnSpPr>
                  <a:stCxn id="357" idx="3"/>
                  <a:endCxn id="355" idx="2"/>
                </p:cNvCxnSpPr>
                <p:nvPr/>
              </p:nvCxnSpPr>
              <p:spPr>
                <a:xfrm flipV="1">
                  <a:off x="3799198" y="4756202"/>
                  <a:ext cx="598148" cy="1694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Arrow Connector 358"/>
                <p:cNvCxnSpPr>
                  <a:stCxn id="355" idx="0"/>
                  <a:endCxn id="356" idx="3"/>
                </p:cNvCxnSpPr>
                <p:nvPr/>
              </p:nvCxnSpPr>
              <p:spPr>
                <a:xfrm rot="16200000" flipV="1">
                  <a:off x="4043209" y="4071673"/>
                  <a:ext cx="110127" cy="598148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Arrow Connector 359"/>
                <p:cNvCxnSpPr>
                  <a:stCxn id="356" idx="1"/>
                  <a:endCxn id="354" idx="0"/>
                </p:cNvCxnSpPr>
                <p:nvPr/>
              </p:nvCxnSpPr>
              <p:spPr>
                <a:xfrm rot="10800000" flipV="1">
                  <a:off x="2045980" y="4315683"/>
                  <a:ext cx="618781" cy="11012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Arrow Connector 360"/>
                <p:cNvCxnSpPr>
                  <a:stCxn id="354" idx="2"/>
                  <a:endCxn id="357" idx="1"/>
                </p:cNvCxnSpPr>
                <p:nvPr/>
              </p:nvCxnSpPr>
              <p:spPr>
                <a:xfrm rot="16200000" flipH="1">
                  <a:off x="2270661" y="4531524"/>
                  <a:ext cx="169430" cy="61878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2" name="Rectangle 361"/>
                <p:cNvSpPr/>
                <p:nvPr/>
              </p:nvSpPr>
              <p:spPr>
                <a:xfrm>
                  <a:off x="313394" y="4425810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63" name="Straight Arrow Connector 362"/>
                <p:cNvCxnSpPr>
                  <a:stCxn id="362" idx="3"/>
                  <a:endCxn id="354" idx="1"/>
                </p:cNvCxnSpPr>
                <p:nvPr/>
              </p:nvCxnSpPr>
              <p:spPr>
                <a:xfrm>
                  <a:off x="1262191" y="4586772"/>
                  <a:ext cx="309397" cy="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609" name="Group 363"/>
            <p:cNvGrpSpPr>
              <a:grpSpLocks/>
            </p:cNvGrpSpPr>
            <p:nvPr/>
          </p:nvGrpSpPr>
          <p:grpSpPr bwMode="auto">
            <a:xfrm>
              <a:off x="6732240" y="2924944"/>
              <a:ext cx="360040" cy="216024"/>
              <a:chOff x="251520" y="4005064"/>
              <a:chExt cx="4680520" cy="115212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243581" y="4007887"/>
                <a:ext cx="4682118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200"/>
              </a:p>
            </p:txBody>
          </p:sp>
          <p:grpSp>
            <p:nvGrpSpPr>
              <p:cNvPr id="25698" name="Group 345"/>
              <p:cNvGrpSpPr>
                <a:grpSpLocks/>
              </p:cNvGrpSpPr>
              <p:nvPr/>
            </p:nvGrpSpPr>
            <p:grpSpPr bwMode="auto"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67" name="Rectangle 366"/>
                <p:cNvSpPr/>
                <p:nvPr/>
              </p:nvSpPr>
              <p:spPr>
                <a:xfrm>
                  <a:off x="1543029" y="4439936"/>
                  <a:ext cx="969417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68" name="Rectangle 367"/>
                <p:cNvSpPr/>
                <p:nvPr/>
              </p:nvSpPr>
              <p:spPr>
                <a:xfrm>
                  <a:off x="3915016" y="4439936"/>
                  <a:ext cx="948797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>
                  <a:off x="2656835" y="4160373"/>
                  <a:ext cx="1134425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70" name="Rectangle 369"/>
                <p:cNvSpPr/>
                <p:nvPr/>
              </p:nvSpPr>
              <p:spPr>
                <a:xfrm>
                  <a:off x="2656835" y="4770322"/>
                  <a:ext cx="1134425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71" name="Straight Arrow Connector 370"/>
                <p:cNvCxnSpPr>
                  <a:stCxn id="370" idx="3"/>
                  <a:endCxn id="368" idx="2"/>
                </p:cNvCxnSpPr>
                <p:nvPr/>
              </p:nvCxnSpPr>
              <p:spPr>
                <a:xfrm flipV="1">
                  <a:off x="3791260" y="4770322"/>
                  <a:ext cx="598161" cy="16096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Arrow Connector 371"/>
                <p:cNvCxnSpPr>
                  <a:stCxn id="368" idx="0"/>
                  <a:endCxn id="369" idx="3"/>
                </p:cNvCxnSpPr>
                <p:nvPr/>
              </p:nvCxnSpPr>
              <p:spPr>
                <a:xfrm rot="16200000" flipV="1">
                  <a:off x="4035274" y="4085789"/>
                  <a:ext cx="110132" cy="59816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Arrow Connector 372"/>
                <p:cNvCxnSpPr>
                  <a:stCxn id="369" idx="1"/>
                  <a:endCxn id="367" idx="0"/>
                </p:cNvCxnSpPr>
                <p:nvPr/>
              </p:nvCxnSpPr>
              <p:spPr>
                <a:xfrm rot="10800000" flipV="1">
                  <a:off x="2038054" y="4329803"/>
                  <a:ext cx="618781" cy="110132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Arrow Connector 373"/>
                <p:cNvCxnSpPr>
                  <a:stCxn id="367" idx="2"/>
                  <a:endCxn id="370" idx="1"/>
                </p:cNvCxnSpPr>
                <p:nvPr/>
              </p:nvCxnSpPr>
              <p:spPr>
                <a:xfrm rot="16200000" flipH="1">
                  <a:off x="2266964" y="4541412"/>
                  <a:ext cx="160961" cy="61878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Rectangle 374"/>
                <p:cNvSpPr/>
                <p:nvPr/>
              </p:nvSpPr>
              <p:spPr>
                <a:xfrm>
                  <a:off x="284836" y="4439936"/>
                  <a:ext cx="948797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76" name="Straight Arrow Connector 375"/>
                <p:cNvCxnSpPr>
                  <a:stCxn id="375" idx="3"/>
                  <a:endCxn id="367" idx="1"/>
                </p:cNvCxnSpPr>
                <p:nvPr/>
              </p:nvCxnSpPr>
              <p:spPr>
                <a:xfrm>
                  <a:off x="1233633" y="4600892"/>
                  <a:ext cx="309397" cy="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610" name="Group 376"/>
            <p:cNvGrpSpPr>
              <a:grpSpLocks/>
            </p:cNvGrpSpPr>
            <p:nvPr/>
          </p:nvGrpSpPr>
          <p:grpSpPr bwMode="auto">
            <a:xfrm>
              <a:off x="6804248" y="2996952"/>
              <a:ext cx="360040" cy="216024"/>
              <a:chOff x="251520" y="4005064"/>
              <a:chExt cx="4680520" cy="1152128"/>
            </a:xfrm>
          </p:grpSpPr>
          <p:sp>
            <p:nvSpPr>
              <p:cNvPr id="378" name="Rectangle 377"/>
              <p:cNvSpPr/>
              <p:nvPr/>
            </p:nvSpPr>
            <p:spPr>
              <a:xfrm>
                <a:off x="256275" y="4005064"/>
                <a:ext cx="4682118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200"/>
              </a:p>
            </p:txBody>
          </p:sp>
          <p:grpSp>
            <p:nvGrpSpPr>
              <p:cNvPr id="25686" name="Group 345"/>
              <p:cNvGrpSpPr>
                <a:grpSpLocks/>
              </p:cNvGrpSpPr>
              <p:nvPr/>
            </p:nvGrpSpPr>
            <p:grpSpPr bwMode="auto"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80" name="Rectangle 379"/>
                <p:cNvSpPr/>
                <p:nvPr/>
              </p:nvSpPr>
              <p:spPr>
                <a:xfrm>
                  <a:off x="1576343" y="4437107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81" name="Rectangle 380"/>
                <p:cNvSpPr/>
                <p:nvPr/>
              </p:nvSpPr>
              <p:spPr>
                <a:xfrm>
                  <a:off x="3948342" y="4437107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82" name="Rectangle 381"/>
                <p:cNvSpPr/>
                <p:nvPr/>
              </p:nvSpPr>
              <p:spPr>
                <a:xfrm>
                  <a:off x="2669529" y="4149076"/>
                  <a:ext cx="1155057" cy="338861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>
                  <a:off x="2669529" y="4767499"/>
                  <a:ext cx="1155057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84" name="Straight Arrow Connector 383"/>
                <p:cNvCxnSpPr>
                  <a:stCxn id="383" idx="3"/>
                  <a:endCxn id="381" idx="2"/>
                </p:cNvCxnSpPr>
                <p:nvPr/>
              </p:nvCxnSpPr>
              <p:spPr>
                <a:xfrm flipV="1">
                  <a:off x="3824586" y="4767499"/>
                  <a:ext cx="598148" cy="160956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Arrow Connector 384"/>
                <p:cNvCxnSpPr>
                  <a:stCxn id="381" idx="0"/>
                  <a:endCxn id="382" idx="3"/>
                </p:cNvCxnSpPr>
                <p:nvPr/>
              </p:nvCxnSpPr>
              <p:spPr>
                <a:xfrm rot="16200000" flipV="1">
                  <a:off x="4068597" y="4082970"/>
                  <a:ext cx="110127" cy="598148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Arrow Connector 385"/>
                <p:cNvCxnSpPr>
                  <a:stCxn id="382" idx="1"/>
                  <a:endCxn id="380" idx="0"/>
                </p:cNvCxnSpPr>
                <p:nvPr/>
              </p:nvCxnSpPr>
              <p:spPr>
                <a:xfrm rot="10800000" flipV="1">
                  <a:off x="2050748" y="4326980"/>
                  <a:ext cx="618781" cy="11012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Straight Arrow Connector 386"/>
                <p:cNvCxnSpPr>
                  <a:stCxn id="380" idx="2"/>
                  <a:endCxn id="383" idx="1"/>
                </p:cNvCxnSpPr>
                <p:nvPr/>
              </p:nvCxnSpPr>
              <p:spPr>
                <a:xfrm rot="16200000" flipH="1">
                  <a:off x="2279667" y="4538584"/>
                  <a:ext cx="160956" cy="61878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8" name="Rectangle 387"/>
                <p:cNvSpPr/>
                <p:nvPr/>
              </p:nvSpPr>
              <p:spPr>
                <a:xfrm>
                  <a:off x="318162" y="4437107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89" name="Straight Arrow Connector 388"/>
                <p:cNvCxnSpPr>
                  <a:stCxn id="388" idx="3"/>
                  <a:endCxn id="380" idx="1"/>
                </p:cNvCxnSpPr>
                <p:nvPr/>
              </p:nvCxnSpPr>
              <p:spPr>
                <a:xfrm>
                  <a:off x="1266959" y="4598069"/>
                  <a:ext cx="309384" cy="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611" name="Group 389"/>
            <p:cNvGrpSpPr>
              <a:grpSpLocks/>
            </p:cNvGrpSpPr>
            <p:nvPr/>
          </p:nvGrpSpPr>
          <p:grpSpPr bwMode="auto">
            <a:xfrm>
              <a:off x="6876256" y="3068960"/>
              <a:ext cx="360040" cy="216024"/>
              <a:chOff x="251520" y="4005064"/>
              <a:chExt cx="4680520" cy="115212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248350" y="4002236"/>
                <a:ext cx="4682105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AT" sz="200"/>
              </a:p>
            </p:txBody>
          </p:sp>
          <p:grpSp>
            <p:nvGrpSpPr>
              <p:cNvPr id="25674" name="Group 345"/>
              <p:cNvGrpSpPr>
                <a:grpSpLocks/>
              </p:cNvGrpSpPr>
              <p:nvPr/>
            </p:nvGrpSpPr>
            <p:grpSpPr bwMode="auto"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93" name="Rectangle 392"/>
                <p:cNvSpPr/>
                <p:nvPr/>
              </p:nvSpPr>
              <p:spPr>
                <a:xfrm>
                  <a:off x="1568417" y="4425810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>
                  <a:off x="3919784" y="4425810"/>
                  <a:ext cx="94879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>
                  <a:off x="2661590" y="4146253"/>
                  <a:ext cx="1134438" cy="330387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>
                  <a:off x="2661590" y="4756202"/>
                  <a:ext cx="1134438" cy="338861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397" name="Straight Arrow Connector 396"/>
                <p:cNvCxnSpPr>
                  <a:stCxn id="396" idx="3"/>
                  <a:endCxn id="394" idx="2"/>
                </p:cNvCxnSpPr>
                <p:nvPr/>
              </p:nvCxnSpPr>
              <p:spPr>
                <a:xfrm flipV="1">
                  <a:off x="3796028" y="4756202"/>
                  <a:ext cx="598148" cy="1694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>
                  <a:stCxn id="394" idx="0"/>
                  <a:endCxn id="395" idx="3"/>
                </p:cNvCxnSpPr>
                <p:nvPr/>
              </p:nvCxnSpPr>
              <p:spPr>
                <a:xfrm rot="16200000" flipV="1">
                  <a:off x="4040039" y="4071673"/>
                  <a:ext cx="110127" cy="598148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/>
                <p:cNvCxnSpPr>
                  <a:stCxn id="395" idx="1"/>
                  <a:endCxn id="393" idx="0"/>
                </p:cNvCxnSpPr>
                <p:nvPr/>
              </p:nvCxnSpPr>
              <p:spPr>
                <a:xfrm rot="10800000" flipV="1">
                  <a:off x="2042809" y="4315683"/>
                  <a:ext cx="618781" cy="11012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/>
                <p:cNvCxnSpPr>
                  <a:stCxn id="393" idx="2"/>
                  <a:endCxn id="396" idx="1"/>
                </p:cNvCxnSpPr>
                <p:nvPr/>
              </p:nvCxnSpPr>
              <p:spPr>
                <a:xfrm rot="16200000" flipH="1">
                  <a:off x="2267491" y="4531524"/>
                  <a:ext cx="169430" cy="618781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1" name="Rectangle 400"/>
                <p:cNvSpPr/>
                <p:nvPr/>
              </p:nvSpPr>
              <p:spPr>
                <a:xfrm>
                  <a:off x="289604" y="4425810"/>
                  <a:ext cx="969417" cy="330392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100" dirty="0"/>
                </a:p>
              </p:txBody>
            </p:sp>
            <p:cxnSp>
              <p:nvCxnSpPr>
                <p:cNvPr id="402" name="Straight Arrow Connector 401"/>
                <p:cNvCxnSpPr>
                  <a:stCxn id="401" idx="3"/>
                  <a:endCxn id="393" idx="1"/>
                </p:cNvCxnSpPr>
                <p:nvPr/>
              </p:nvCxnSpPr>
              <p:spPr>
                <a:xfrm>
                  <a:off x="1259021" y="4586772"/>
                  <a:ext cx="309397" cy="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612" name="Group 415"/>
            <p:cNvGrpSpPr>
              <a:grpSpLocks/>
            </p:cNvGrpSpPr>
            <p:nvPr/>
          </p:nvGrpSpPr>
          <p:grpSpPr bwMode="auto">
            <a:xfrm>
              <a:off x="7812360" y="2780928"/>
              <a:ext cx="504056" cy="432048"/>
              <a:chOff x="7524328" y="2564904"/>
              <a:chExt cx="504056" cy="432048"/>
            </a:xfrm>
          </p:grpSpPr>
          <p:sp>
            <p:nvSpPr>
              <p:cNvPr id="349" name="Rectangle 348"/>
              <p:cNvSpPr/>
              <p:nvPr/>
            </p:nvSpPr>
            <p:spPr>
              <a:xfrm>
                <a:off x="7524084" y="2564904"/>
                <a:ext cx="504544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grpSp>
            <p:nvGrpSpPr>
              <p:cNvPr id="25660" name="Group 402"/>
              <p:cNvGrpSpPr>
                <a:grpSpLocks/>
              </p:cNvGrpSpPr>
              <p:nvPr/>
            </p:nvGrpSpPr>
            <p:grpSpPr bwMode="auto"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04" name="Rectangle 403"/>
                <p:cNvSpPr/>
                <p:nvPr/>
              </p:nvSpPr>
              <p:spPr>
                <a:xfrm>
                  <a:off x="219792" y="4007887"/>
                  <a:ext cx="4743977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200"/>
                </a:p>
              </p:txBody>
            </p:sp>
            <p:grpSp>
              <p:nvGrpSpPr>
                <p:cNvPr id="25662" name="Group 345"/>
                <p:cNvGrpSpPr>
                  <a:grpSpLocks/>
                </p:cNvGrpSpPr>
                <p:nvPr/>
              </p:nvGrpSpPr>
              <p:grpSpPr bwMode="auto"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06" name="Rectangle 405"/>
                  <p:cNvSpPr/>
                  <p:nvPr/>
                </p:nvSpPr>
                <p:spPr>
                  <a:xfrm>
                    <a:off x="1581108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3911835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08" name="Rectangle 407"/>
                  <p:cNvSpPr/>
                  <p:nvPr/>
                </p:nvSpPr>
                <p:spPr>
                  <a:xfrm>
                    <a:off x="2653658" y="4160373"/>
                    <a:ext cx="1134422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2653658" y="4770322"/>
                    <a:ext cx="1134422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10" name="Straight Arrow Connector 409"/>
                  <p:cNvCxnSpPr>
                    <a:stCxn id="409" idx="3"/>
                    <a:endCxn id="407" idx="2"/>
                  </p:cNvCxnSpPr>
                  <p:nvPr/>
                </p:nvCxnSpPr>
                <p:spPr>
                  <a:xfrm flipV="1">
                    <a:off x="3788079" y="4770322"/>
                    <a:ext cx="598159" cy="160961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Straight Arrow Connector 410"/>
                  <p:cNvCxnSpPr>
                    <a:stCxn id="407" idx="0"/>
                    <a:endCxn id="408" idx="3"/>
                  </p:cNvCxnSpPr>
                  <p:nvPr/>
                </p:nvCxnSpPr>
                <p:spPr>
                  <a:xfrm rot="16200000" flipV="1">
                    <a:off x="4032093" y="4085790"/>
                    <a:ext cx="110132" cy="59815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Arrow Connector 411"/>
                  <p:cNvCxnSpPr>
                    <a:stCxn id="408" idx="1"/>
                    <a:endCxn id="406" idx="0"/>
                  </p:cNvCxnSpPr>
                  <p:nvPr/>
                </p:nvCxnSpPr>
                <p:spPr>
                  <a:xfrm rot="10800000" flipV="1">
                    <a:off x="2055498" y="4329803"/>
                    <a:ext cx="598159" cy="110132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Arrow Connector 412"/>
                  <p:cNvCxnSpPr>
                    <a:stCxn id="406" idx="2"/>
                    <a:endCxn id="409" idx="1"/>
                  </p:cNvCxnSpPr>
                  <p:nvPr/>
                </p:nvCxnSpPr>
                <p:spPr>
                  <a:xfrm rot="16200000" flipH="1">
                    <a:off x="2274091" y="4551726"/>
                    <a:ext cx="160961" cy="59815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4" name="Rectangle 413"/>
                  <p:cNvSpPr/>
                  <p:nvPr/>
                </p:nvSpPr>
                <p:spPr>
                  <a:xfrm>
                    <a:off x="322917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15" name="Straight Arrow Connector 414"/>
                  <p:cNvCxnSpPr>
                    <a:stCxn id="414" idx="3"/>
                    <a:endCxn id="406" idx="1"/>
                  </p:cNvCxnSpPr>
                  <p:nvPr/>
                </p:nvCxnSpPr>
                <p:spPr>
                  <a:xfrm>
                    <a:off x="1271712" y="4600892"/>
                    <a:ext cx="309396" cy="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613" name="Group 416"/>
            <p:cNvGrpSpPr>
              <a:grpSpLocks/>
            </p:cNvGrpSpPr>
            <p:nvPr/>
          </p:nvGrpSpPr>
          <p:grpSpPr bwMode="auto">
            <a:xfrm>
              <a:off x="7884368" y="2852936"/>
              <a:ext cx="504056" cy="432048"/>
              <a:chOff x="7524328" y="2564904"/>
              <a:chExt cx="504056" cy="432048"/>
            </a:xfrm>
          </p:grpSpPr>
          <p:sp>
            <p:nvSpPr>
              <p:cNvPr id="418" name="Rectangle 417"/>
              <p:cNvSpPr/>
              <p:nvPr/>
            </p:nvSpPr>
            <p:spPr>
              <a:xfrm>
                <a:off x="7525061" y="2564374"/>
                <a:ext cx="502957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grpSp>
            <p:nvGrpSpPr>
              <p:cNvPr id="25646" name="Group 402"/>
              <p:cNvGrpSpPr>
                <a:grpSpLocks/>
              </p:cNvGrpSpPr>
              <p:nvPr/>
            </p:nvGrpSpPr>
            <p:grpSpPr bwMode="auto"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20" name="Rectangle 419"/>
                <p:cNvSpPr/>
                <p:nvPr/>
              </p:nvSpPr>
              <p:spPr>
                <a:xfrm>
                  <a:off x="253105" y="4005064"/>
                  <a:ext cx="4682105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200"/>
                </a:p>
              </p:txBody>
            </p:sp>
            <p:grpSp>
              <p:nvGrpSpPr>
                <p:cNvPr id="25648" name="Group 345"/>
                <p:cNvGrpSpPr>
                  <a:grpSpLocks/>
                </p:cNvGrpSpPr>
                <p:nvPr/>
              </p:nvGrpSpPr>
              <p:grpSpPr bwMode="auto"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22" name="Rectangle 421"/>
                  <p:cNvSpPr/>
                  <p:nvPr/>
                </p:nvSpPr>
                <p:spPr>
                  <a:xfrm>
                    <a:off x="1573169" y="4437107"/>
                    <a:ext cx="948794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23" name="Rectangle 422"/>
                  <p:cNvSpPr/>
                  <p:nvPr/>
                </p:nvSpPr>
                <p:spPr>
                  <a:xfrm>
                    <a:off x="3924529" y="4437107"/>
                    <a:ext cx="969427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24" name="Rectangle 423"/>
                  <p:cNvSpPr/>
                  <p:nvPr/>
                </p:nvSpPr>
                <p:spPr>
                  <a:xfrm>
                    <a:off x="2666352" y="4149076"/>
                    <a:ext cx="1134422" cy="338861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25" name="Rectangle 424"/>
                  <p:cNvSpPr/>
                  <p:nvPr/>
                </p:nvSpPr>
                <p:spPr>
                  <a:xfrm>
                    <a:off x="2666352" y="4767499"/>
                    <a:ext cx="1134422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26" name="Straight Arrow Connector 425"/>
                  <p:cNvCxnSpPr>
                    <a:stCxn id="425" idx="3"/>
                    <a:endCxn id="423" idx="2"/>
                  </p:cNvCxnSpPr>
                  <p:nvPr/>
                </p:nvCxnSpPr>
                <p:spPr>
                  <a:xfrm flipV="1">
                    <a:off x="3800773" y="4767499"/>
                    <a:ext cx="618779" cy="160956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Arrow Connector 426"/>
                  <p:cNvCxnSpPr>
                    <a:stCxn id="423" idx="0"/>
                    <a:endCxn id="424" idx="3"/>
                  </p:cNvCxnSpPr>
                  <p:nvPr/>
                </p:nvCxnSpPr>
                <p:spPr>
                  <a:xfrm rot="16200000" flipV="1">
                    <a:off x="4055099" y="4072654"/>
                    <a:ext cx="110127" cy="61877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Arrow Connector 427"/>
                  <p:cNvCxnSpPr>
                    <a:stCxn id="424" idx="1"/>
                    <a:endCxn id="422" idx="0"/>
                  </p:cNvCxnSpPr>
                  <p:nvPr/>
                </p:nvCxnSpPr>
                <p:spPr>
                  <a:xfrm rot="10800000" flipV="1">
                    <a:off x="2047573" y="4326980"/>
                    <a:ext cx="618779" cy="11012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Arrow Connector 428"/>
                  <p:cNvCxnSpPr>
                    <a:stCxn id="422" idx="2"/>
                    <a:endCxn id="425" idx="1"/>
                  </p:cNvCxnSpPr>
                  <p:nvPr/>
                </p:nvCxnSpPr>
                <p:spPr>
                  <a:xfrm rot="16200000" flipH="1">
                    <a:off x="2276491" y="4538585"/>
                    <a:ext cx="160956" cy="61877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0" name="Rectangle 429"/>
                  <p:cNvSpPr/>
                  <p:nvPr/>
                </p:nvSpPr>
                <p:spPr>
                  <a:xfrm>
                    <a:off x="314992" y="4437107"/>
                    <a:ext cx="948794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31" name="Straight Arrow Connector 430"/>
                  <p:cNvCxnSpPr>
                    <a:stCxn id="430" idx="3"/>
                    <a:endCxn id="422" idx="1"/>
                  </p:cNvCxnSpPr>
                  <p:nvPr/>
                </p:nvCxnSpPr>
                <p:spPr>
                  <a:xfrm>
                    <a:off x="1263786" y="4598069"/>
                    <a:ext cx="309383" cy="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614" name="Group 431"/>
            <p:cNvGrpSpPr>
              <a:grpSpLocks/>
            </p:cNvGrpSpPr>
            <p:nvPr/>
          </p:nvGrpSpPr>
          <p:grpSpPr bwMode="auto">
            <a:xfrm>
              <a:off x="7956376" y="2924944"/>
              <a:ext cx="504056" cy="432048"/>
              <a:chOff x="7524328" y="2564904"/>
              <a:chExt cx="504056" cy="432048"/>
            </a:xfrm>
          </p:grpSpPr>
          <p:sp>
            <p:nvSpPr>
              <p:cNvPr id="433" name="Rectangle 432"/>
              <p:cNvSpPr/>
              <p:nvPr/>
            </p:nvSpPr>
            <p:spPr>
              <a:xfrm>
                <a:off x="7524450" y="2565433"/>
                <a:ext cx="504544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grpSp>
            <p:nvGrpSpPr>
              <p:cNvPr id="25632" name="Group 402"/>
              <p:cNvGrpSpPr>
                <a:grpSpLocks/>
              </p:cNvGrpSpPr>
              <p:nvPr/>
            </p:nvGrpSpPr>
            <p:grpSpPr bwMode="auto"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35" name="Rectangle 434"/>
                <p:cNvSpPr/>
                <p:nvPr/>
              </p:nvSpPr>
              <p:spPr>
                <a:xfrm>
                  <a:off x="245180" y="4019184"/>
                  <a:ext cx="4723344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200"/>
                </a:p>
              </p:txBody>
            </p:sp>
            <p:grpSp>
              <p:nvGrpSpPr>
                <p:cNvPr id="25634" name="Group 345"/>
                <p:cNvGrpSpPr>
                  <a:grpSpLocks/>
                </p:cNvGrpSpPr>
                <p:nvPr/>
              </p:nvGrpSpPr>
              <p:grpSpPr bwMode="auto"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37" name="Rectangle 436"/>
                  <p:cNvSpPr/>
                  <p:nvPr/>
                </p:nvSpPr>
                <p:spPr>
                  <a:xfrm>
                    <a:off x="1585863" y="4442759"/>
                    <a:ext cx="948794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38" name="Rectangle 437"/>
                  <p:cNvSpPr/>
                  <p:nvPr/>
                </p:nvSpPr>
                <p:spPr>
                  <a:xfrm>
                    <a:off x="3916604" y="4442759"/>
                    <a:ext cx="948794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39" name="Rectangle 438"/>
                  <p:cNvSpPr/>
                  <p:nvPr/>
                </p:nvSpPr>
                <p:spPr>
                  <a:xfrm>
                    <a:off x="2658413" y="4163201"/>
                    <a:ext cx="1134435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40" name="Rectangle 439"/>
                  <p:cNvSpPr/>
                  <p:nvPr/>
                </p:nvSpPr>
                <p:spPr>
                  <a:xfrm>
                    <a:off x="2658413" y="4773150"/>
                    <a:ext cx="1134435" cy="338861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41" name="Straight Arrow Connector 440"/>
                  <p:cNvCxnSpPr>
                    <a:stCxn id="440" idx="3"/>
                    <a:endCxn id="438" idx="2"/>
                  </p:cNvCxnSpPr>
                  <p:nvPr/>
                </p:nvCxnSpPr>
                <p:spPr>
                  <a:xfrm flipV="1">
                    <a:off x="3792848" y="4773150"/>
                    <a:ext cx="598146" cy="1694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Arrow Connector 441"/>
                  <p:cNvCxnSpPr>
                    <a:stCxn id="438" idx="0"/>
                    <a:endCxn id="439" idx="3"/>
                  </p:cNvCxnSpPr>
                  <p:nvPr/>
                </p:nvCxnSpPr>
                <p:spPr>
                  <a:xfrm rot="16200000" flipV="1">
                    <a:off x="4036858" y="4088622"/>
                    <a:ext cx="110127" cy="598146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Arrow Connector 442"/>
                  <p:cNvCxnSpPr>
                    <a:stCxn id="439" idx="1"/>
                    <a:endCxn id="437" idx="0"/>
                  </p:cNvCxnSpPr>
                  <p:nvPr/>
                </p:nvCxnSpPr>
                <p:spPr>
                  <a:xfrm rot="10800000" flipV="1">
                    <a:off x="2060267" y="4332631"/>
                    <a:ext cx="598146" cy="11012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Arrow Connector 443"/>
                  <p:cNvCxnSpPr>
                    <a:stCxn id="437" idx="2"/>
                    <a:endCxn id="440" idx="1"/>
                  </p:cNvCxnSpPr>
                  <p:nvPr/>
                </p:nvCxnSpPr>
                <p:spPr>
                  <a:xfrm rot="16200000" flipH="1">
                    <a:off x="2274631" y="4558790"/>
                    <a:ext cx="169430" cy="598146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5" name="Rectangle 444"/>
                  <p:cNvSpPr/>
                  <p:nvPr/>
                </p:nvSpPr>
                <p:spPr>
                  <a:xfrm>
                    <a:off x="327686" y="4442759"/>
                    <a:ext cx="948794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46" name="Straight Arrow Connector 445"/>
                  <p:cNvCxnSpPr>
                    <a:stCxn id="445" idx="3"/>
                    <a:endCxn id="437" idx="1"/>
                  </p:cNvCxnSpPr>
                  <p:nvPr/>
                </p:nvCxnSpPr>
                <p:spPr>
                  <a:xfrm>
                    <a:off x="1276480" y="4603720"/>
                    <a:ext cx="309383" cy="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615" name="Group 446"/>
            <p:cNvGrpSpPr>
              <a:grpSpLocks/>
            </p:cNvGrpSpPr>
            <p:nvPr/>
          </p:nvGrpSpPr>
          <p:grpSpPr bwMode="auto">
            <a:xfrm>
              <a:off x="8028384" y="2996952"/>
              <a:ext cx="504056" cy="432048"/>
              <a:chOff x="7524328" y="2564904"/>
              <a:chExt cx="504056" cy="432048"/>
            </a:xfrm>
          </p:grpSpPr>
          <p:sp>
            <p:nvSpPr>
              <p:cNvPr id="448" name="Rectangle 447"/>
              <p:cNvSpPr/>
              <p:nvPr/>
            </p:nvSpPr>
            <p:spPr>
              <a:xfrm>
                <a:off x="7523840" y="2564904"/>
                <a:ext cx="504544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AT" sz="900" dirty="0"/>
                  <a:t>Job</a:t>
                </a:r>
              </a:p>
            </p:txBody>
          </p:sp>
          <p:grpSp>
            <p:nvGrpSpPr>
              <p:cNvPr id="25618" name="Group 402"/>
              <p:cNvGrpSpPr>
                <a:grpSpLocks/>
              </p:cNvGrpSpPr>
              <p:nvPr/>
            </p:nvGrpSpPr>
            <p:grpSpPr bwMode="auto"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216621" y="4007887"/>
                  <a:ext cx="4723344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AT" sz="200"/>
                </a:p>
              </p:txBody>
            </p:sp>
            <p:grpSp>
              <p:nvGrpSpPr>
                <p:cNvPr id="25620" name="Group 345"/>
                <p:cNvGrpSpPr>
                  <a:grpSpLocks/>
                </p:cNvGrpSpPr>
                <p:nvPr/>
              </p:nvGrpSpPr>
              <p:grpSpPr bwMode="auto"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52" name="Rectangle 451"/>
                  <p:cNvSpPr/>
                  <p:nvPr/>
                </p:nvSpPr>
                <p:spPr>
                  <a:xfrm>
                    <a:off x="1577937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53" name="Rectangle 452"/>
                  <p:cNvSpPr/>
                  <p:nvPr/>
                </p:nvSpPr>
                <p:spPr>
                  <a:xfrm>
                    <a:off x="3908665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54" name="Rectangle 453"/>
                  <p:cNvSpPr/>
                  <p:nvPr/>
                </p:nvSpPr>
                <p:spPr>
                  <a:xfrm>
                    <a:off x="2650488" y="4160373"/>
                    <a:ext cx="1134422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>
                    <a:off x="2650488" y="4770322"/>
                    <a:ext cx="1134422" cy="330392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56" name="Straight Arrow Connector 455"/>
                  <p:cNvCxnSpPr>
                    <a:stCxn id="455" idx="3"/>
                    <a:endCxn id="453" idx="2"/>
                  </p:cNvCxnSpPr>
                  <p:nvPr/>
                </p:nvCxnSpPr>
                <p:spPr>
                  <a:xfrm flipV="1">
                    <a:off x="3784909" y="4770322"/>
                    <a:ext cx="598159" cy="160961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Arrow Connector 456"/>
                  <p:cNvCxnSpPr>
                    <a:stCxn id="453" idx="0"/>
                    <a:endCxn id="454" idx="3"/>
                  </p:cNvCxnSpPr>
                  <p:nvPr/>
                </p:nvCxnSpPr>
                <p:spPr>
                  <a:xfrm rot="16200000" flipV="1">
                    <a:off x="4028923" y="4085790"/>
                    <a:ext cx="110132" cy="59815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Arrow Connector 457"/>
                  <p:cNvCxnSpPr>
                    <a:stCxn id="454" idx="1"/>
                    <a:endCxn id="452" idx="0"/>
                  </p:cNvCxnSpPr>
                  <p:nvPr/>
                </p:nvCxnSpPr>
                <p:spPr>
                  <a:xfrm rot="10800000" flipV="1">
                    <a:off x="2052328" y="4329803"/>
                    <a:ext cx="598159" cy="110132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Arrow Connector 458"/>
                  <p:cNvCxnSpPr>
                    <a:stCxn id="452" idx="2"/>
                    <a:endCxn id="455" idx="1"/>
                  </p:cNvCxnSpPr>
                  <p:nvPr/>
                </p:nvCxnSpPr>
                <p:spPr>
                  <a:xfrm rot="16200000" flipH="1">
                    <a:off x="2270921" y="4551726"/>
                    <a:ext cx="160961" cy="598159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0" name="Rectangle 459"/>
                  <p:cNvSpPr/>
                  <p:nvPr/>
                </p:nvSpPr>
                <p:spPr>
                  <a:xfrm>
                    <a:off x="319747" y="4439936"/>
                    <a:ext cx="948794" cy="330387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e-AT" sz="100" dirty="0"/>
                  </a:p>
                </p:txBody>
              </p:sp>
              <p:cxnSp>
                <p:nvCxnSpPr>
                  <p:cNvPr id="461" name="Straight Arrow Connector 460"/>
                  <p:cNvCxnSpPr>
                    <a:stCxn id="460" idx="3"/>
                    <a:endCxn id="452" idx="1"/>
                  </p:cNvCxnSpPr>
                  <p:nvPr/>
                </p:nvCxnSpPr>
                <p:spPr>
                  <a:xfrm>
                    <a:off x="1268542" y="4600892"/>
                    <a:ext cx="309396" cy="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63" name="Right Arrow 662"/>
            <p:cNvSpPr/>
            <p:nvPr/>
          </p:nvSpPr>
          <p:spPr>
            <a:xfrm>
              <a:off x="7380556" y="2925473"/>
              <a:ext cx="287177" cy="287503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/>
            </a:p>
          </p:txBody>
        </p:sp>
      </p:grpSp>
      <p:sp>
        <p:nvSpPr>
          <p:cNvPr id="462" name="Date Placeholder 46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de-DE" smtClean="0"/>
              <a:t>HeuristicLab.Hive Deep Dive</a:t>
            </a:r>
          </a:p>
        </p:txBody>
      </p:sp>
      <p:sp>
        <p:nvSpPr>
          <p:cNvPr id="463" name="Footer Placeholder 4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464" name="Slide Number Placeholder 4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9299C-02AE-4539-A89F-E306FE82DC8C}" type="slidenum">
              <a:rPr lang="de-DE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965</Words>
  <Application>Microsoft Office PowerPoint</Application>
  <PresentationFormat>On-screen Show (4:3)</PresentationFormat>
  <Paragraphs>288</Paragraphs>
  <Slides>23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Entwurfsvorlage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Arial</vt:lpstr>
      <vt:lpstr>Calibri</vt:lpstr>
      <vt:lpstr>Larissa-Design</vt:lpstr>
      <vt:lpstr>HeuristicLab Hive</vt:lpstr>
      <vt:lpstr>Motivation for HeuristicLab Hive</vt:lpstr>
      <vt:lpstr>Other Frameworks/Technologies</vt:lpstr>
      <vt:lpstr>HeuristicLab Hive Requirements</vt:lpstr>
      <vt:lpstr>HeuristicLab Hive Requirements</vt:lpstr>
      <vt:lpstr>HeuristicLab Hive Applications</vt:lpstr>
      <vt:lpstr>Changes since last presentation</vt:lpstr>
      <vt:lpstr>HeuristicLab Hive Components</vt:lpstr>
      <vt:lpstr>HeuristicLab Hive Components</vt:lpstr>
      <vt:lpstr>Hive Server</vt:lpstr>
      <vt:lpstr>HeuristicLab Hive Communication</vt:lpstr>
      <vt:lpstr>Hive Slave Overview</vt:lpstr>
      <vt:lpstr>Hive Slave Overview</vt:lpstr>
      <vt:lpstr>Hive Slave Components</vt:lpstr>
      <vt:lpstr>Hive Slave Sandboxing</vt:lpstr>
      <vt:lpstr>Hive Slave States</vt:lpstr>
      <vt:lpstr>Hive Slave Demo</vt:lpstr>
      <vt:lpstr>Administration UI</vt:lpstr>
      <vt:lpstr>Experiment Manager</vt:lpstr>
      <vt:lpstr>HiveEngine</vt:lpstr>
      <vt:lpstr>Statistics</vt:lpstr>
      <vt:lpstr>Future</vt:lpstr>
      <vt:lpstr>End of dive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ascheibe</cp:lastModifiedBy>
  <cp:revision>144</cp:revision>
  <dcterms:created xsi:type="dcterms:W3CDTF">2011-02-08T10:23:16Z</dcterms:created>
  <dcterms:modified xsi:type="dcterms:W3CDTF">2011-06-07T21:28:19Z</dcterms:modified>
</cp:coreProperties>
</file>